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74" r:id="rId2"/>
    <p:sldId id="283" r:id="rId3"/>
    <p:sldId id="284" r:id="rId4"/>
    <p:sldId id="306" r:id="rId5"/>
    <p:sldId id="286" r:id="rId6"/>
    <p:sldId id="328" r:id="rId7"/>
    <p:sldId id="327" r:id="rId8"/>
    <p:sldId id="376" r:id="rId9"/>
    <p:sldId id="303" r:id="rId10"/>
    <p:sldId id="277" r:id="rId11"/>
    <p:sldId id="365" r:id="rId12"/>
    <p:sldId id="367" r:id="rId13"/>
    <p:sldId id="301" r:id="rId14"/>
    <p:sldId id="279" r:id="rId15"/>
    <p:sldId id="368" r:id="rId16"/>
    <p:sldId id="370" r:id="rId17"/>
    <p:sldId id="344" r:id="rId18"/>
    <p:sldId id="346" r:id="rId19"/>
    <p:sldId id="358" r:id="rId20"/>
    <p:sldId id="361" r:id="rId21"/>
    <p:sldId id="353" r:id="rId22"/>
    <p:sldId id="350" r:id="rId23"/>
    <p:sldId id="378" r:id="rId24"/>
    <p:sldId id="294" r:id="rId25"/>
    <p:sldId id="297" r:id="rId26"/>
    <p:sldId id="329" r:id="rId27"/>
    <p:sldId id="332" r:id="rId28"/>
    <p:sldId id="330" r:id="rId29"/>
    <p:sldId id="331" r:id="rId30"/>
    <p:sldId id="377" r:id="rId31"/>
    <p:sldId id="37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D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63375" autoAdjust="0"/>
  </p:normalViewPr>
  <p:slideViewPr>
    <p:cSldViewPr snapToGrid="0">
      <p:cViewPr varScale="1">
        <p:scale>
          <a:sx n="79" d="100"/>
          <a:sy n="79" d="100"/>
        </p:scale>
        <p:origin x="144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41047-D812-468B-9ECD-F2228D82376A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9514F6-FC70-42BF-8D44-D4F3C394D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3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730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791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940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50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r" rtl="1">
              <a:buFont typeface="Arial" panose="020B0604020202020204" pitchFamily="34" charset="0"/>
              <a:buChar char="•"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7460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0495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690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987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u="sng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774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8768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25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sz="2400" baseline="0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44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r" rtl="1">
              <a:buFont typeface="+mj-lt"/>
              <a:buAutoNum type="arabicPeriod"/>
            </a:pPr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3719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r" rtl="1">
              <a:buFont typeface="+mj-lt"/>
              <a:buAutoNum type="arabicPeriod"/>
            </a:pPr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53232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r" rtl="1">
              <a:buFont typeface="+mj-lt"/>
              <a:buNone/>
            </a:pPr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8007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3068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3714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38780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6028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563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0534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01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r" rtl="1">
              <a:buFont typeface="Arial" panose="020B0604020202020204" pitchFamily="34" charset="0"/>
              <a:buChar char="•"/>
            </a:pPr>
            <a:endParaRPr lang="ar-SY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790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6630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780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r" rtl="1">
              <a:buFont typeface="Arial" panose="020B0604020202020204" pitchFamily="34" charset="0"/>
              <a:buChar char="•"/>
            </a:pPr>
            <a:endParaRPr lang="ar-SY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84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r" rtl="1">
              <a:buFont typeface="Arial" panose="020B0604020202020204" pitchFamily="34" charset="0"/>
              <a:buChar char="•"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62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36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789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Y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47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9514F6-FC70-42BF-8D44-D4F3C394D26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17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0A41-7521-4882-ADD6-267A20F3918D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AF50-DCF7-41DB-BEB4-80B66AFA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599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0A41-7521-4882-ADD6-267A20F3918D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AF50-DCF7-41DB-BEB4-80B66AFA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500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0A41-7521-4882-ADD6-267A20F3918D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AF50-DCF7-41DB-BEB4-80B66AFA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10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0A41-7521-4882-ADD6-267A20F3918D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AF50-DCF7-41DB-BEB4-80B66AFA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27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0A41-7521-4882-ADD6-267A20F3918D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AF50-DCF7-41DB-BEB4-80B66AFA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060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0A41-7521-4882-ADD6-267A20F3918D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AF50-DCF7-41DB-BEB4-80B66AFA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280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0A41-7521-4882-ADD6-267A20F3918D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AF50-DCF7-41DB-BEB4-80B66AFA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25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0A41-7521-4882-ADD6-267A20F3918D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AF50-DCF7-41DB-BEB4-80B66AFA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09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0A41-7521-4882-ADD6-267A20F3918D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AF50-DCF7-41DB-BEB4-80B66AFA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503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0A41-7521-4882-ADD6-267A20F3918D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AF50-DCF7-41DB-BEB4-80B66AFA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0A41-7521-4882-ADD6-267A20F3918D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58AF50-DCF7-41DB-BEB4-80B66AFA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824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1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F0A41-7521-4882-ADD6-267A20F3918D}" type="datetimeFigureOut">
              <a:rPr lang="en-US" smtClean="0"/>
              <a:t>2023/01/17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8AF50-DCF7-41DB-BEB4-80B66AFAD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84521"/>
            <a:ext cx="11610753" cy="5771805"/>
          </a:xfrm>
          <a:prstGeom prst="round1Rect">
            <a:avLst/>
          </a:prstGeom>
        </p:spPr>
      </p:pic>
    </p:spTree>
    <p:extLst>
      <p:ext uri="{BB962C8B-B14F-4D97-AF65-F5344CB8AC3E}">
        <p14:creationId xmlns:p14="http://schemas.microsoft.com/office/powerpoint/2010/main" val="3441813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47724"/>
            <a:ext cx="10515600" cy="748245"/>
          </a:xfrm>
        </p:spPr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Should We Screen For BE?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1489"/>
            <a:ext cx="10515600" cy="565485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b="1" i="1" dirty="0"/>
              <a:t>Pros </a:t>
            </a:r>
            <a:endParaRPr lang="ar-SY" b="1" dirty="0"/>
          </a:p>
          <a:p>
            <a:pPr lvl="1">
              <a:lnSpc>
                <a:spcPct val="100000"/>
              </a:lnSpc>
            </a:pPr>
            <a:r>
              <a:rPr lang="en-US" sz="2800" dirty="0"/>
              <a:t>early identification</a:t>
            </a:r>
            <a:r>
              <a:rPr lang="ar-SY" sz="2800" dirty="0"/>
              <a:t> </a:t>
            </a:r>
            <a:r>
              <a:rPr lang="en-US" sz="2800" dirty="0"/>
              <a:t>of patients who are at increased risk of</a:t>
            </a:r>
            <a:r>
              <a:rPr lang="ar-SY" sz="2800" dirty="0"/>
              <a:t> </a:t>
            </a:r>
            <a:r>
              <a:rPr lang="en-US" sz="2800" dirty="0"/>
              <a:t>EAC</a:t>
            </a:r>
            <a:r>
              <a:rPr lang="ar-SY" sz="2800" dirty="0"/>
              <a:t> 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Timely</a:t>
            </a:r>
            <a:r>
              <a:rPr lang="ar-SY" sz="2800" dirty="0"/>
              <a:t> </a:t>
            </a:r>
            <a:r>
              <a:rPr lang="en-US" sz="2800" dirty="0"/>
              <a:t>decreasing mortality</a:t>
            </a:r>
            <a:endParaRPr lang="ar-SY" sz="2800" dirty="0"/>
          </a:p>
          <a:p>
            <a:pPr lvl="1">
              <a:lnSpc>
                <a:spcPct val="100000"/>
              </a:lnSpc>
            </a:pPr>
            <a:r>
              <a:rPr lang="en-US" sz="2800" dirty="0"/>
              <a:t>5-year survival rates increase from 17% to</a:t>
            </a:r>
            <a:r>
              <a:rPr lang="ar-SY" sz="2800" dirty="0"/>
              <a:t> </a:t>
            </a:r>
            <a:r>
              <a:rPr lang="en-US" sz="2800" dirty="0"/>
              <a:t>74%</a:t>
            </a:r>
            <a:endParaRPr lang="ar-SY" sz="2800" dirty="0"/>
          </a:p>
          <a:p>
            <a:pPr>
              <a:lnSpc>
                <a:spcPct val="100000"/>
              </a:lnSpc>
            </a:pPr>
            <a:r>
              <a:rPr lang="en-US" b="1" i="1" dirty="0"/>
              <a:t>Cons </a:t>
            </a:r>
            <a:endParaRPr lang="ar-SY" b="1" i="1" dirty="0"/>
          </a:p>
          <a:p>
            <a:pPr lvl="1">
              <a:lnSpc>
                <a:spcPct val="100000"/>
              </a:lnSpc>
            </a:pPr>
            <a:r>
              <a:rPr lang="en-US" sz="2800" dirty="0"/>
              <a:t>90% of EAC do not have a prior diagnosis of BE </a:t>
            </a:r>
            <a:endParaRPr lang="ar-SY" sz="2800" dirty="0"/>
          </a:p>
          <a:p>
            <a:pPr lvl="1">
              <a:lnSpc>
                <a:spcPct val="100000"/>
              </a:lnSpc>
            </a:pPr>
            <a:r>
              <a:rPr lang="en-US" sz="2800" dirty="0"/>
              <a:t>˃</a:t>
            </a:r>
            <a:r>
              <a:rPr lang="ar-SY" sz="2800" dirty="0"/>
              <a:t> </a:t>
            </a:r>
            <a:r>
              <a:rPr lang="en-US" sz="2800" dirty="0"/>
              <a:t>40% of patients with EAC do not have prior (GERD) symptoms</a:t>
            </a:r>
            <a:endParaRPr lang="ar-SY" sz="2800" dirty="0"/>
          </a:p>
          <a:p>
            <a:pPr lvl="1">
              <a:lnSpc>
                <a:spcPct val="100000"/>
              </a:lnSpc>
            </a:pPr>
            <a:r>
              <a:rPr lang="en-US" sz="2800" dirty="0" err="1"/>
              <a:t>sEGD</a:t>
            </a:r>
            <a:r>
              <a:rPr lang="en-US" sz="2800" dirty="0"/>
              <a:t> cannot be used as screening tool </a:t>
            </a:r>
          </a:p>
          <a:p>
            <a:pPr lvl="2">
              <a:lnSpc>
                <a:spcPct val="100000"/>
              </a:lnSpc>
            </a:pPr>
            <a:r>
              <a:rPr lang="en-US" sz="2800" dirty="0"/>
              <a:t>expensive </a:t>
            </a:r>
          </a:p>
          <a:p>
            <a:pPr lvl="2">
              <a:lnSpc>
                <a:spcPct val="100000"/>
              </a:lnSpc>
            </a:pPr>
            <a:r>
              <a:rPr lang="en-US" sz="2800" dirty="0"/>
              <a:t>very low yield EAC in GERD patients </a:t>
            </a:r>
          </a:p>
          <a:p>
            <a:pPr lvl="2">
              <a:lnSpc>
                <a:spcPct val="100000"/>
              </a:lnSpc>
            </a:pPr>
            <a:r>
              <a:rPr lang="en-US" sz="2800" dirty="0"/>
              <a:t>some studies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2800" dirty="0"/>
              <a:t> no difference in survival</a:t>
            </a:r>
          </a:p>
        </p:txBody>
      </p:sp>
    </p:spTree>
    <p:extLst>
      <p:ext uri="{BB962C8B-B14F-4D97-AF65-F5344CB8AC3E}">
        <p14:creationId xmlns:p14="http://schemas.microsoft.com/office/powerpoint/2010/main" val="27823927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47724"/>
            <a:ext cx="10515600" cy="748245"/>
          </a:xfrm>
        </p:spPr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Should We Screen For BE?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2350"/>
            <a:ext cx="10515600" cy="5654851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US" b="1" i="1" dirty="0"/>
              <a:t>Pros</a:t>
            </a:r>
            <a:endParaRPr lang="ar-SY" b="1" i="1" dirty="0"/>
          </a:p>
          <a:p>
            <a:pPr lvl="1">
              <a:lnSpc>
                <a:spcPct val="100000"/>
              </a:lnSpc>
            </a:pPr>
            <a:r>
              <a:rPr lang="en-US" sz="2800" dirty="0"/>
              <a:t>early identification</a:t>
            </a:r>
            <a:r>
              <a:rPr lang="ar-SY" sz="2800" dirty="0"/>
              <a:t> </a:t>
            </a:r>
            <a:r>
              <a:rPr lang="en-US" sz="2800" dirty="0"/>
              <a:t>of patients who are at increased risk of</a:t>
            </a:r>
            <a:r>
              <a:rPr lang="ar-SY" sz="2800" dirty="0"/>
              <a:t> </a:t>
            </a:r>
            <a:r>
              <a:rPr lang="en-US" sz="2800" dirty="0"/>
              <a:t>EAC</a:t>
            </a:r>
            <a:r>
              <a:rPr lang="ar-SY" sz="2800" dirty="0"/>
              <a:t> </a:t>
            </a:r>
          </a:p>
          <a:p>
            <a:pPr lvl="1">
              <a:lnSpc>
                <a:spcPct val="100000"/>
              </a:lnSpc>
            </a:pPr>
            <a:r>
              <a:rPr lang="en-US" sz="2800" dirty="0"/>
              <a:t>Timely</a:t>
            </a:r>
            <a:r>
              <a:rPr lang="ar-SY" sz="2800" dirty="0"/>
              <a:t> </a:t>
            </a:r>
            <a:r>
              <a:rPr lang="en-US" sz="2800" dirty="0"/>
              <a:t>decreasing mortality. </a:t>
            </a:r>
            <a:endParaRPr lang="ar-SY" sz="2800" dirty="0"/>
          </a:p>
          <a:p>
            <a:pPr lvl="1">
              <a:lnSpc>
                <a:spcPct val="100000"/>
              </a:lnSpc>
            </a:pPr>
            <a:r>
              <a:rPr lang="en-US" sz="2800" dirty="0"/>
              <a:t>5-year survival rates increase from 17% to</a:t>
            </a:r>
            <a:r>
              <a:rPr lang="ar-SY" sz="2800" dirty="0"/>
              <a:t> </a:t>
            </a:r>
            <a:r>
              <a:rPr lang="en-US" sz="2800" dirty="0"/>
              <a:t>74%</a:t>
            </a:r>
            <a:endParaRPr lang="ar-SY" sz="2800" dirty="0"/>
          </a:p>
          <a:p>
            <a:pPr>
              <a:lnSpc>
                <a:spcPct val="100000"/>
              </a:lnSpc>
            </a:pPr>
            <a:r>
              <a:rPr lang="en-US" b="1" i="1" dirty="0"/>
              <a:t>Cons</a:t>
            </a:r>
            <a:endParaRPr lang="ar-SY" b="1" i="1" dirty="0"/>
          </a:p>
          <a:p>
            <a:pPr lvl="1">
              <a:lnSpc>
                <a:spcPct val="100000"/>
              </a:lnSpc>
            </a:pPr>
            <a:r>
              <a:rPr lang="en-US" sz="2800" dirty="0"/>
              <a:t>90% of EAC do not have a prior diagnosis of BE </a:t>
            </a:r>
            <a:endParaRPr lang="ar-SY" sz="2800" dirty="0"/>
          </a:p>
          <a:p>
            <a:pPr lvl="1">
              <a:lnSpc>
                <a:spcPct val="100000"/>
              </a:lnSpc>
            </a:pPr>
            <a:r>
              <a:rPr lang="en-US" sz="2800" dirty="0"/>
              <a:t>˃</a:t>
            </a:r>
            <a:r>
              <a:rPr lang="ar-SY" sz="2800" dirty="0"/>
              <a:t> </a:t>
            </a:r>
            <a:r>
              <a:rPr lang="en-US" sz="2800" dirty="0"/>
              <a:t>40% of patients with EAC do not have prior (GERD) symptoms</a:t>
            </a:r>
            <a:endParaRPr lang="ar-SY" sz="2800" dirty="0"/>
          </a:p>
          <a:p>
            <a:pPr lvl="1">
              <a:lnSpc>
                <a:spcPct val="100000"/>
              </a:lnSpc>
            </a:pPr>
            <a:r>
              <a:rPr lang="en-US" sz="2800" dirty="0" err="1"/>
              <a:t>sEGD</a:t>
            </a:r>
            <a:r>
              <a:rPr lang="en-US" sz="2800" dirty="0"/>
              <a:t> cannot be used as screening tool </a:t>
            </a:r>
          </a:p>
          <a:p>
            <a:pPr lvl="2">
              <a:lnSpc>
                <a:spcPct val="100000"/>
              </a:lnSpc>
            </a:pPr>
            <a:r>
              <a:rPr lang="en-US" sz="2800" dirty="0"/>
              <a:t>expensive </a:t>
            </a:r>
          </a:p>
          <a:p>
            <a:pPr lvl="2">
              <a:lnSpc>
                <a:spcPct val="100000"/>
              </a:lnSpc>
            </a:pPr>
            <a:r>
              <a:rPr lang="en-US" sz="2800" dirty="0"/>
              <a:t>very low yield EAC in GERD patients </a:t>
            </a:r>
          </a:p>
          <a:p>
            <a:pPr lvl="2">
              <a:lnSpc>
                <a:spcPct val="100000"/>
              </a:lnSpc>
            </a:pPr>
            <a:r>
              <a:rPr lang="en-US" sz="2800" dirty="0"/>
              <a:t>some studies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2800" dirty="0"/>
              <a:t> no difference in survival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22853" y="1299861"/>
            <a:ext cx="9044156" cy="4031873"/>
          </a:xfrm>
          <a:prstGeom prst="rect">
            <a:avLst/>
          </a:prstGeom>
          <a:solidFill>
            <a:schemeClr val="bg1">
              <a:lumMod val="95000"/>
            </a:schemeClr>
          </a:solidFill>
          <a:ln w="34925">
            <a:noFill/>
          </a:ln>
          <a:effectLst>
            <a:innerShdw blurRad="114300">
              <a:prstClr val="black"/>
            </a:innerShdw>
          </a:effectLst>
          <a:scene3d>
            <a:camera prst="perspectiveContrastingRightFacing"/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1">
            <a:spAutoFit/>
          </a:bodyPr>
          <a:lstStyle/>
          <a:p>
            <a:r>
              <a:rPr lang="en-US" sz="3200" dirty="0"/>
              <a:t>Single endoscopy for patients with </a:t>
            </a:r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chronic GERD symptoms</a:t>
            </a:r>
            <a:r>
              <a:rPr lang="en-US" sz="3200" dirty="0"/>
              <a:t> and </a:t>
            </a:r>
            <a:r>
              <a:rPr lang="en-US" sz="3200" u="sng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or more</a:t>
            </a:r>
            <a:r>
              <a:rPr lang="en-US" sz="3200" dirty="0"/>
              <a:t> additional risk factors :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1-males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2-age &gt;50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3-White race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4-Smoking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5-Obesity </a:t>
            </a:r>
          </a:p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6-Family history</a:t>
            </a:r>
            <a:r>
              <a:rPr lang="en-US" sz="3200" dirty="0"/>
              <a:t> of BE or EAC in a first-degree relative</a:t>
            </a:r>
            <a:endParaRPr lang="ar-SY" sz="3200" dirty="0"/>
          </a:p>
        </p:txBody>
      </p:sp>
    </p:spTree>
    <p:extLst>
      <p:ext uri="{BB962C8B-B14F-4D97-AF65-F5344CB8AC3E}">
        <p14:creationId xmlns:p14="http://schemas.microsoft.com/office/powerpoint/2010/main" val="4792639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90002"/>
            <a:ext cx="10515600" cy="1095507"/>
          </a:xfrm>
        </p:spPr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Alternative Screening Technologies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5665" y="4573777"/>
            <a:ext cx="9160029" cy="1938992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1">
            <a:spAutoFit/>
          </a:bodyPr>
          <a:lstStyle/>
          <a:p>
            <a:r>
              <a:rPr lang="en-US" sz="4000" dirty="0" err="1"/>
              <a:t>swallowable</a:t>
            </a:r>
            <a:r>
              <a:rPr lang="en-US" sz="4000" dirty="0"/>
              <a:t>, </a:t>
            </a:r>
            <a:r>
              <a:rPr lang="en-US" sz="4000" dirty="0" err="1"/>
              <a:t>nonendoscopic</a:t>
            </a:r>
            <a:r>
              <a:rPr lang="en-US" sz="4000" dirty="0"/>
              <a:t> devices with a biomarker…….</a:t>
            </a:r>
          </a:p>
          <a:p>
            <a:r>
              <a:rPr lang="en-US" sz="4000" dirty="0"/>
              <a:t>Cytosponge</a:t>
            </a:r>
            <a:r>
              <a:rPr lang="en-US" sz="4400" baseline="2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r>
              <a:rPr lang="en-US" sz="4000" dirty="0"/>
              <a:t>, </a:t>
            </a:r>
            <a:r>
              <a:rPr lang="en-US" sz="4000" dirty="0" err="1"/>
              <a:t>EsophaCap</a:t>
            </a:r>
            <a:r>
              <a:rPr lang="en-US" sz="4400" baseline="20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r>
              <a:rPr lang="en-US" sz="4000" dirty="0"/>
              <a:t>, or </a:t>
            </a:r>
            <a:r>
              <a:rPr lang="en-US" sz="4000" dirty="0" err="1"/>
              <a:t>Eso-Check</a:t>
            </a:r>
            <a:r>
              <a:rPr lang="en-US" sz="4400" baseline="20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endParaRPr lang="ar-SY" sz="4400" baseline="20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5985" y="1422383"/>
            <a:ext cx="9160030" cy="3210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98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0718369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Surveillance Techniques: HD Vs SD </a:t>
            </a:r>
            <a:r>
              <a:rPr lang="en-US" sz="48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Endosopy</a:t>
            </a:r>
            <a:endParaRPr lang="en-US" sz="48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2588366"/>
            <a:ext cx="5819130" cy="2916496"/>
          </a:xfrm>
          <a:prstGeom prst="rect">
            <a:avLst/>
          </a:prstGeo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5144" y="4232524"/>
            <a:ext cx="4951425" cy="2086054"/>
          </a:xfrm>
          <a:prstGeom prst="rect">
            <a:avLst/>
          </a:prstGeom>
        </p:spPr>
      </p:pic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5144" y="1954848"/>
            <a:ext cx="4951425" cy="193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672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5117"/>
            <a:ext cx="10515600" cy="823070"/>
          </a:xfrm>
        </p:spPr>
        <p:txBody>
          <a:bodyPr>
            <a:norm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How To Screen?</a:t>
            </a:r>
          </a:p>
        </p:txBody>
      </p:sp>
      <p:pic>
        <p:nvPicPr>
          <p:cNvPr id="2050" name="Picture 2" descr="Image result for seattel protocol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4894" y="1609956"/>
            <a:ext cx="8405090" cy="4999666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169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Indefinite BE</a:t>
            </a:r>
            <a:endParaRPr lang="ar-SY" sz="48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7919" y="1869439"/>
            <a:ext cx="9875521" cy="404368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136974" y="3658616"/>
            <a:ext cx="9855201" cy="87172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  <p:sp>
        <p:nvSpPr>
          <p:cNvPr id="5" name="Rounded Rectangle 4"/>
          <p:cNvSpPr/>
          <p:nvPr/>
        </p:nvSpPr>
        <p:spPr>
          <a:xfrm>
            <a:off x="1136974" y="4621690"/>
            <a:ext cx="9855201" cy="943486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446555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401399"/>
            <a:ext cx="10515600" cy="1458119"/>
          </a:xfrm>
        </p:spPr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Updated Therapy → EET</a:t>
            </a:r>
            <a:b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(Eradication &amp; Ablation)</a:t>
            </a:r>
            <a:endParaRPr lang="ar-SY" sz="48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3778" y="1770773"/>
            <a:ext cx="9315370" cy="489364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EET has revolutionized the management of patients with Be-related neoplasia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an effective, minimally invasive treatment approach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Endoscopic resection (ER) of any visible lesion within the BE segment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/>
              <a:t>Followed by ablative techniques such as RFA and cryotherapy to achieve complete eradication of dysplasia (CED)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763332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" y="281517"/>
            <a:ext cx="11567160" cy="823070"/>
          </a:xfrm>
        </p:spPr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Steps Of Endoscopic Resection-cap Procedure</a:t>
            </a:r>
            <a:endParaRPr lang="ar-SY" sz="48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78574" y="1339702"/>
            <a:ext cx="5636066" cy="39707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3943" y="3975174"/>
            <a:ext cx="5575405" cy="270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974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4973"/>
            <a:ext cx="10515600" cy="1095506"/>
          </a:xfrm>
        </p:spPr>
        <p:txBody>
          <a:bodyPr>
            <a:norm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Multi-band </a:t>
            </a:r>
            <a:r>
              <a:rPr lang="en-US" sz="48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Mucosectomy</a:t>
            </a: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(MBM)</a:t>
            </a:r>
            <a:endParaRPr lang="ar-SY" sz="48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9029" y="1447859"/>
            <a:ext cx="6613940" cy="515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382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3132344">
            <a:off x="6014720" y="1930400"/>
            <a:ext cx="4246880" cy="24790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5920" y="2235199"/>
            <a:ext cx="4145280" cy="2600961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BARRX ablation system </a:t>
            </a:r>
            <a:endParaRPr lang="ar-SY" sz="48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88120" y="4208110"/>
            <a:ext cx="4064721" cy="22314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830173" y="3194809"/>
            <a:ext cx="1791855" cy="53856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i="1" dirty="0"/>
              <a:t>BARRX360</a:t>
            </a:r>
            <a:endParaRPr lang="ar-SY" sz="28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8116341" y="5545930"/>
            <a:ext cx="1628959" cy="4896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b="1" i="1" dirty="0"/>
              <a:t>BARRX90</a:t>
            </a:r>
            <a:endParaRPr lang="ar-SY" sz="2800" b="1" i="1" dirty="0"/>
          </a:p>
        </p:txBody>
      </p:sp>
    </p:spTree>
    <p:extLst>
      <p:ext uri="{BB962C8B-B14F-4D97-AF65-F5344CB8AC3E}">
        <p14:creationId xmlns:p14="http://schemas.microsoft.com/office/powerpoint/2010/main" val="1620371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8631" y="1467293"/>
            <a:ext cx="9814317" cy="4970713"/>
          </a:xfrm>
        </p:spPr>
      </p:pic>
    </p:spTree>
    <p:extLst>
      <p:ext uri="{BB962C8B-B14F-4D97-AF65-F5344CB8AC3E}">
        <p14:creationId xmlns:p14="http://schemas.microsoft.com/office/powerpoint/2010/main" val="2356043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Primary Circumferential Ablation Of BE Using Barrx360 System </a:t>
            </a:r>
            <a:endParaRPr lang="ar-SY" sz="48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6380" y="1821522"/>
            <a:ext cx="7879238" cy="446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7628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Focal Ablation Procedure For Residual BE Using Barrx90 System</a:t>
            </a:r>
            <a:endParaRPr lang="ar-SY" sz="48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00191" y="1744410"/>
            <a:ext cx="8191618" cy="469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6338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Early Cancer Treated With Combination ER &amp; RFA Using </a:t>
            </a:r>
            <a:r>
              <a:rPr lang="en-US" sz="48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Barrx</a:t>
            </a: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System</a:t>
            </a:r>
            <a:endParaRPr lang="ar-SY" sz="48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51882" y="1858281"/>
            <a:ext cx="9888236" cy="4286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550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5033"/>
            <a:ext cx="10515600" cy="1095507"/>
          </a:xfrm>
        </p:spPr>
        <p:txBody>
          <a:bodyPr>
            <a:normAutofit/>
          </a:bodyPr>
          <a:lstStyle/>
          <a:p>
            <a:pPr algn="ctr"/>
            <a:r>
              <a:rPr lang="en-US" sz="48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Contraindecations</a:t>
            </a: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For ER</a:t>
            </a:r>
            <a:endParaRPr lang="ar-SY" sz="48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192"/>
          <a:stretch/>
        </p:blipFill>
        <p:spPr>
          <a:xfrm>
            <a:off x="1788102" y="1250540"/>
            <a:ext cx="8615795" cy="5467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74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Low Grade Dysplasia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5161" y="1928477"/>
            <a:ext cx="10281676" cy="414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825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1216" y="1247465"/>
            <a:ext cx="7769566" cy="5297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852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58272" y="1426357"/>
            <a:ext cx="7917248" cy="253604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HGD/IMC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50719" y="4084320"/>
            <a:ext cx="7924801" cy="2357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89996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Endoscopic Treatment Of HGD And IMC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674" y="2113280"/>
            <a:ext cx="5436893" cy="40646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5898" y="5974754"/>
            <a:ext cx="1952625" cy="200025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3232" y="2113280"/>
            <a:ext cx="5338977" cy="4064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3888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Endoscopic Resection </a:t>
            </a:r>
            <a:r>
              <a:rPr lang="en-US" sz="48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Vs</a:t>
            </a: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Esophagectomy</a:t>
            </a: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In </a:t>
            </a:r>
            <a:r>
              <a:rPr lang="en-US" sz="48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Intramucosal</a:t>
            </a: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Adenocarcinoma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856" y="1608058"/>
            <a:ext cx="6748289" cy="47864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5262" y="6414227"/>
            <a:ext cx="4181475" cy="18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39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045" y="1608058"/>
            <a:ext cx="6559908" cy="47864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762" y="6371142"/>
            <a:ext cx="3038475" cy="21907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Endoscopic Resection </a:t>
            </a:r>
            <a:r>
              <a:rPr lang="en-US" sz="48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Vs</a:t>
            </a: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48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Esophagectomy</a:t>
            </a: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In </a:t>
            </a:r>
            <a:r>
              <a:rPr lang="en-US" sz="48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Intramucosal</a:t>
            </a:r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Adenocarcinoma</a:t>
            </a:r>
          </a:p>
        </p:txBody>
      </p:sp>
    </p:spTree>
    <p:extLst>
      <p:ext uri="{BB962C8B-B14F-4D97-AF65-F5344CB8AC3E}">
        <p14:creationId xmlns:p14="http://schemas.microsoft.com/office/powerpoint/2010/main" val="250564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6122"/>
            <a:ext cx="10515600" cy="905377"/>
          </a:xfrm>
        </p:spPr>
        <p:txBody>
          <a:bodyPr>
            <a:norm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What Is Barret’s Esophagus 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1330" y="1488557"/>
            <a:ext cx="8272130" cy="5061099"/>
          </a:xfrm>
          <a:prstGeom prst="round2Same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7954161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After Successful EET Surveillance Should Be</a:t>
            </a:r>
            <a:endParaRPr lang="ar-SY" sz="48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7440" y="1381759"/>
            <a:ext cx="7376160" cy="5364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854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63256"/>
            <a:ext cx="11589488" cy="5793070"/>
          </a:xfrm>
          <a:prstGeom prst="round1Rect">
            <a:avLst/>
          </a:prstGeom>
        </p:spPr>
      </p:pic>
    </p:spTree>
    <p:extLst>
      <p:ext uri="{BB962C8B-B14F-4D97-AF65-F5344CB8AC3E}">
        <p14:creationId xmlns:p14="http://schemas.microsoft.com/office/powerpoint/2010/main" val="3764212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9084"/>
            <a:ext cx="10515600" cy="74824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i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Previllance</a:t>
            </a:r>
            <a:endParaRPr lang="en-US" sz="4800" b="1" i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9943" y="1682822"/>
            <a:ext cx="8867555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27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128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Dramatic Rise In EAC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2680" y="1590864"/>
            <a:ext cx="5151120" cy="47477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27" y="1590864"/>
            <a:ext cx="4700544" cy="474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416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201663"/>
            <a:ext cx="10515600" cy="1205059"/>
          </a:xfrm>
        </p:spPr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Risk Factors Progression To Barrett’s Esophagus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771" y="1488002"/>
            <a:ext cx="7470458" cy="514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249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12420" y="365125"/>
            <a:ext cx="1156716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Cancer Risk In BE Based On Degree Of Dysplasia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182" y="1863361"/>
            <a:ext cx="10992776" cy="475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335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3860" y="1527368"/>
            <a:ext cx="8527311" cy="517114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1619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Progression In Barrett's Esophagus Point System Based On Risk Variables</a:t>
            </a:r>
          </a:p>
        </p:txBody>
      </p:sp>
    </p:spTree>
    <p:extLst>
      <p:ext uri="{BB962C8B-B14F-4D97-AF65-F5344CB8AC3E}">
        <p14:creationId xmlns:p14="http://schemas.microsoft.com/office/powerpoint/2010/main" val="3968169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936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4800" b="1" i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Progression In Barrett's Esophagus Point System Based On Risk Variables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984" y="1782865"/>
            <a:ext cx="10076033" cy="4688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68850" y="6033054"/>
            <a:ext cx="693782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Progression in Barrett’s Esophagus score(PIB)</a:t>
            </a:r>
            <a:endParaRPr lang="ar-SY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0478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9991</TotalTime>
  <Words>447</Words>
  <Application>Microsoft Office PowerPoint</Application>
  <PresentationFormat>Widescreen</PresentationFormat>
  <Paragraphs>96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Andalus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What Is Barret’s Esophagus ?</vt:lpstr>
      <vt:lpstr>Previllance</vt:lpstr>
      <vt:lpstr>Dramatic Rise In EAC </vt:lpstr>
      <vt:lpstr>Risk Factors Progression To Barrett’s Esophagus</vt:lpstr>
      <vt:lpstr>Cancer Risk In BE Based On Degree Of Dysplasia</vt:lpstr>
      <vt:lpstr>Progression In Barrett's Esophagus Point System Based On Risk Variables</vt:lpstr>
      <vt:lpstr>Progression In Barrett's Esophagus Point System Based On Risk Variables</vt:lpstr>
      <vt:lpstr>Should We Screen For BE?</vt:lpstr>
      <vt:lpstr>Should We Screen For BE?</vt:lpstr>
      <vt:lpstr>Alternative Screening Technologies </vt:lpstr>
      <vt:lpstr>Surveillance Techniques: HD Vs SD Endosopy</vt:lpstr>
      <vt:lpstr>How To Screen?</vt:lpstr>
      <vt:lpstr>Indefinite BE</vt:lpstr>
      <vt:lpstr>Updated Therapy → EET (Eradication &amp; Ablation)</vt:lpstr>
      <vt:lpstr>Steps Of Endoscopic Resection-cap Procedure</vt:lpstr>
      <vt:lpstr>Multi-band Mucosectomy (MBM)</vt:lpstr>
      <vt:lpstr>BARRX ablation system </vt:lpstr>
      <vt:lpstr>Primary Circumferential Ablation Of BE Using Barrx360 System </vt:lpstr>
      <vt:lpstr>Focal Ablation Procedure For Residual BE Using Barrx90 System</vt:lpstr>
      <vt:lpstr>Early Cancer Treated With Combination ER &amp; RFA Using Barrx System</vt:lpstr>
      <vt:lpstr>Contraindecations For ER</vt:lpstr>
      <vt:lpstr>Low Grade Dysplasia</vt:lpstr>
      <vt:lpstr>PowerPoint Presentation</vt:lpstr>
      <vt:lpstr>HGD/IMC</vt:lpstr>
      <vt:lpstr>Endoscopic Treatment Of HGD And IMC</vt:lpstr>
      <vt:lpstr>Endoscopic Resection Vs Esophagectomy In Intramucosal Adenocarcinoma</vt:lpstr>
      <vt:lpstr>Endoscopic Resection Vs Esophagectomy In Intramucosal Adenocarcinoma</vt:lpstr>
      <vt:lpstr>After Successful EET Surveillance Should Be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mony joud</dc:creator>
  <cp:lastModifiedBy>HP</cp:lastModifiedBy>
  <cp:revision>374</cp:revision>
  <dcterms:created xsi:type="dcterms:W3CDTF">2020-03-17T20:27:53Z</dcterms:created>
  <dcterms:modified xsi:type="dcterms:W3CDTF">2023-01-17T07:09:34Z</dcterms:modified>
</cp:coreProperties>
</file>