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323" r:id="rId3"/>
    <p:sldId id="256" r:id="rId4"/>
    <p:sldId id="304" r:id="rId5"/>
    <p:sldId id="257" r:id="rId6"/>
    <p:sldId id="272" r:id="rId7"/>
    <p:sldId id="324" r:id="rId8"/>
    <p:sldId id="325" r:id="rId9"/>
    <p:sldId id="263" r:id="rId10"/>
    <p:sldId id="299" r:id="rId11"/>
    <p:sldId id="321" r:id="rId12"/>
    <p:sldId id="320" r:id="rId13"/>
    <p:sldId id="300" r:id="rId14"/>
    <p:sldId id="301" r:id="rId15"/>
    <p:sldId id="316" r:id="rId16"/>
    <p:sldId id="271" r:id="rId17"/>
    <p:sldId id="319" r:id="rId18"/>
    <p:sldId id="302" r:id="rId19"/>
    <p:sldId id="303" r:id="rId20"/>
    <p:sldId id="258" r:id="rId21"/>
    <p:sldId id="259" r:id="rId22"/>
    <p:sldId id="260" r:id="rId23"/>
    <p:sldId id="322" r:id="rId24"/>
    <p:sldId id="309" r:id="rId25"/>
    <p:sldId id="310" r:id="rId26"/>
    <p:sldId id="305" r:id="rId27"/>
    <p:sldId id="318" r:id="rId28"/>
    <p:sldId id="306" r:id="rId29"/>
    <p:sldId id="261" r:id="rId30"/>
    <p:sldId id="262" r:id="rId31"/>
    <p:sldId id="266" r:id="rId32"/>
    <p:sldId id="268" r:id="rId33"/>
    <p:sldId id="270" r:id="rId34"/>
    <p:sldId id="273" r:id="rId35"/>
    <p:sldId id="275" r:id="rId36"/>
    <p:sldId id="277" r:id="rId37"/>
    <p:sldId id="278" r:id="rId38"/>
    <p:sldId id="280" r:id="rId39"/>
    <p:sldId id="283" r:id="rId40"/>
    <p:sldId id="291" r:id="rId41"/>
    <p:sldId id="285" r:id="rId42"/>
    <p:sldId id="287" r:id="rId43"/>
    <p:sldId id="327" r:id="rId44"/>
    <p:sldId id="288" r:id="rId45"/>
    <p:sldId id="289" r:id="rId46"/>
    <p:sldId id="290" r:id="rId47"/>
    <p:sldId id="308" r:id="rId48"/>
    <p:sldId id="307" r:id="rId49"/>
    <p:sldId id="314" r:id="rId50"/>
    <p:sldId id="315" r:id="rId51"/>
    <p:sldId id="326" r:id="rId52"/>
    <p:sldId id="298" r:id="rId53"/>
    <p:sldId id="264"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226" autoAdjust="0"/>
  </p:normalViewPr>
  <p:slideViewPr>
    <p:cSldViewPr snapToGrid="0">
      <p:cViewPr varScale="1">
        <p:scale>
          <a:sx n="125" d="100"/>
          <a:sy n="125" d="100"/>
        </p:scale>
        <p:origin x="714"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ableStyles" Target="tableStyle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FA1933-B03E-4DC3-BADE-1C41D8FBEC73}" type="doc">
      <dgm:prSet loTypeId="urn:microsoft.com/office/officeart/2005/8/layout/hierarchy4" loCatId="list" qsTypeId="urn:microsoft.com/office/officeart/2005/8/quickstyle/simple1" qsCatId="simple" csTypeId="urn:microsoft.com/office/officeart/2005/8/colors/colorful4" csCatId="colorful" phldr="1"/>
      <dgm:spPr/>
      <dgm:t>
        <a:bodyPr/>
        <a:lstStyle/>
        <a:p>
          <a:endParaRPr lang="en-US"/>
        </a:p>
      </dgm:t>
    </dgm:pt>
    <dgm:pt modelId="{74727057-B1B9-4665-8BC2-4399A9383985}">
      <dgm:prSet custT="1"/>
      <dgm:spPr/>
      <dgm:t>
        <a:bodyPr/>
        <a:lstStyle/>
        <a:p>
          <a:r>
            <a:rPr lang="ar-SA" sz="2800" b="0" i="0" baseline="0" dirty="0"/>
            <a:t>تشمل التقنيات الأساسية</a:t>
          </a:r>
          <a:r>
            <a:rPr lang="ar-SY" sz="2800" b="0" i="0" baseline="0" dirty="0"/>
            <a:t>:</a:t>
          </a:r>
          <a:r>
            <a:rPr lang="ar-SA" sz="2800" b="0" i="0" baseline="0" dirty="0"/>
            <a:t> </a:t>
          </a:r>
          <a:endParaRPr lang="en-US" sz="2800" dirty="0"/>
        </a:p>
      </dgm:t>
    </dgm:pt>
    <dgm:pt modelId="{091EF7D4-87A9-42E1-9C4A-91B0A9F643AA}" type="parTrans" cxnId="{49686B9C-1FEB-4356-8B2F-92F142F0E4A9}">
      <dgm:prSet/>
      <dgm:spPr/>
      <dgm:t>
        <a:bodyPr/>
        <a:lstStyle/>
        <a:p>
          <a:endParaRPr lang="en-US"/>
        </a:p>
      </dgm:t>
    </dgm:pt>
    <dgm:pt modelId="{962F1D26-997B-463C-8791-022910798E4D}" type="sibTrans" cxnId="{49686B9C-1FEB-4356-8B2F-92F142F0E4A9}">
      <dgm:prSet/>
      <dgm:spPr/>
      <dgm:t>
        <a:bodyPr/>
        <a:lstStyle/>
        <a:p>
          <a:endParaRPr lang="en-US"/>
        </a:p>
      </dgm:t>
    </dgm:pt>
    <dgm:pt modelId="{F2D36CCF-DE3F-4EC7-B605-34EAD0E4E73F}">
      <dgm:prSet/>
      <dgm:spPr/>
      <dgm:t>
        <a:bodyPr/>
        <a:lstStyle/>
        <a:p>
          <a:r>
            <a:rPr lang="ar-SA" b="0" i="0" baseline="0"/>
            <a:t>استئصال البوليبات بالعروة الباردة </a:t>
          </a:r>
          <a:r>
            <a:rPr lang="en-US" b="0" i="0" baseline="0"/>
            <a:t>cold snare polypectomy (CSP)</a:t>
          </a:r>
          <a:r>
            <a:rPr lang="ar-SA" b="0" i="0" baseline="0"/>
            <a:t> </a:t>
          </a:r>
          <a:endParaRPr lang="en-US"/>
        </a:p>
      </dgm:t>
    </dgm:pt>
    <dgm:pt modelId="{29B4D188-5CAC-4E96-ABC8-D909655B1853}" type="parTrans" cxnId="{2EB0E66E-B1D4-44E6-AF7A-301403F79555}">
      <dgm:prSet/>
      <dgm:spPr/>
      <dgm:t>
        <a:bodyPr/>
        <a:lstStyle/>
        <a:p>
          <a:endParaRPr lang="en-US"/>
        </a:p>
      </dgm:t>
    </dgm:pt>
    <dgm:pt modelId="{87716A97-21F1-477D-B253-65278368D2E8}" type="sibTrans" cxnId="{2EB0E66E-B1D4-44E6-AF7A-301403F79555}">
      <dgm:prSet/>
      <dgm:spPr/>
      <dgm:t>
        <a:bodyPr/>
        <a:lstStyle/>
        <a:p>
          <a:endParaRPr lang="en-US"/>
        </a:p>
      </dgm:t>
    </dgm:pt>
    <dgm:pt modelId="{482CBF14-9074-4267-BC7F-E95471E4FD82}">
      <dgm:prSet/>
      <dgm:spPr/>
      <dgm:t>
        <a:bodyPr/>
        <a:lstStyle/>
        <a:p>
          <a:r>
            <a:rPr lang="ar-SA" b="0" i="0" baseline="0" dirty="0"/>
            <a:t>استئصال البوليبات بالعروة الساخنة </a:t>
          </a:r>
          <a:r>
            <a:rPr lang="en-US" b="0" i="0" baseline="0" dirty="0"/>
            <a:t>hot snare polypectomy (HSP)</a:t>
          </a:r>
          <a:r>
            <a:rPr lang="ar-SA" b="0" i="0" baseline="0" dirty="0"/>
            <a:t> </a:t>
          </a:r>
          <a:endParaRPr lang="en-US" dirty="0"/>
        </a:p>
      </dgm:t>
    </dgm:pt>
    <dgm:pt modelId="{79834146-B7F7-4481-A5A3-F15D37F1F743}" type="parTrans" cxnId="{A787C6B7-A4F7-496B-8A1E-7E15530CE461}">
      <dgm:prSet/>
      <dgm:spPr/>
      <dgm:t>
        <a:bodyPr/>
        <a:lstStyle/>
        <a:p>
          <a:endParaRPr lang="en-US"/>
        </a:p>
      </dgm:t>
    </dgm:pt>
    <dgm:pt modelId="{0B5F136B-60F1-44FC-8A90-DFCDB33D1825}" type="sibTrans" cxnId="{A787C6B7-A4F7-496B-8A1E-7E15530CE461}">
      <dgm:prSet/>
      <dgm:spPr/>
      <dgm:t>
        <a:bodyPr/>
        <a:lstStyle/>
        <a:p>
          <a:endParaRPr lang="en-US"/>
        </a:p>
      </dgm:t>
    </dgm:pt>
    <dgm:pt modelId="{233EA9BA-A5BC-4544-93C1-580DF454BBF8}" type="pres">
      <dgm:prSet presAssocID="{01FA1933-B03E-4DC3-BADE-1C41D8FBEC73}" presName="Name0" presStyleCnt="0">
        <dgm:presLayoutVars>
          <dgm:chPref val="1"/>
          <dgm:dir/>
          <dgm:animOne val="branch"/>
          <dgm:animLvl val="lvl"/>
          <dgm:resizeHandles/>
        </dgm:presLayoutVars>
      </dgm:prSet>
      <dgm:spPr/>
    </dgm:pt>
    <dgm:pt modelId="{75BA9431-DE7B-4BC8-8737-659AFCC0B037}" type="pres">
      <dgm:prSet presAssocID="{74727057-B1B9-4665-8BC2-4399A9383985}" presName="vertOne" presStyleCnt="0"/>
      <dgm:spPr/>
    </dgm:pt>
    <dgm:pt modelId="{0DE1DA90-AF6C-4FD6-9B93-B86E7563E123}" type="pres">
      <dgm:prSet presAssocID="{74727057-B1B9-4665-8BC2-4399A9383985}" presName="txOne" presStyleLbl="node0" presStyleIdx="0" presStyleCnt="1" custScaleY="61056" custLinFactY="-27285" custLinFactNeighborX="8291" custLinFactNeighborY="-100000">
        <dgm:presLayoutVars>
          <dgm:chPref val="3"/>
        </dgm:presLayoutVars>
      </dgm:prSet>
      <dgm:spPr/>
    </dgm:pt>
    <dgm:pt modelId="{42E4511E-AC70-4727-92F8-CF29D77CFF3D}" type="pres">
      <dgm:prSet presAssocID="{74727057-B1B9-4665-8BC2-4399A9383985}" presName="parTransOne" presStyleCnt="0"/>
      <dgm:spPr/>
    </dgm:pt>
    <dgm:pt modelId="{E1D4CA11-938A-48A4-9F41-841137EA9B1A}" type="pres">
      <dgm:prSet presAssocID="{74727057-B1B9-4665-8BC2-4399A9383985}" presName="horzOne" presStyleCnt="0"/>
      <dgm:spPr/>
    </dgm:pt>
    <dgm:pt modelId="{202C8096-F5A9-4F61-8D73-0A0D93A4F976}" type="pres">
      <dgm:prSet presAssocID="{F2D36CCF-DE3F-4EC7-B605-34EAD0E4E73F}" presName="vertTwo" presStyleCnt="0"/>
      <dgm:spPr/>
    </dgm:pt>
    <dgm:pt modelId="{543EEBBD-2EB3-496D-A62A-B4A088378ACF}" type="pres">
      <dgm:prSet presAssocID="{F2D36CCF-DE3F-4EC7-B605-34EAD0E4E73F}" presName="txTwo" presStyleLbl="node2" presStyleIdx="0" presStyleCnt="2">
        <dgm:presLayoutVars>
          <dgm:chPref val="3"/>
        </dgm:presLayoutVars>
      </dgm:prSet>
      <dgm:spPr/>
    </dgm:pt>
    <dgm:pt modelId="{CBF3E65D-5F78-4283-A200-B6755A295C4D}" type="pres">
      <dgm:prSet presAssocID="{F2D36CCF-DE3F-4EC7-B605-34EAD0E4E73F}" presName="horzTwo" presStyleCnt="0"/>
      <dgm:spPr/>
    </dgm:pt>
    <dgm:pt modelId="{E5495BF5-6D1E-40F2-BACB-292BA5AD1948}" type="pres">
      <dgm:prSet presAssocID="{87716A97-21F1-477D-B253-65278368D2E8}" presName="sibSpaceTwo" presStyleCnt="0"/>
      <dgm:spPr/>
    </dgm:pt>
    <dgm:pt modelId="{666CC0A2-2A4A-4444-B7AB-DEA38E9B24BB}" type="pres">
      <dgm:prSet presAssocID="{482CBF14-9074-4267-BC7F-E95471E4FD82}" presName="vertTwo" presStyleCnt="0"/>
      <dgm:spPr/>
    </dgm:pt>
    <dgm:pt modelId="{7E17D20A-DC27-47D2-BD1D-31F894FBB98C}" type="pres">
      <dgm:prSet presAssocID="{482CBF14-9074-4267-BC7F-E95471E4FD82}" presName="txTwo" presStyleLbl="node2" presStyleIdx="1" presStyleCnt="2">
        <dgm:presLayoutVars>
          <dgm:chPref val="3"/>
        </dgm:presLayoutVars>
      </dgm:prSet>
      <dgm:spPr/>
    </dgm:pt>
    <dgm:pt modelId="{4B3AB4DE-9553-4A7F-A2AB-2599F4E006C0}" type="pres">
      <dgm:prSet presAssocID="{482CBF14-9074-4267-BC7F-E95471E4FD82}" presName="horzTwo" presStyleCnt="0"/>
      <dgm:spPr/>
    </dgm:pt>
  </dgm:ptLst>
  <dgm:cxnLst>
    <dgm:cxn modelId="{DDE0CE09-5021-4A33-8770-0D9488425808}" type="presOf" srcId="{F2D36CCF-DE3F-4EC7-B605-34EAD0E4E73F}" destId="{543EEBBD-2EB3-496D-A62A-B4A088378ACF}" srcOrd="0" destOrd="0" presId="urn:microsoft.com/office/officeart/2005/8/layout/hierarchy4"/>
    <dgm:cxn modelId="{28A7630E-F1E7-4284-887A-4FDD5488076C}" type="presOf" srcId="{74727057-B1B9-4665-8BC2-4399A9383985}" destId="{0DE1DA90-AF6C-4FD6-9B93-B86E7563E123}" srcOrd="0" destOrd="0" presId="urn:microsoft.com/office/officeart/2005/8/layout/hierarchy4"/>
    <dgm:cxn modelId="{3DBDCC32-2FB0-4E40-AFC6-E8061C632FF6}" type="presOf" srcId="{482CBF14-9074-4267-BC7F-E95471E4FD82}" destId="{7E17D20A-DC27-47D2-BD1D-31F894FBB98C}" srcOrd="0" destOrd="0" presId="urn:microsoft.com/office/officeart/2005/8/layout/hierarchy4"/>
    <dgm:cxn modelId="{2EB0E66E-B1D4-44E6-AF7A-301403F79555}" srcId="{74727057-B1B9-4665-8BC2-4399A9383985}" destId="{F2D36CCF-DE3F-4EC7-B605-34EAD0E4E73F}" srcOrd="0" destOrd="0" parTransId="{29B4D188-5CAC-4E96-ABC8-D909655B1853}" sibTransId="{87716A97-21F1-477D-B253-65278368D2E8}"/>
    <dgm:cxn modelId="{49686B9C-1FEB-4356-8B2F-92F142F0E4A9}" srcId="{01FA1933-B03E-4DC3-BADE-1C41D8FBEC73}" destId="{74727057-B1B9-4665-8BC2-4399A9383985}" srcOrd="0" destOrd="0" parTransId="{091EF7D4-87A9-42E1-9C4A-91B0A9F643AA}" sibTransId="{962F1D26-997B-463C-8791-022910798E4D}"/>
    <dgm:cxn modelId="{74DA09A1-25D6-4D7D-9EB0-BFCACE4459A9}" type="presOf" srcId="{01FA1933-B03E-4DC3-BADE-1C41D8FBEC73}" destId="{233EA9BA-A5BC-4544-93C1-580DF454BBF8}" srcOrd="0" destOrd="0" presId="urn:microsoft.com/office/officeart/2005/8/layout/hierarchy4"/>
    <dgm:cxn modelId="{A787C6B7-A4F7-496B-8A1E-7E15530CE461}" srcId="{74727057-B1B9-4665-8BC2-4399A9383985}" destId="{482CBF14-9074-4267-BC7F-E95471E4FD82}" srcOrd="1" destOrd="0" parTransId="{79834146-B7F7-4481-A5A3-F15D37F1F743}" sibTransId="{0B5F136B-60F1-44FC-8A90-DFCDB33D1825}"/>
    <dgm:cxn modelId="{D9AFA2DE-AADA-498A-82F6-F2B5728872D5}" type="presParOf" srcId="{233EA9BA-A5BC-4544-93C1-580DF454BBF8}" destId="{75BA9431-DE7B-4BC8-8737-659AFCC0B037}" srcOrd="0" destOrd="0" presId="urn:microsoft.com/office/officeart/2005/8/layout/hierarchy4"/>
    <dgm:cxn modelId="{F2EB9FF6-2D79-4C39-BD56-2E19FD7B9D86}" type="presParOf" srcId="{75BA9431-DE7B-4BC8-8737-659AFCC0B037}" destId="{0DE1DA90-AF6C-4FD6-9B93-B86E7563E123}" srcOrd="0" destOrd="0" presId="urn:microsoft.com/office/officeart/2005/8/layout/hierarchy4"/>
    <dgm:cxn modelId="{4978B62C-8D88-41C5-97A5-2C798B054163}" type="presParOf" srcId="{75BA9431-DE7B-4BC8-8737-659AFCC0B037}" destId="{42E4511E-AC70-4727-92F8-CF29D77CFF3D}" srcOrd="1" destOrd="0" presId="urn:microsoft.com/office/officeart/2005/8/layout/hierarchy4"/>
    <dgm:cxn modelId="{F049C57D-66BC-4A87-A241-7FB1BDC372A4}" type="presParOf" srcId="{75BA9431-DE7B-4BC8-8737-659AFCC0B037}" destId="{E1D4CA11-938A-48A4-9F41-841137EA9B1A}" srcOrd="2" destOrd="0" presId="urn:microsoft.com/office/officeart/2005/8/layout/hierarchy4"/>
    <dgm:cxn modelId="{612CEC5D-CD3E-4B9C-B5CD-BDE398387B3D}" type="presParOf" srcId="{E1D4CA11-938A-48A4-9F41-841137EA9B1A}" destId="{202C8096-F5A9-4F61-8D73-0A0D93A4F976}" srcOrd="0" destOrd="0" presId="urn:microsoft.com/office/officeart/2005/8/layout/hierarchy4"/>
    <dgm:cxn modelId="{EBE1D52D-68D2-4524-BD18-36454243DF0A}" type="presParOf" srcId="{202C8096-F5A9-4F61-8D73-0A0D93A4F976}" destId="{543EEBBD-2EB3-496D-A62A-B4A088378ACF}" srcOrd="0" destOrd="0" presId="urn:microsoft.com/office/officeart/2005/8/layout/hierarchy4"/>
    <dgm:cxn modelId="{71C76800-0EDC-4343-8BA7-3C5C90871D62}" type="presParOf" srcId="{202C8096-F5A9-4F61-8D73-0A0D93A4F976}" destId="{CBF3E65D-5F78-4283-A200-B6755A295C4D}" srcOrd="1" destOrd="0" presId="urn:microsoft.com/office/officeart/2005/8/layout/hierarchy4"/>
    <dgm:cxn modelId="{02A87296-050A-4F40-91F7-C18077ACB7B6}" type="presParOf" srcId="{E1D4CA11-938A-48A4-9F41-841137EA9B1A}" destId="{E5495BF5-6D1E-40F2-BACB-292BA5AD1948}" srcOrd="1" destOrd="0" presId="urn:microsoft.com/office/officeart/2005/8/layout/hierarchy4"/>
    <dgm:cxn modelId="{79C941FA-43F2-42A1-8D2C-590B73B0747B}" type="presParOf" srcId="{E1D4CA11-938A-48A4-9F41-841137EA9B1A}" destId="{666CC0A2-2A4A-4444-B7AB-DEA38E9B24BB}" srcOrd="2" destOrd="0" presId="urn:microsoft.com/office/officeart/2005/8/layout/hierarchy4"/>
    <dgm:cxn modelId="{BC2EE697-9972-4C76-BD31-CF45B7B5DC43}" type="presParOf" srcId="{666CC0A2-2A4A-4444-B7AB-DEA38E9B24BB}" destId="{7E17D20A-DC27-47D2-BD1D-31F894FBB98C}" srcOrd="0" destOrd="0" presId="urn:microsoft.com/office/officeart/2005/8/layout/hierarchy4"/>
    <dgm:cxn modelId="{B3D39847-8407-4B00-A838-0A0029E7F74D}" type="presParOf" srcId="{666CC0A2-2A4A-4444-B7AB-DEA38E9B24BB}" destId="{4B3AB4DE-9553-4A7F-A2AB-2599F4E006C0}"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1E94C13-8126-4427-87FF-5FDAD9033B5C}" type="doc">
      <dgm:prSet loTypeId="urn:microsoft.com/office/officeart/2005/8/layout/hierarchy4" loCatId="list" qsTypeId="urn:microsoft.com/office/officeart/2005/8/quickstyle/simple1" qsCatId="simple" csTypeId="urn:microsoft.com/office/officeart/2005/8/colors/colorful3" csCatId="colorful" phldr="1"/>
      <dgm:spPr/>
      <dgm:t>
        <a:bodyPr/>
        <a:lstStyle/>
        <a:p>
          <a:endParaRPr lang="en-US"/>
        </a:p>
      </dgm:t>
    </dgm:pt>
    <dgm:pt modelId="{60FD7990-450D-4B48-BEDC-A4DDFF7768AD}">
      <dgm:prSet custT="1"/>
      <dgm:spPr/>
      <dgm:t>
        <a:bodyPr/>
        <a:lstStyle/>
        <a:p>
          <a:pPr algn="ctr"/>
          <a:r>
            <a:rPr lang="ar-SA" sz="2400" b="0" i="0" baseline="0" dirty="0"/>
            <a:t>تستخدم التقنيات الأكثر تقدماً للآفات الأكبر</a:t>
          </a:r>
          <a:r>
            <a:rPr lang="ar-SY" sz="2400" b="0" i="0" baseline="0" dirty="0"/>
            <a:t>:</a:t>
          </a:r>
          <a:endParaRPr lang="en-US" sz="2400" dirty="0"/>
        </a:p>
      </dgm:t>
    </dgm:pt>
    <dgm:pt modelId="{3E5F5450-0599-4080-AF02-67981D1E46E2}" type="parTrans" cxnId="{970D211A-A7C2-443D-ACAB-F22F9AE872F4}">
      <dgm:prSet/>
      <dgm:spPr/>
      <dgm:t>
        <a:bodyPr/>
        <a:lstStyle/>
        <a:p>
          <a:endParaRPr lang="en-US"/>
        </a:p>
      </dgm:t>
    </dgm:pt>
    <dgm:pt modelId="{BB1477AA-2673-4B23-A34C-81E5C8E28B00}" type="sibTrans" cxnId="{970D211A-A7C2-443D-ACAB-F22F9AE872F4}">
      <dgm:prSet/>
      <dgm:spPr/>
      <dgm:t>
        <a:bodyPr/>
        <a:lstStyle/>
        <a:p>
          <a:endParaRPr lang="en-US"/>
        </a:p>
      </dgm:t>
    </dgm:pt>
    <dgm:pt modelId="{E2102238-62DE-4B76-AD90-E58DFEE65C90}">
      <dgm:prSet/>
      <dgm:spPr/>
      <dgm:t>
        <a:bodyPr/>
        <a:lstStyle/>
        <a:p>
          <a:r>
            <a:rPr lang="ar-SA" b="0" i="0" baseline="0"/>
            <a:t>قطع المخاطية التنظيري </a:t>
          </a:r>
          <a:r>
            <a:rPr lang="en-US" b="0" i="0" baseline="0"/>
            <a:t>endoscopic mucosal resection (EMR)</a:t>
          </a:r>
          <a:r>
            <a:rPr lang="ar-SA" b="0" i="0" baseline="0"/>
            <a:t> </a:t>
          </a:r>
          <a:endParaRPr lang="en-US"/>
        </a:p>
      </dgm:t>
    </dgm:pt>
    <dgm:pt modelId="{A6E1F61E-9947-4C95-8D38-3FDF61F57AAC}" type="parTrans" cxnId="{7FA7AEE5-F014-4DCF-A6DC-B4243BB088F8}">
      <dgm:prSet/>
      <dgm:spPr/>
      <dgm:t>
        <a:bodyPr/>
        <a:lstStyle/>
        <a:p>
          <a:endParaRPr lang="en-US"/>
        </a:p>
      </dgm:t>
    </dgm:pt>
    <dgm:pt modelId="{410941CE-D4B5-49F5-8213-11E1AF1B5D01}" type="sibTrans" cxnId="{7FA7AEE5-F014-4DCF-A6DC-B4243BB088F8}">
      <dgm:prSet/>
      <dgm:spPr/>
      <dgm:t>
        <a:bodyPr/>
        <a:lstStyle/>
        <a:p>
          <a:endParaRPr lang="en-US"/>
        </a:p>
      </dgm:t>
    </dgm:pt>
    <dgm:pt modelId="{353126E1-BCD0-4FAC-8EFD-04F424056D56}">
      <dgm:prSet/>
      <dgm:spPr/>
      <dgm:t>
        <a:bodyPr/>
        <a:lstStyle/>
        <a:p>
          <a:r>
            <a:rPr lang="ar-SA" b="0" i="0" baseline="0"/>
            <a:t>تسليخ تحت المخاطية التنظيري </a:t>
          </a:r>
          <a:r>
            <a:rPr lang="en-US" b="0" i="0" baseline="0"/>
            <a:t>endoscopic submucosal dissection (ESD)</a:t>
          </a:r>
          <a:r>
            <a:rPr lang="ar-SA" b="0" i="0" baseline="0"/>
            <a:t> </a:t>
          </a:r>
          <a:endParaRPr lang="en-US"/>
        </a:p>
      </dgm:t>
    </dgm:pt>
    <dgm:pt modelId="{227D4B50-0B75-4402-B637-38D9E194CE36}" type="parTrans" cxnId="{C8250F78-8085-4C48-9CC8-77176E73376E}">
      <dgm:prSet/>
      <dgm:spPr/>
      <dgm:t>
        <a:bodyPr/>
        <a:lstStyle/>
        <a:p>
          <a:endParaRPr lang="en-US"/>
        </a:p>
      </dgm:t>
    </dgm:pt>
    <dgm:pt modelId="{5FA1C9AF-A6F1-4DCD-AFC7-6175CA3C2946}" type="sibTrans" cxnId="{C8250F78-8085-4C48-9CC8-77176E73376E}">
      <dgm:prSet/>
      <dgm:spPr/>
      <dgm:t>
        <a:bodyPr/>
        <a:lstStyle/>
        <a:p>
          <a:endParaRPr lang="en-US"/>
        </a:p>
      </dgm:t>
    </dgm:pt>
    <dgm:pt modelId="{A8F386CF-39E4-45C1-AC6A-EC997E89D399}">
      <dgm:prSet/>
      <dgm:spPr/>
      <dgm:t>
        <a:bodyPr/>
        <a:lstStyle/>
        <a:p>
          <a:r>
            <a:rPr lang="ar-SA" b="0" i="0" baseline="0" dirty="0"/>
            <a:t>القطع التنظيري كامل السماكة </a:t>
          </a:r>
          <a:r>
            <a:rPr lang="en-US" b="0" i="0" baseline="0" dirty="0"/>
            <a:t>endoscopic full-thickness resection (EFTR)</a:t>
          </a:r>
          <a:r>
            <a:rPr lang="ar-SA" b="0" i="0" baseline="0" dirty="0"/>
            <a:t> </a:t>
          </a:r>
          <a:endParaRPr lang="en-US" dirty="0"/>
        </a:p>
      </dgm:t>
    </dgm:pt>
    <dgm:pt modelId="{DFB86C8D-ADD7-4A47-9B22-FAA4D3E628EC}" type="parTrans" cxnId="{676108F8-E07E-4819-948B-925F0EEB5C73}">
      <dgm:prSet/>
      <dgm:spPr/>
      <dgm:t>
        <a:bodyPr/>
        <a:lstStyle/>
        <a:p>
          <a:endParaRPr lang="en-US"/>
        </a:p>
      </dgm:t>
    </dgm:pt>
    <dgm:pt modelId="{B3F237E8-1670-49FC-B569-EA7E99DC01A0}" type="sibTrans" cxnId="{676108F8-E07E-4819-948B-925F0EEB5C73}">
      <dgm:prSet/>
      <dgm:spPr/>
      <dgm:t>
        <a:bodyPr/>
        <a:lstStyle/>
        <a:p>
          <a:endParaRPr lang="en-US"/>
        </a:p>
      </dgm:t>
    </dgm:pt>
    <dgm:pt modelId="{643D34ED-3D96-41A1-A5C1-AEB5EE7A38F2}">
      <dgm:prSet/>
      <dgm:spPr/>
      <dgm:t>
        <a:bodyPr/>
        <a:lstStyle/>
        <a:p>
          <a:r>
            <a:rPr lang="ar-SA" b="0" i="0" baseline="0"/>
            <a:t>التقنيات المشتركة بين التنظير الهضمي و تنظير البطن</a:t>
          </a:r>
          <a:endParaRPr lang="en-US"/>
        </a:p>
      </dgm:t>
    </dgm:pt>
    <dgm:pt modelId="{4E8B55E7-DB56-480B-8D13-5ABA2272AAAD}" type="parTrans" cxnId="{8644F0D3-3645-427A-AD01-1A3FD7A0175C}">
      <dgm:prSet/>
      <dgm:spPr/>
      <dgm:t>
        <a:bodyPr/>
        <a:lstStyle/>
        <a:p>
          <a:endParaRPr lang="en-US"/>
        </a:p>
      </dgm:t>
    </dgm:pt>
    <dgm:pt modelId="{56F30FD3-04E6-4AA1-8C87-05E39F289B03}" type="sibTrans" cxnId="{8644F0D3-3645-427A-AD01-1A3FD7A0175C}">
      <dgm:prSet/>
      <dgm:spPr/>
      <dgm:t>
        <a:bodyPr/>
        <a:lstStyle/>
        <a:p>
          <a:endParaRPr lang="en-US"/>
        </a:p>
      </dgm:t>
    </dgm:pt>
    <dgm:pt modelId="{E2347118-EC2C-4B17-A126-AED310FF7586}" type="pres">
      <dgm:prSet presAssocID="{E1E94C13-8126-4427-87FF-5FDAD9033B5C}" presName="Name0" presStyleCnt="0">
        <dgm:presLayoutVars>
          <dgm:chPref val="1"/>
          <dgm:dir/>
          <dgm:animOne val="branch"/>
          <dgm:animLvl val="lvl"/>
          <dgm:resizeHandles/>
        </dgm:presLayoutVars>
      </dgm:prSet>
      <dgm:spPr/>
    </dgm:pt>
    <dgm:pt modelId="{4C6FC6D1-E0D4-430E-931F-BEE40D11F1C8}" type="pres">
      <dgm:prSet presAssocID="{60FD7990-450D-4B48-BEDC-A4DDFF7768AD}" presName="vertOne" presStyleCnt="0"/>
      <dgm:spPr/>
    </dgm:pt>
    <dgm:pt modelId="{A5BC199D-D3F2-49F5-9824-657A300F1623}" type="pres">
      <dgm:prSet presAssocID="{60FD7990-450D-4B48-BEDC-A4DDFF7768AD}" presName="txOne" presStyleLbl="node0" presStyleIdx="0" presStyleCnt="1" custScaleY="62616">
        <dgm:presLayoutVars>
          <dgm:chPref val="3"/>
        </dgm:presLayoutVars>
      </dgm:prSet>
      <dgm:spPr/>
    </dgm:pt>
    <dgm:pt modelId="{34813F8B-77C3-4D8B-9431-EEEFB0B007C7}" type="pres">
      <dgm:prSet presAssocID="{60FD7990-450D-4B48-BEDC-A4DDFF7768AD}" presName="parTransOne" presStyleCnt="0"/>
      <dgm:spPr/>
    </dgm:pt>
    <dgm:pt modelId="{73305DBE-DA67-4C3A-B553-2BC135E8B3F3}" type="pres">
      <dgm:prSet presAssocID="{60FD7990-450D-4B48-BEDC-A4DDFF7768AD}" presName="horzOne" presStyleCnt="0"/>
      <dgm:spPr/>
    </dgm:pt>
    <dgm:pt modelId="{75C17322-6497-405D-B969-3735800ACFDE}" type="pres">
      <dgm:prSet presAssocID="{E2102238-62DE-4B76-AD90-E58DFEE65C90}" presName="vertTwo" presStyleCnt="0"/>
      <dgm:spPr/>
    </dgm:pt>
    <dgm:pt modelId="{3C402304-A9ED-43EF-866F-A3A02A38C12A}" type="pres">
      <dgm:prSet presAssocID="{E2102238-62DE-4B76-AD90-E58DFEE65C90}" presName="txTwo" presStyleLbl="node2" presStyleIdx="0" presStyleCnt="4">
        <dgm:presLayoutVars>
          <dgm:chPref val="3"/>
        </dgm:presLayoutVars>
      </dgm:prSet>
      <dgm:spPr/>
    </dgm:pt>
    <dgm:pt modelId="{4D0F2D01-CED5-4D49-B426-F32D1F82C66F}" type="pres">
      <dgm:prSet presAssocID="{E2102238-62DE-4B76-AD90-E58DFEE65C90}" presName="horzTwo" presStyleCnt="0"/>
      <dgm:spPr/>
    </dgm:pt>
    <dgm:pt modelId="{9ACF3732-7B48-437D-B42C-7DB1C3829B66}" type="pres">
      <dgm:prSet presAssocID="{410941CE-D4B5-49F5-8213-11E1AF1B5D01}" presName="sibSpaceTwo" presStyleCnt="0"/>
      <dgm:spPr/>
    </dgm:pt>
    <dgm:pt modelId="{CC1BDF05-C567-465E-A6B0-B50DD117FED3}" type="pres">
      <dgm:prSet presAssocID="{353126E1-BCD0-4FAC-8EFD-04F424056D56}" presName="vertTwo" presStyleCnt="0"/>
      <dgm:spPr/>
    </dgm:pt>
    <dgm:pt modelId="{060D9B19-E77E-4BB3-B01C-A74C07CCCEF7}" type="pres">
      <dgm:prSet presAssocID="{353126E1-BCD0-4FAC-8EFD-04F424056D56}" presName="txTwo" presStyleLbl="node2" presStyleIdx="1" presStyleCnt="4">
        <dgm:presLayoutVars>
          <dgm:chPref val="3"/>
        </dgm:presLayoutVars>
      </dgm:prSet>
      <dgm:spPr/>
    </dgm:pt>
    <dgm:pt modelId="{CA3431F0-6264-427D-BF9D-A3D8F3C5B329}" type="pres">
      <dgm:prSet presAssocID="{353126E1-BCD0-4FAC-8EFD-04F424056D56}" presName="horzTwo" presStyleCnt="0"/>
      <dgm:spPr/>
    </dgm:pt>
    <dgm:pt modelId="{3D6A585D-9AE3-42A9-A73B-08784B55A085}" type="pres">
      <dgm:prSet presAssocID="{5FA1C9AF-A6F1-4DCD-AFC7-6175CA3C2946}" presName="sibSpaceTwo" presStyleCnt="0"/>
      <dgm:spPr/>
    </dgm:pt>
    <dgm:pt modelId="{759D2021-3BBB-44C3-84E0-ABE750B721CF}" type="pres">
      <dgm:prSet presAssocID="{A8F386CF-39E4-45C1-AC6A-EC997E89D399}" presName="vertTwo" presStyleCnt="0"/>
      <dgm:spPr/>
    </dgm:pt>
    <dgm:pt modelId="{865C6B4A-D19D-4580-AEFB-7047348AFCE8}" type="pres">
      <dgm:prSet presAssocID="{A8F386CF-39E4-45C1-AC6A-EC997E89D399}" presName="txTwo" presStyleLbl="node2" presStyleIdx="2" presStyleCnt="4">
        <dgm:presLayoutVars>
          <dgm:chPref val="3"/>
        </dgm:presLayoutVars>
      </dgm:prSet>
      <dgm:spPr/>
    </dgm:pt>
    <dgm:pt modelId="{69D43670-F1C3-4954-AFA1-1D7E40CEFCDC}" type="pres">
      <dgm:prSet presAssocID="{A8F386CF-39E4-45C1-AC6A-EC997E89D399}" presName="horzTwo" presStyleCnt="0"/>
      <dgm:spPr/>
    </dgm:pt>
    <dgm:pt modelId="{9109883C-1580-4F04-A76A-2AB9928D8C34}" type="pres">
      <dgm:prSet presAssocID="{B3F237E8-1670-49FC-B569-EA7E99DC01A0}" presName="sibSpaceTwo" presStyleCnt="0"/>
      <dgm:spPr/>
    </dgm:pt>
    <dgm:pt modelId="{78AC06FF-5842-415F-B14E-DC2B2D6A6A83}" type="pres">
      <dgm:prSet presAssocID="{643D34ED-3D96-41A1-A5C1-AEB5EE7A38F2}" presName="vertTwo" presStyleCnt="0"/>
      <dgm:spPr/>
    </dgm:pt>
    <dgm:pt modelId="{3428082D-6AE2-4F69-B164-8E0A76271FF0}" type="pres">
      <dgm:prSet presAssocID="{643D34ED-3D96-41A1-A5C1-AEB5EE7A38F2}" presName="txTwo" presStyleLbl="node2" presStyleIdx="3" presStyleCnt="4">
        <dgm:presLayoutVars>
          <dgm:chPref val="3"/>
        </dgm:presLayoutVars>
      </dgm:prSet>
      <dgm:spPr/>
    </dgm:pt>
    <dgm:pt modelId="{90F5DD33-BD21-44B7-B600-AF297420F290}" type="pres">
      <dgm:prSet presAssocID="{643D34ED-3D96-41A1-A5C1-AEB5EE7A38F2}" presName="horzTwo" presStyleCnt="0"/>
      <dgm:spPr/>
    </dgm:pt>
  </dgm:ptLst>
  <dgm:cxnLst>
    <dgm:cxn modelId="{970D211A-A7C2-443D-ACAB-F22F9AE872F4}" srcId="{E1E94C13-8126-4427-87FF-5FDAD9033B5C}" destId="{60FD7990-450D-4B48-BEDC-A4DDFF7768AD}" srcOrd="0" destOrd="0" parTransId="{3E5F5450-0599-4080-AF02-67981D1E46E2}" sibTransId="{BB1477AA-2673-4B23-A34C-81E5C8E28B00}"/>
    <dgm:cxn modelId="{131C1625-992C-4F6E-AAB6-593F754E1C9E}" type="presOf" srcId="{E1E94C13-8126-4427-87FF-5FDAD9033B5C}" destId="{E2347118-EC2C-4B17-A126-AED310FF7586}" srcOrd="0" destOrd="0" presId="urn:microsoft.com/office/officeart/2005/8/layout/hierarchy4"/>
    <dgm:cxn modelId="{38177469-1473-464D-903F-DC09E0E4C8EB}" type="presOf" srcId="{643D34ED-3D96-41A1-A5C1-AEB5EE7A38F2}" destId="{3428082D-6AE2-4F69-B164-8E0A76271FF0}" srcOrd="0" destOrd="0" presId="urn:microsoft.com/office/officeart/2005/8/layout/hierarchy4"/>
    <dgm:cxn modelId="{C8250F78-8085-4C48-9CC8-77176E73376E}" srcId="{60FD7990-450D-4B48-BEDC-A4DDFF7768AD}" destId="{353126E1-BCD0-4FAC-8EFD-04F424056D56}" srcOrd="1" destOrd="0" parTransId="{227D4B50-0B75-4402-B637-38D9E194CE36}" sibTransId="{5FA1C9AF-A6F1-4DCD-AFC7-6175CA3C2946}"/>
    <dgm:cxn modelId="{F9F80DA1-BE05-49F4-8E5D-3F2BD6F9B368}" type="presOf" srcId="{60FD7990-450D-4B48-BEDC-A4DDFF7768AD}" destId="{A5BC199D-D3F2-49F5-9824-657A300F1623}" srcOrd="0" destOrd="0" presId="urn:microsoft.com/office/officeart/2005/8/layout/hierarchy4"/>
    <dgm:cxn modelId="{AF7403AB-EA2D-454F-93E3-03AF5EEFBCDA}" type="presOf" srcId="{A8F386CF-39E4-45C1-AC6A-EC997E89D399}" destId="{865C6B4A-D19D-4580-AEFB-7047348AFCE8}" srcOrd="0" destOrd="0" presId="urn:microsoft.com/office/officeart/2005/8/layout/hierarchy4"/>
    <dgm:cxn modelId="{7479F7CB-9960-4915-BD65-88A1782D47ED}" type="presOf" srcId="{E2102238-62DE-4B76-AD90-E58DFEE65C90}" destId="{3C402304-A9ED-43EF-866F-A3A02A38C12A}" srcOrd="0" destOrd="0" presId="urn:microsoft.com/office/officeart/2005/8/layout/hierarchy4"/>
    <dgm:cxn modelId="{8644F0D3-3645-427A-AD01-1A3FD7A0175C}" srcId="{60FD7990-450D-4B48-BEDC-A4DDFF7768AD}" destId="{643D34ED-3D96-41A1-A5C1-AEB5EE7A38F2}" srcOrd="3" destOrd="0" parTransId="{4E8B55E7-DB56-480B-8D13-5ABA2272AAAD}" sibTransId="{56F30FD3-04E6-4AA1-8C87-05E39F289B03}"/>
    <dgm:cxn modelId="{7FA7AEE5-F014-4DCF-A6DC-B4243BB088F8}" srcId="{60FD7990-450D-4B48-BEDC-A4DDFF7768AD}" destId="{E2102238-62DE-4B76-AD90-E58DFEE65C90}" srcOrd="0" destOrd="0" parTransId="{A6E1F61E-9947-4C95-8D38-3FDF61F57AAC}" sibTransId="{410941CE-D4B5-49F5-8213-11E1AF1B5D01}"/>
    <dgm:cxn modelId="{4E24ABF7-C9A1-4C34-BF87-EAD24EADE12E}" type="presOf" srcId="{353126E1-BCD0-4FAC-8EFD-04F424056D56}" destId="{060D9B19-E77E-4BB3-B01C-A74C07CCCEF7}" srcOrd="0" destOrd="0" presId="urn:microsoft.com/office/officeart/2005/8/layout/hierarchy4"/>
    <dgm:cxn modelId="{676108F8-E07E-4819-948B-925F0EEB5C73}" srcId="{60FD7990-450D-4B48-BEDC-A4DDFF7768AD}" destId="{A8F386CF-39E4-45C1-AC6A-EC997E89D399}" srcOrd="2" destOrd="0" parTransId="{DFB86C8D-ADD7-4A47-9B22-FAA4D3E628EC}" sibTransId="{B3F237E8-1670-49FC-B569-EA7E99DC01A0}"/>
    <dgm:cxn modelId="{5529FDCD-68D1-4D8B-A084-D25F95641875}" type="presParOf" srcId="{E2347118-EC2C-4B17-A126-AED310FF7586}" destId="{4C6FC6D1-E0D4-430E-931F-BEE40D11F1C8}" srcOrd="0" destOrd="0" presId="urn:microsoft.com/office/officeart/2005/8/layout/hierarchy4"/>
    <dgm:cxn modelId="{F6E81C1A-D01B-4E47-A199-FC5A3FA4B29F}" type="presParOf" srcId="{4C6FC6D1-E0D4-430E-931F-BEE40D11F1C8}" destId="{A5BC199D-D3F2-49F5-9824-657A300F1623}" srcOrd="0" destOrd="0" presId="urn:microsoft.com/office/officeart/2005/8/layout/hierarchy4"/>
    <dgm:cxn modelId="{FEE962C6-AF8E-49A1-8582-0A4C72C343E0}" type="presParOf" srcId="{4C6FC6D1-E0D4-430E-931F-BEE40D11F1C8}" destId="{34813F8B-77C3-4D8B-9431-EEEFB0B007C7}" srcOrd="1" destOrd="0" presId="urn:microsoft.com/office/officeart/2005/8/layout/hierarchy4"/>
    <dgm:cxn modelId="{60DD695F-A57A-46A8-9765-B90B8988531C}" type="presParOf" srcId="{4C6FC6D1-E0D4-430E-931F-BEE40D11F1C8}" destId="{73305DBE-DA67-4C3A-B553-2BC135E8B3F3}" srcOrd="2" destOrd="0" presId="urn:microsoft.com/office/officeart/2005/8/layout/hierarchy4"/>
    <dgm:cxn modelId="{9BE44740-F052-49E8-8E11-F6C2A6F46450}" type="presParOf" srcId="{73305DBE-DA67-4C3A-B553-2BC135E8B3F3}" destId="{75C17322-6497-405D-B969-3735800ACFDE}" srcOrd="0" destOrd="0" presId="urn:microsoft.com/office/officeart/2005/8/layout/hierarchy4"/>
    <dgm:cxn modelId="{0FF6D0AA-0AD6-4120-8316-4C74348A5242}" type="presParOf" srcId="{75C17322-6497-405D-B969-3735800ACFDE}" destId="{3C402304-A9ED-43EF-866F-A3A02A38C12A}" srcOrd="0" destOrd="0" presId="urn:microsoft.com/office/officeart/2005/8/layout/hierarchy4"/>
    <dgm:cxn modelId="{EDEE6204-9A2D-489C-B36A-05EBA333AB99}" type="presParOf" srcId="{75C17322-6497-405D-B969-3735800ACFDE}" destId="{4D0F2D01-CED5-4D49-B426-F32D1F82C66F}" srcOrd="1" destOrd="0" presId="urn:microsoft.com/office/officeart/2005/8/layout/hierarchy4"/>
    <dgm:cxn modelId="{BBB963CB-4086-4DEC-AAA0-AE946B5C85A4}" type="presParOf" srcId="{73305DBE-DA67-4C3A-B553-2BC135E8B3F3}" destId="{9ACF3732-7B48-437D-B42C-7DB1C3829B66}" srcOrd="1" destOrd="0" presId="urn:microsoft.com/office/officeart/2005/8/layout/hierarchy4"/>
    <dgm:cxn modelId="{37269CED-F2CF-4265-B488-A922BA43D299}" type="presParOf" srcId="{73305DBE-DA67-4C3A-B553-2BC135E8B3F3}" destId="{CC1BDF05-C567-465E-A6B0-B50DD117FED3}" srcOrd="2" destOrd="0" presId="urn:microsoft.com/office/officeart/2005/8/layout/hierarchy4"/>
    <dgm:cxn modelId="{61116839-74CC-498D-8B90-FCB0E358D86C}" type="presParOf" srcId="{CC1BDF05-C567-465E-A6B0-B50DD117FED3}" destId="{060D9B19-E77E-4BB3-B01C-A74C07CCCEF7}" srcOrd="0" destOrd="0" presId="urn:microsoft.com/office/officeart/2005/8/layout/hierarchy4"/>
    <dgm:cxn modelId="{8814525E-5A4B-4D07-ADFF-891EFE84D9FC}" type="presParOf" srcId="{CC1BDF05-C567-465E-A6B0-B50DD117FED3}" destId="{CA3431F0-6264-427D-BF9D-A3D8F3C5B329}" srcOrd="1" destOrd="0" presId="urn:microsoft.com/office/officeart/2005/8/layout/hierarchy4"/>
    <dgm:cxn modelId="{D299BDF7-F8AB-4BD4-8205-13C168DD7E2A}" type="presParOf" srcId="{73305DBE-DA67-4C3A-B553-2BC135E8B3F3}" destId="{3D6A585D-9AE3-42A9-A73B-08784B55A085}" srcOrd="3" destOrd="0" presId="urn:microsoft.com/office/officeart/2005/8/layout/hierarchy4"/>
    <dgm:cxn modelId="{4C3955E0-14D5-403C-B234-E001DE4C9EF5}" type="presParOf" srcId="{73305DBE-DA67-4C3A-B553-2BC135E8B3F3}" destId="{759D2021-3BBB-44C3-84E0-ABE750B721CF}" srcOrd="4" destOrd="0" presId="urn:microsoft.com/office/officeart/2005/8/layout/hierarchy4"/>
    <dgm:cxn modelId="{41CE5DEF-B4BE-4A5B-8219-DABDBE97F0A9}" type="presParOf" srcId="{759D2021-3BBB-44C3-84E0-ABE750B721CF}" destId="{865C6B4A-D19D-4580-AEFB-7047348AFCE8}" srcOrd="0" destOrd="0" presId="urn:microsoft.com/office/officeart/2005/8/layout/hierarchy4"/>
    <dgm:cxn modelId="{4D6A790E-CF47-4EA7-AE09-CF8A4D062F36}" type="presParOf" srcId="{759D2021-3BBB-44C3-84E0-ABE750B721CF}" destId="{69D43670-F1C3-4954-AFA1-1D7E40CEFCDC}" srcOrd="1" destOrd="0" presId="urn:microsoft.com/office/officeart/2005/8/layout/hierarchy4"/>
    <dgm:cxn modelId="{7BA31107-ED49-4AFD-A0D9-88665F44A4CD}" type="presParOf" srcId="{73305DBE-DA67-4C3A-B553-2BC135E8B3F3}" destId="{9109883C-1580-4F04-A76A-2AB9928D8C34}" srcOrd="5" destOrd="0" presId="urn:microsoft.com/office/officeart/2005/8/layout/hierarchy4"/>
    <dgm:cxn modelId="{3C5F1F4B-1FD4-4D0C-A5F2-A8F4D692D82F}" type="presParOf" srcId="{73305DBE-DA67-4C3A-B553-2BC135E8B3F3}" destId="{78AC06FF-5842-415F-B14E-DC2B2D6A6A83}" srcOrd="6" destOrd="0" presId="urn:microsoft.com/office/officeart/2005/8/layout/hierarchy4"/>
    <dgm:cxn modelId="{C878DA09-427D-4243-825E-AB2235D65AFA}" type="presParOf" srcId="{78AC06FF-5842-415F-B14E-DC2B2D6A6A83}" destId="{3428082D-6AE2-4F69-B164-8E0A76271FF0}" srcOrd="0" destOrd="0" presId="urn:microsoft.com/office/officeart/2005/8/layout/hierarchy4"/>
    <dgm:cxn modelId="{C1A852DE-66AE-4663-9837-653C4F51A752}" type="presParOf" srcId="{78AC06FF-5842-415F-B14E-DC2B2D6A6A83}" destId="{90F5DD33-BD21-44B7-B600-AF297420F290}" srcOrd="1" destOrd="0" presId="urn:microsoft.com/office/officeart/2005/8/layout/hierarchy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E1DA90-AF6C-4FD6-9B93-B86E7563E123}">
      <dsp:nvSpPr>
        <dsp:cNvPr id="0" name=""/>
        <dsp:cNvSpPr/>
      </dsp:nvSpPr>
      <dsp:spPr>
        <a:xfrm>
          <a:off x="2965" y="0"/>
          <a:ext cx="4014180" cy="1247170"/>
        </a:xfrm>
        <a:prstGeom prst="roundRect">
          <a:avLst>
            <a:gd name="adj" fmla="val 10000"/>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ar-SA" sz="2800" b="0" i="0" kern="1200" baseline="0" dirty="0"/>
            <a:t>تشمل التقنيات الأساسية</a:t>
          </a:r>
          <a:r>
            <a:rPr lang="ar-SY" sz="2800" b="0" i="0" kern="1200" baseline="0" dirty="0"/>
            <a:t>:</a:t>
          </a:r>
          <a:r>
            <a:rPr lang="ar-SA" sz="2800" b="0" i="0" kern="1200" baseline="0" dirty="0"/>
            <a:t> </a:t>
          </a:r>
          <a:endParaRPr lang="en-US" sz="2800" kern="1200" dirty="0"/>
        </a:p>
      </dsp:txBody>
      <dsp:txXfrm>
        <a:off x="39493" y="36528"/>
        <a:ext cx="3941124" cy="1174114"/>
      </dsp:txXfrm>
    </dsp:sp>
    <dsp:sp modelId="{543EEBBD-2EB3-496D-A62A-B4A088378ACF}">
      <dsp:nvSpPr>
        <dsp:cNvPr id="0" name=""/>
        <dsp:cNvSpPr/>
      </dsp:nvSpPr>
      <dsp:spPr>
        <a:xfrm>
          <a:off x="1482" y="1383756"/>
          <a:ext cx="1926190" cy="2042666"/>
        </a:xfrm>
        <a:prstGeom prst="roundRect">
          <a:avLst>
            <a:gd name="adj" fmla="val 10000"/>
          </a:avLst>
        </a:prstGeom>
        <a:solidFill>
          <a:schemeClr val="accent5">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r-SA" sz="2000" b="0" i="0" kern="1200" baseline="0"/>
            <a:t>استئصال البوليبات بالعروة الباردة </a:t>
          </a:r>
          <a:r>
            <a:rPr lang="en-US" sz="2000" b="0" i="0" kern="1200" baseline="0"/>
            <a:t>cold snare polypectomy (CSP)</a:t>
          </a:r>
          <a:r>
            <a:rPr lang="ar-SA" sz="2000" b="0" i="0" kern="1200" baseline="0"/>
            <a:t> </a:t>
          </a:r>
          <a:endParaRPr lang="en-US" sz="2000" kern="1200"/>
        </a:p>
      </dsp:txBody>
      <dsp:txXfrm>
        <a:off x="57898" y="1440172"/>
        <a:ext cx="1813358" cy="1929834"/>
      </dsp:txXfrm>
    </dsp:sp>
    <dsp:sp modelId="{7E17D20A-DC27-47D2-BD1D-31F894FBB98C}">
      <dsp:nvSpPr>
        <dsp:cNvPr id="0" name=""/>
        <dsp:cNvSpPr/>
      </dsp:nvSpPr>
      <dsp:spPr>
        <a:xfrm>
          <a:off x="2089472" y="1383756"/>
          <a:ext cx="1926190" cy="2042666"/>
        </a:xfrm>
        <a:prstGeom prst="roundRect">
          <a:avLst>
            <a:gd name="adj" fmla="val 10000"/>
          </a:avLst>
        </a:prstGeom>
        <a:solidFill>
          <a:schemeClr val="accent5">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r-SA" sz="2000" b="0" i="0" kern="1200" baseline="0" dirty="0"/>
            <a:t>استئصال البوليبات بالعروة الساخنة </a:t>
          </a:r>
          <a:r>
            <a:rPr lang="en-US" sz="2000" b="0" i="0" kern="1200" baseline="0" dirty="0"/>
            <a:t>hot snare polypectomy (HSP)</a:t>
          </a:r>
          <a:r>
            <a:rPr lang="ar-SA" sz="2000" b="0" i="0" kern="1200" baseline="0" dirty="0"/>
            <a:t> </a:t>
          </a:r>
          <a:endParaRPr lang="en-US" sz="2000" kern="1200" dirty="0"/>
        </a:p>
      </dsp:txBody>
      <dsp:txXfrm>
        <a:off x="2145888" y="1440172"/>
        <a:ext cx="1813358" cy="19298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BC199D-D3F2-49F5-9824-657A300F1623}">
      <dsp:nvSpPr>
        <dsp:cNvPr id="0" name=""/>
        <dsp:cNvSpPr/>
      </dsp:nvSpPr>
      <dsp:spPr>
        <a:xfrm>
          <a:off x="824" y="62"/>
          <a:ext cx="5098573" cy="1255971"/>
        </a:xfrm>
        <a:prstGeom prst="roundRect">
          <a:avLst>
            <a:gd name="adj" fmla="val 10000"/>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r-SA" sz="2400" b="0" i="0" kern="1200" baseline="0" dirty="0"/>
            <a:t>تستخدم التقنيات الأكثر تقدماً للآفات الأكبر</a:t>
          </a:r>
          <a:r>
            <a:rPr lang="ar-SY" sz="2400" b="0" i="0" kern="1200" baseline="0" dirty="0"/>
            <a:t>:</a:t>
          </a:r>
          <a:endParaRPr lang="en-US" sz="2400" kern="1200" dirty="0"/>
        </a:p>
      </dsp:txBody>
      <dsp:txXfrm>
        <a:off x="37610" y="36848"/>
        <a:ext cx="5025001" cy="1182399"/>
      </dsp:txXfrm>
    </dsp:sp>
    <dsp:sp modelId="{3C402304-A9ED-43EF-866F-A3A02A38C12A}">
      <dsp:nvSpPr>
        <dsp:cNvPr id="0" name=""/>
        <dsp:cNvSpPr/>
      </dsp:nvSpPr>
      <dsp:spPr>
        <a:xfrm>
          <a:off x="824" y="1423106"/>
          <a:ext cx="1199100" cy="2005831"/>
        </a:xfrm>
        <a:prstGeom prst="roundRect">
          <a:avLst>
            <a:gd name="adj" fmla="val 10000"/>
          </a:avLst>
        </a:prstGeom>
        <a:solidFill>
          <a:schemeClr val="accent4">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ar-SA" sz="1400" b="0" i="0" kern="1200" baseline="0"/>
            <a:t>قطع المخاطية التنظيري </a:t>
          </a:r>
          <a:r>
            <a:rPr lang="en-US" sz="1400" b="0" i="0" kern="1200" baseline="0"/>
            <a:t>endoscopic mucosal resection (EMR)</a:t>
          </a:r>
          <a:r>
            <a:rPr lang="ar-SA" sz="1400" b="0" i="0" kern="1200" baseline="0"/>
            <a:t> </a:t>
          </a:r>
          <a:endParaRPr lang="en-US" sz="1400" kern="1200"/>
        </a:p>
      </dsp:txBody>
      <dsp:txXfrm>
        <a:off x="35944" y="1458226"/>
        <a:ext cx="1128860" cy="1935591"/>
      </dsp:txXfrm>
    </dsp:sp>
    <dsp:sp modelId="{060D9B19-E77E-4BB3-B01C-A74C07CCCEF7}">
      <dsp:nvSpPr>
        <dsp:cNvPr id="0" name=""/>
        <dsp:cNvSpPr/>
      </dsp:nvSpPr>
      <dsp:spPr>
        <a:xfrm>
          <a:off x="1300648" y="1423106"/>
          <a:ext cx="1199100" cy="2005831"/>
        </a:xfrm>
        <a:prstGeom prst="roundRect">
          <a:avLst>
            <a:gd name="adj" fmla="val 10000"/>
          </a:avLst>
        </a:prstGeom>
        <a:solidFill>
          <a:schemeClr val="accent4">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ar-SA" sz="1400" b="0" i="0" kern="1200" baseline="0"/>
            <a:t>تسليخ تحت المخاطية التنظيري </a:t>
          </a:r>
          <a:r>
            <a:rPr lang="en-US" sz="1400" b="0" i="0" kern="1200" baseline="0"/>
            <a:t>endoscopic submucosal dissection (ESD)</a:t>
          </a:r>
          <a:r>
            <a:rPr lang="ar-SA" sz="1400" b="0" i="0" kern="1200" baseline="0"/>
            <a:t> </a:t>
          </a:r>
          <a:endParaRPr lang="en-US" sz="1400" kern="1200"/>
        </a:p>
      </dsp:txBody>
      <dsp:txXfrm>
        <a:off x="1335768" y="1458226"/>
        <a:ext cx="1128860" cy="1935591"/>
      </dsp:txXfrm>
    </dsp:sp>
    <dsp:sp modelId="{865C6B4A-D19D-4580-AEFB-7047348AFCE8}">
      <dsp:nvSpPr>
        <dsp:cNvPr id="0" name=""/>
        <dsp:cNvSpPr/>
      </dsp:nvSpPr>
      <dsp:spPr>
        <a:xfrm>
          <a:off x="2600473" y="1423106"/>
          <a:ext cx="1199100" cy="2005831"/>
        </a:xfrm>
        <a:prstGeom prst="roundRect">
          <a:avLst>
            <a:gd name="adj" fmla="val 10000"/>
          </a:avLst>
        </a:prstGeom>
        <a:solidFill>
          <a:schemeClr val="accent4">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ar-SA" sz="1400" b="0" i="0" kern="1200" baseline="0" dirty="0"/>
            <a:t>القطع التنظيري كامل السماكة </a:t>
          </a:r>
          <a:r>
            <a:rPr lang="en-US" sz="1400" b="0" i="0" kern="1200" baseline="0" dirty="0"/>
            <a:t>endoscopic full-thickness resection (EFTR)</a:t>
          </a:r>
          <a:r>
            <a:rPr lang="ar-SA" sz="1400" b="0" i="0" kern="1200" baseline="0" dirty="0"/>
            <a:t> </a:t>
          </a:r>
          <a:endParaRPr lang="en-US" sz="1400" kern="1200" dirty="0"/>
        </a:p>
      </dsp:txBody>
      <dsp:txXfrm>
        <a:off x="2635593" y="1458226"/>
        <a:ext cx="1128860" cy="1935591"/>
      </dsp:txXfrm>
    </dsp:sp>
    <dsp:sp modelId="{3428082D-6AE2-4F69-B164-8E0A76271FF0}">
      <dsp:nvSpPr>
        <dsp:cNvPr id="0" name=""/>
        <dsp:cNvSpPr/>
      </dsp:nvSpPr>
      <dsp:spPr>
        <a:xfrm>
          <a:off x="3900297" y="1423106"/>
          <a:ext cx="1199100" cy="2005831"/>
        </a:xfrm>
        <a:prstGeom prst="roundRect">
          <a:avLst>
            <a:gd name="adj" fmla="val 10000"/>
          </a:avLst>
        </a:prstGeom>
        <a:solidFill>
          <a:schemeClr val="accent4">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ar-SA" sz="1400" b="0" i="0" kern="1200" baseline="0"/>
            <a:t>التقنيات المشتركة بين التنظير الهضمي و تنظير البطن</a:t>
          </a:r>
          <a:endParaRPr lang="en-US" sz="1400" kern="1200"/>
        </a:p>
      </dsp:txBody>
      <dsp:txXfrm>
        <a:off x="3935417" y="1458226"/>
        <a:ext cx="1128860" cy="193559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4"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rtl="1">
              <a:defRPr sz="4700" b="1">
                <a:latin typeface="Arial" panose="020B0604020202020204" pitchFamily="34" charset="0"/>
                <a:cs typeface="Arial" panose="020B0604020202020204" pitchFamily="34" charset="0"/>
              </a:defRPr>
            </a:lvl1pPr>
            <a:extLst/>
          </a:lstStyle>
          <a:p>
            <a:r>
              <a:rPr kumimoji="0" lang="en-US"/>
              <a:t>Click to edit Master title style</a:t>
            </a:r>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rtl="1">
              <a:buNone/>
              <a:defRPr sz="2000">
                <a:solidFill>
                  <a:srgbClr val="FFFFFF"/>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a:t>Click to edit Master subtitle style</a:t>
            </a:r>
          </a:p>
        </p:txBody>
      </p:sp>
      <p:sp>
        <p:nvSpPr>
          <p:cNvPr id="4" name="Date Placeholder 3"/>
          <p:cNvSpPr>
            <a:spLocks noGrp="1"/>
          </p:cNvSpPr>
          <p:nvPr>
            <p:ph type="dt" sz="half" idx="10"/>
          </p:nvPr>
        </p:nvSpPr>
        <p:spPr/>
        <p:txBody>
          <a:bodyPr/>
          <a:lstStyle>
            <a:lvl1pPr rtl="1">
              <a:defRPr>
                <a:latin typeface="Arial" panose="020B0604020202020204" pitchFamily="34" charset="0"/>
                <a:cs typeface="Arial" panose="020B0604020202020204" pitchFamily="34" charset="0"/>
              </a:defRPr>
            </a:lvl1pPr>
          </a:lstStyle>
          <a:p>
            <a:fld id="{A86AB029-E2C7-49C9-B7DE-E3FFFE1BE689}" type="datetimeFigureOut">
              <a:rPr lang="en-US" smtClean="0"/>
              <a:t>2023/01/17</a:t>
            </a:fld>
            <a:endParaRPr lang="en-US"/>
          </a:p>
        </p:txBody>
      </p:sp>
      <p:sp>
        <p:nvSpPr>
          <p:cNvPr id="5" name="Footer Placeholder 4"/>
          <p:cNvSpPr>
            <a:spLocks noGrp="1"/>
          </p:cNvSpPr>
          <p:nvPr>
            <p:ph type="ftr" sz="quarter" idx="11"/>
          </p:nvPr>
        </p:nvSpPr>
        <p:spPr/>
        <p:txBody>
          <a:bodyPr/>
          <a:lstStyle>
            <a:lvl1pPr rtl="1">
              <a:defRPr>
                <a:latin typeface="Arial" panose="020B0604020202020204" pitchFamily="34" charset="0"/>
                <a:cs typeface="Arial" panose="020B0604020202020204" pitchFamily="34" charset="0"/>
              </a:defRPr>
            </a:lvl1pPr>
          </a:lstStyle>
          <a:p>
            <a:endParaRPr lang="en-US"/>
          </a:p>
        </p:txBody>
      </p:sp>
      <p:sp>
        <p:nvSpPr>
          <p:cNvPr id="6" name="Slide Number Placeholder 5"/>
          <p:cNvSpPr>
            <a:spLocks noGrp="1"/>
          </p:cNvSpPr>
          <p:nvPr>
            <p:ph type="sldNum" sz="quarter" idx="12"/>
          </p:nvPr>
        </p:nvSpPr>
        <p:spPr/>
        <p:txBody>
          <a:bodyPr/>
          <a:lstStyle>
            <a:lvl1pPr rtl="1">
              <a:defRPr>
                <a:latin typeface="Arial" panose="020B0604020202020204" pitchFamily="34" charset="0"/>
                <a:cs typeface="Arial" panose="020B0604020202020204" pitchFamily="34" charset="0"/>
              </a:defRPr>
            </a:lvl1pPr>
          </a:lstStyle>
          <a:p>
            <a:fld id="{A7AE5339-E36D-456D-A6C9-C7826E85A699}" type="slidenum">
              <a:rPr lang="en-US" smtClean="0"/>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1" eaLnBrk="1" latinLnBrk="0" hangingPunct="1"/>
            <a:endParaRPr kumimoji="0" lang="en-US" sz="1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021565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86AB029-E2C7-49C9-B7DE-E3FFFE1BE689}" type="datetimeFigureOut">
              <a:rPr lang="en-US" smtClean="0"/>
              <a:t>2023/01/17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AE5339-E36D-456D-A6C9-C7826E85A699}" type="slidenum">
              <a:rPr lang="en-US" smtClean="0"/>
              <a:t>‹#›</a:t>
            </a:fld>
            <a:endParaRPr lang="en-US"/>
          </a:p>
        </p:txBody>
      </p:sp>
    </p:spTree>
    <p:extLst>
      <p:ext uri="{BB962C8B-B14F-4D97-AF65-F5344CB8AC3E}">
        <p14:creationId xmlns:p14="http://schemas.microsoft.com/office/powerpoint/2010/main" val="3778245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8" name="Rectangle 7"/>
          <p:cNvSpPr/>
          <p:nvPr/>
        </p:nvSpPr>
        <p:spPr bwMode="ltGray">
          <a:xfrm>
            <a:off x="6647691"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Vertical Title 1"/>
          <p:cNvSpPr>
            <a:spLocks noGrp="1"/>
          </p:cNvSpPr>
          <p:nvPr>
            <p:ph type="title" orient="vert"/>
          </p:nvPr>
        </p:nvSpPr>
        <p:spPr>
          <a:xfrm>
            <a:off x="6781800" y="274648"/>
            <a:ext cx="19050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30480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86AB029-E2C7-49C9-B7DE-E3FFFE1BE689}" type="datetimeFigureOut">
              <a:rPr lang="en-US" smtClean="0"/>
              <a:t>2023/01/17</a:t>
            </a:fld>
            <a:endParaRPr lang="en-US"/>
          </a:p>
        </p:txBody>
      </p:sp>
      <p:sp>
        <p:nvSpPr>
          <p:cNvPr id="5" name="Footer Placeholder 4"/>
          <p:cNvSpPr>
            <a:spLocks noGrp="1"/>
          </p:cNvSpPr>
          <p:nvPr>
            <p:ph type="ftr" sz="quarter" idx="11"/>
          </p:nvPr>
        </p:nvSpPr>
        <p:spPr>
          <a:xfrm>
            <a:off x="2640597" y="6377467"/>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A7AE5339-E36D-456D-A6C9-C7826E85A699}" type="slidenum">
              <a:rPr lang="en-US" smtClean="0"/>
              <a:t>‹#›</a:t>
            </a:fld>
            <a:endParaRPr lang="en-US"/>
          </a:p>
        </p:txBody>
      </p:sp>
    </p:spTree>
    <p:extLst>
      <p:ext uri="{BB962C8B-B14F-4D97-AF65-F5344CB8AC3E}">
        <p14:creationId xmlns:p14="http://schemas.microsoft.com/office/powerpoint/2010/main" val="688001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919AA3-582E-463F-B196-600E58412921}" type="datetimeFigureOut">
              <a:rPr lang="en-US" smtClean="0"/>
              <a:t>2023/01/17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E406B5-586B-4241-B193-830D64AB67B8}" type="slidenum">
              <a:rPr lang="en-US" smtClean="0"/>
              <a:t>‹#›</a:t>
            </a:fld>
            <a:endParaRPr lang="en-US"/>
          </a:p>
        </p:txBody>
      </p:sp>
    </p:spTree>
    <p:extLst>
      <p:ext uri="{BB962C8B-B14F-4D97-AF65-F5344CB8AC3E}">
        <p14:creationId xmlns:p14="http://schemas.microsoft.com/office/powerpoint/2010/main" val="28352324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93092"/>
            <a:ext cx="7886700" cy="1325563"/>
          </a:xfrm>
        </p:spPr>
        <p:txBody>
          <a:bodyPr/>
          <a:lstStyle>
            <a:lvl1pPr algn="r" rtl="1">
              <a:defRPr/>
            </a:lvl1pPr>
          </a:lstStyle>
          <a:p>
            <a:r>
              <a:rPr lang="en-US"/>
              <a:t>Click to edit Master title style</a:t>
            </a:r>
            <a:endParaRPr lang="en-US" dirty="0"/>
          </a:p>
        </p:txBody>
      </p:sp>
      <p:sp>
        <p:nvSpPr>
          <p:cNvPr id="3" name="Content Placeholder 2"/>
          <p:cNvSpPr>
            <a:spLocks noGrp="1"/>
          </p:cNvSpPr>
          <p:nvPr>
            <p:ph idx="1"/>
          </p:nvPr>
        </p:nvSpPr>
        <p:spPr>
          <a:xfrm>
            <a:off x="628650" y="2438188"/>
            <a:ext cx="7886700" cy="4351338"/>
          </a:xfrm>
        </p:spPr>
        <p:txBody>
          <a:bodyPr/>
          <a:lstStyle>
            <a:lvl1pPr algn="r" rtl="1">
              <a:defRPr/>
            </a:lvl1pPr>
            <a:lvl2pPr algn="r" rtl="1">
              <a:defRPr/>
            </a:lvl2pPr>
            <a:lvl3pPr algn="r" rtl="1">
              <a:defRPr/>
            </a:lvl3pPr>
            <a:lvl4pPr algn="r" rtl="1">
              <a:defRPr/>
            </a:lvl4pPr>
            <a:lvl5pPr algn="r" rtl="1">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a:extLst>
              <a:ext uri="{FF2B5EF4-FFF2-40B4-BE49-F238E27FC236}">
                <a16:creationId xmlns:a16="http://schemas.microsoft.com/office/drawing/2014/main" id="{A5A69E53-7868-EBFF-8696-1394B3F4ECDE}"/>
              </a:ext>
            </a:extLst>
          </p:cNvPr>
          <p:cNvCxnSpPr/>
          <p:nvPr userDrawn="1"/>
        </p:nvCxnSpPr>
        <p:spPr>
          <a:xfrm>
            <a:off x="807868" y="2263806"/>
            <a:ext cx="7581530" cy="0"/>
          </a:xfrm>
          <a:prstGeom prst="line">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00203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919AA3-582E-463F-B196-600E58412921}" type="datetimeFigureOut">
              <a:rPr lang="en-US" smtClean="0"/>
              <a:t>2023/01/17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E406B5-586B-4241-B193-830D64AB67B8}" type="slidenum">
              <a:rPr lang="en-US" smtClean="0"/>
              <a:t>‹#›</a:t>
            </a:fld>
            <a:endParaRPr lang="en-US"/>
          </a:p>
        </p:txBody>
      </p:sp>
    </p:spTree>
    <p:extLst>
      <p:ext uri="{BB962C8B-B14F-4D97-AF65-F5344CB8AC3E}">
        <p14:creationId xmlns:p14="http://schemas.microsoft.com/office/powerpoint/2010/main" val="7280155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71498" y="1118587"/>
            <a:ext cx="7886700" cy="1110466"/>
          </a:xfrm>
        </p:spPr>
        <p:txBody>
          <a:bodyPr/>
          <a:lstStyle>
            <a:lvl1pPr algn="r" rtl="1">
              <a:defRPr/>
            </a:lvl1pPr>
          </a:lstStyle>
          <a:p>
            <a:r>
              <a:rPr lang="en-US"/>
              <a:t>Click to edit Master title style</a:t>
            </a:r>
            <a:endParaRPr lang="en-US" dirty="0"/>
          </a:p>
        </p:txBody>
      </p:sp>
      <p:sp>
        <p:nvSpPr>
          <p:cNvPr id="3" name="Content Placeholder 2"/>
          <p:cNvSpPr>
            <a:spLocks noGrp="1"/>
          </p:cNvSpPr>
          <p:nvPr>
            <p:ph sz="half" idx="1"/>
          </p:nvPr>
        </p:nvSpPr>
        <p:spPr>
          <a:xfrm>
            <a:off x="628648" y="2340530"/>
            <a:ext cx="3886200" cy="4351338"/>
          </a:xfrm>
        </p:spPr>
        <p:txBody>
          <a:bodyPr/>
          <a:lstStyle>
            <a:lvl1pPr algn="r" rtl="1">
              <a:defRPr/>
            </a:lvl1pPr>
            <a:lvl2pPr algn="r" rtl="1">
              <a:defRPr/>
            </a:lvl2pPr>
            <a:lvl3pPr algn="r" rtl="1">
              <a:defRPr/>
            </a:lvl3pPr>
            <a:lvl4pPr algn="r" rtl="1">
              <a:defRPr/>
            </a:lvl4pPr>
            <a:lvl5pPr algn="r" rtl="1">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2" y="2340530"/>
            <a:ext cx="3886200" cy="4351338"/>
          </a:xfrm>
        </p:spPr>
        <p:txBody>
          <a:bodyPr/>
          <a:lstStyle>
            <a:lvl1pPr algn="r" rtl="1">
              <a:defRPr/>
            </a:lvl1pPr>
            <a:lvl2pPr algn="r" rtl="1">
              <a:defRPr/>
            </a:lvl2pPr>
            <a:lvl3pPr algn="r" rtl="1">
              <a:defRPr/>
            </a:lvl3pPr>
            <a:lvl4pPr algn="r" rtl="1">
              <a:defRPr/>
            </a:lvl4pPr>
            <a:lvl5pPr algn="r" rtl="1">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9" name="Straight Connector 8">
            <a:extLst>
              <a:ext uri="{FF2B5EF4-FFF2-40B4-BE49-F238E27FC236}">
                <a16:creationId xmlns:a16="http://schemas.microsoft.com/office/drawing/2014/main" id="{B30E1419-DE58-BB59-56A9-7C50C404431D}"/>
              </a:ext>
            </a:extLst>
          </p:cNvPr>
          <p:cNvCxnSpPr/>
          <p:nvPr userDrawn="1"/>
        </p:nvCxnSpPr>
        <p:spPr>
          <a:xfrm>
            <a:off x="628648" y="2095130"/>
            <a:ext cx="7734117" cy="0"/>
          </a:xfrm>
          <a:prstGeom prst="line">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99475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919AA3-582E-463F-B196-600E58412921}" type="datetimeFigureOut">
              <a:rPr lang="en-US" smtClean="0"/>
              <a:t>2023/01/17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E406B5-586B-4241-B193-830D64AB67B8}" type="slidenum">
              <a:rPr lang="en-US" smtClean="0"/>
              <a:t>‹#›</a:t>
            </a:fld>
            <a:endParaRPr lang="en-US"/>
          </a:p>
        </p:txBody>
      </p:sp>
    </p:spTree>
    <p:extLst>
      <p:ext uri="{BB962C8B-B14F-4D97-AF65-F5344CB8AC3E}">
        <p14:creationId xmlns:p14="http://schemas.microsoft.com/office/powerpoint/2010/main" val="27384850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919AA3-582E-463F-B196-600E58412921}" type="datetimeFigureOut">
              <a:rPr lang="en-US" smtClean="0"/>
              <a:t>2023/01/17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7E406B5-586B-4241-B193-830D64AB67B8}" type="slidenum">
              <a:rPr lang="en-US" smtClean="0"/>
              <a:t>‹#›</a:t>
            </a:fld>
            <a:endParaRPr lang="en-US"/>
          </a:p>
        </p:txBody>
      </p:sp>
    </p:spTree>
    <p:extLst>
      <p:ext uri="{BB962C8B-B14F-4D97-AF65-F5344CB8AC3E}">
        <p14:creationId xmlns:p14="http://schemas.microsoft.com/office/powerpoint/2010/main" val="17676580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919AA3-582E-463F-B196-600E58412921}" type="datetimeFigureOut">
              <a:rPr lang="en-US" smtClean="0"/>
              <a:t>2023/01/17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E406B5-586B-4241-B193-830D64AB67B8}" type="slidenum">
              <a:rPr lang="en-US" smtClean="0"/>
              <a:t>‹#›</a:t>
            </a:fld>
            <a:endParaRPr lang="en-US"/>
          </a:p>
        </p:txBody>
      </p:sp>
    </p:spTree>
    <p:extLst>
      <p:ext uri="{BB962C8B-B14F-4D97-AF65-F5344CB8AC3E}">
        <p14:creationId xmlns:p14="http://schemas.microsoft.com/office/powerpoint/2010/main" val="586246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919AA3-582E-463F-B196-600E58412921}" type="datetimeFigureOut">
              <a:rPr lang="en-US" smtClean="0"/>
              <a:t>2023/01/17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E406B5-586B-4241-B193-830D64AB67B8}" type="slidenum">
              <a:rPr lang="en-US" smtClean="0"/>
              <a:t>‹#›</a:t>
            </a:fld>
            <a:endParaRPr lang="en-US"/>
          </a:p>
        </p:txBody>
      </p:sp>
    </p:spTree>
    <p:extLst>
      <p:ext uri="{BB962C8B-B14F-4D97-AF65-F5344CB8AC3E}">
        <p14:creationId xmlns:p14="http://schemas.microsoft.com/office/powerpoint/2010/main" val="3516520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86AB029-E2C7-49C9-B7DE-E3FFFE1BE689}" type="datetimeFigureOut">
              <a:rPr lang="en-US" smtClean="0"/>
              <a:t>2023/01/17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AE5339-E36D-456D-A6C9-C7826E85A699}" type="slidenum">
              <a:rPr lang="en-US" smtClean="0"/>
              <a:t>‹#›</a:t>
            </a:fld>
            <a:endParaRPr lang="en-US"/>
          </a:p>
        </p:txBody>
      </p:sp>
    </p:spTree>
    <p:extLst>
      <p:ext uri="{BB962C8B-B14F-4D97-AF65-F5344CB8AC3E}">
        <p14:creationId xmlns:p14="http://schemas.microsoft.com/office/powerpoint/2010/main" val="12150967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919AA3-582E-463F-B196-600E58412921}" type="datetimeFigureOut">
              <a:rPr lang="en-US" smtClean="0"/>
              <a:t>2023/01/17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E406B5-586B-4241-B193-830D64AB67B8}" type="slidenum">
              <a:rPr lang="en-US" smtClean="0"/>
              <a:t>‹#›</a:t>
            </a:fld>
            <a:endParaRPr lang="en-US"/>
          </a:p>
        </p:txBody>
      </p:sp>
    </p:spTree>
    <p:extLst>
      <p:ext uri="{BB962C8B-B14F-4D97-AF65-F5344CB8AC3E}">
        <p14:creationId xmlns:p14="http://schemas.microsoft.com/office/powerpoint/2010/main" val="41298358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919AA3-582E-463F-B196-600E58412921}" type="datetimeFigureOut">
              <a:rPr lang="en-US" smtClean="0"/>
              <a:t>2023/01/17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E406B5-586B-4241-B193-830D64AB67B8}" type="slidenum">
              <a:rPr lang="en-US" smtClean="0"/>
              <a:t>‹#›</a:t>
            </a:fld>
            <a:endParaRPr lang="en-US"/>
          </a:p>
        </p:txBody>
      </p:sp>
    </p:spTree>
    <p:extLst>
      <p:ext uri="{BB962C8B-B14F-4D97-AF65-F5344CB8AC3E}">
        <p14:creationId xmlns:p14="http://schemas.microsoft.com/office/powerpoint/2010/main" val="35468818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919AA3-582E-463F-B196-600E58412921}" type="datetimeFigureOut">
              <a:rPr lang="en-US" smtClean="0"/>
              <a:t>2023/01/17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E406B5-586B-4241-B193-830D64AB67B8}" type="slidenum">
              <a:rPr lang="en-US" smtClean="0"/>
              <a:t>‹#›</a:t>
            </a:fld>
            <a:endParaRPr lang="en-US"/>
          </a:p>
        </p:txBody>
      </p:sp>
    </p:spTree>
    <p:extLst>
      <p:ext uri="{BB962C8B-B14F-4D97-AF65-F5344CB8AC3E}">
        <p14:creationId xmlns:p14="http://schemas.microsoft.com/office/powerpoint/2010/main" val="3064000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1" eaLnBrk="1" latinLnBrk="0" hangingPunct="1"/>
            <a:endParaRPr kumimoji="0" lang="en-US" sz="1800">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rtl="1">
              <a:defRPr sz="4700" b="1" cap="none" baseline="0">
                <a:latin typeface="Arial" panose="020B0604020202020204" pitchFamily="34" charset="0"/>
                <a:cs typeface="Arial" panose="020B0604020202020204" pitchFamily="34" charset="0"/>
              </a:defRPr>
            </a:lvl1pPr>
            <a:extLst/>
          </a:lstStyle>
          <a:p>
            <a:r>
              <a:rPr kumimoji="0" lang="en-US"/>
              <a:t>Click to edit Master title style</a:t>
            </a:r>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rtl="1">
              <a:buNone/>
              <a:defRPr sz="2000">
                <a:solidFill>
                  <a:srgbClr val="FFFFFF"/>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lvl1pPr rtl="1">
              <a:defRPr>
                <a:latin typeface="Arial" panose="020B0604020202020204" pitchFamily="34" charset="0"/>
                <a:cs typeface="Arial" panose="020B0604020202020204" pitchFamily="34" charset="0"/>
              </a:defRPr>
            </a:lvl1pPr>
          </a:lstStyle>
          <a:p>
            <a:fld id="{A86AB029-E2C7-49C9-B7DE-E3FFFE1BE689}" type="datetimeFigureOut">
              <a:rPr lang="en-US" smtClean="0"/>
              <a:t>2023/01/17</a:t>
            </a:fld>
            <a:endParaRPr lang="en-US"/>
          </a:p>
        </p:txBody>
      </p:sp>
      <p:sp>
        <p:nvSpPr>
          <p:cNvPr id="5" name="Footer Placeholder 4"/>
          <p:cNvSpPr>
            <a:spLocks noGrp="1"/>
          </p:cNvSpPr>
          <p:nvPr>
            <p:ph type="ftr" sz="quarter" idx="11"/>
          </p:nvPr>
        </p:nvSpPr>
        <p:spPr/>
        <p:txBody>
          <a:bodyPr/>
          <a:lstStyle>
            <a:lvl1pPr rtl="1">
              <a:defRPr>
                <a:latin typeface="Arial" panose="020B0604020202020204" pitchFamily="34" charset="0"/>
                <a:cs typeface="Arial" panose="020B0604020202020204" pitchFamily="34" charset="0"/>
              </a:defRPr>
            </a:lvl1pPr>
          </a:lstStyle>
          <a:p>
            <a:endParaRPr lang="en-US"/>
          </a:p>
        </p:txBody>
      </p:sp>
      <p:sp>
        <p:nvSpPr>
          <p:cNvPr id="6" name="Slide Number Placeholder 5"/>
          <p:cNvSpPr>
            <a:spLocks noGrp="1"/>
          </p:cNvSpPr>
          <p:nvPr>
            <p:ph type="sldNum" sz="quarter" idx="12"/>
          </p:nvPr>
        </p:nvSpPr>
        <p:spPr/>
        <p:txBody>
          <a:bodyPr/>
          <a:lstStyle>
            <a:lvl1pPr rtl="1">
              <a:defRPr>
                <a:latin typeface="Arial" panose="020B0604020202020204" pitchFamily="34" charset="0"/>
                <a:cs typeface="Arial" panose="020B0604020202020204" pitchFamily="34" charset="0"/>
              </a:defRPr>
            </a:lvl1pPr>
          </a:lstStyle>
          <a:p>
            <a:fld id="{A7AE5339-E36D-456D-A6C9-C7826E85A699}" type="slidenum">
              <a:rPr lang="en-US" smtClean="0"/>
              <a:t>‹#›</a:t>
            </a:fld>
            <a:endParaRPr lang="en-US"/>
          </a:p>
        </p:txBody>
      </p:sp>
    </p:spTree>
    <p:extLst>
      <p:ext uri="{BB962C8B-B14F-4D97-AF65-F5344CB8AC3E}">
        <p14:creationId xmlns:p14="http://schemas.microsoft.com/office/powerpoint/2010/main" val="19296891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A86AB029-E2C7-49C9-B7DE-E3FFFE1BE689}" type="datetimeFigureOut">
              <a:rPr lang="en-US" smtClean="0"/>
              <a:t>2023/01/17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AE5339-E36D-456D-A6C9-C7826E85A699}" type="slidenum">
              <a:rPr lang="en-US" smtClean="0"/>
              <a:t>‹#›</a:t>
            </a:fld>
            <a:endParaRPr lang="en-US"/>
          </a:p>
        </p:txBody>
      </p:sp>
    </p:spTree>
    <p:extLst>
      <p:ext uri="{BB962C8B-B14F-4D97-AF65-F5344CB8AC3E}">
        <p14:creationId xmlns:p14="http://schemas.microsoft.com/office/powerpoint/2010/main" val="2360001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1698990"/>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Text Placeholder 4"/>
          <p:cNvSpPr>
            <a:spLocks noGrp="1"/>
          </p:cNvSpPr>
          <p:nvPr>
            <p:ph type="body" sz="quarter" idx="3"/>
          </p:nvPr>
        </p:nvSpPr>
        <p:spPr>
          <a:xfrm>
            <a:off x="4645029" y="1698990"/>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4645029"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A86AB029-E2C7-49C9-B7DE-E3FFFE1BE689}" type="datetimeFigureOut">
              <a:rPr lang="en-US" smtClean="0"/>
              <a:t>2023/01/17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AE5339-E36D-456D-A6C9-C7826E85A699}" type="slidenum">
              <a:rPr lang="en-US" smtClean="0"/>
              <a:t>‹#›</a:t>
            </a:fld>
            <a:endParaRPr lang="en-US"/>
          </a:p>
        </p:txBody>
      </p:sp>
    </p:spTree>
    <p:extLst>
      <p:ext uri="{BB962C8B-B14F-4D97-AF65-F5344CB8AC3E}">
        <p14:creationId xmlns:p14="http://schemas.microsoft.com/office/powerpoint/2010/main" val="1188475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A86AB029-E2C7-49C9-B7DE-E3FFFE1BE689}" type="datetimeFigureOut">
              <a:rPr lang="en-US" smtClean="0"/>
              <a:t>2023/01/17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AE5339-E36D-456D-A6C9-C7826E85A699}" type="slidenum">
              <a:rPr lang="en-US" smtClean="0"/>
              <a:t>‹#›</a:t>
            </a:fld>
            <a:endParaRPr lang="en-US"/>
          </a:p>
        </p:txBody>
      </p:sp>
    </p:spTree>
    <p:extLst>
      <p:ext uri="{BB962C8B-B14F-4D97-AF65-F5344CB8AC3E}">
        <p14:creationId xmlns:p14="http://schemas.microsoft.com/office/powerpoint/2010/main" val="3424312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6AB029-E2C7-49C9-B7DE-E3FFFE1BE689}" type="datetimeFigureOut">
              <a:rPr lang="en-US" smtClean="0"/>
              <a:t>2023/01/17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AE5339-E36D-456D-A6C9-C7826E85A699}" type="slidenum">
              <a:rPr lang="en-US" smtClean="0"/>
              <a:t>‹#›</a:t>
            </a:fld>
            <a:endParaRPr lang="en-US"/>
          </a:p>
        </p:txBody>
      </p:sp>
    </p:spTree>
    <p:extLst>
      <p:ext uri="{BB962C8B-B14F-4D97-AF65-F5344CB8AC3E}">
        <p14:creationId xmlns:p14="http://schemas.microsoft.com/office/powerpoint/2010/main" val="670371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a:t>Click to edit Master title style</a:t>
            </a:r>
          </a:p>
        </p:txBody>
      </p:sp>
      <p:sp>
        <p:nvSpPr>
          <p:cNvPr id="3" name="Content Placeholder 2"/>
          <p:cNvSpPr>
            <a:spLocks noGrp="1"/>
          </p:cNvSpPr>
          <p:nvPr>
            <p:ph idx="1"/>
          </p:nvPr>
        </p:nvSpPr>
        <p:spPr>
          <a:xfrm>
            <a:off x="3019379" y="1743134"/>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A86AB029-E2C7-49C9-B7DE-E3FFFE1BE689}" type="datetimeFigureOut">
              <a:rPr lang="en-US" smtClean="0"/>
              <a:t>2023/01/17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AE5339-E36D-456D-A6C9-C7826E85A699}" type="slidenum">
              <a:rPr lang="en-US" smtClean="0"/>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Tree>
    <p:extLst>
      <p:ext uri="{BB962C8B-B14F-4D97-AF65-F5344CB8AC3E}">
        <p14:creationId xmlns:p14="http://schemas.microsoft.com/office/powerpoint/2010/main" val="2412747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3" y="155448"/>
            <a:ext cx="2525150" cy="978408"/>
          </a:xfrm>
        </p:spPr>
        <p:txBody>
          <a:bodyPr lIns="73152" bIns="0" anchor="b">
            <a:sp3d prstMaterial="matte"/>
          </a:bodyPr>
          <a:lstStyle>
            <a:lvl1pPr algn="l">
              <a:defRPr sz="2000" b="0"/>
            </a:lvl1pPr>
            <a:extLst/>
          </a:lstStyle>
          <a:p>
            <a:r>
              <a:rPr kumimoji="0" lang="en-US"/>
              <a:t>Click to edit Master title style</a:t>
            </a:r>
          </a:p>
        </p:txBody>
      </p:sp>
      <p:sp>
        <p:nvSpPr>
          <p:cNvPr id="3" name="Picture Placeholder 2"/>
          <p:cNvSpPr>
            <a:spLocks noGrp="1"/>
          </p:cNvSpPr>
          <p:nvPr>
            <p:ph type="pic" idx="1"/>
          </p:nvPr>
        </p:nvSpPr>
        <p:spPr>
          <a:xfrm>
            <a:off x="2903809"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a:t>Click icon to add picture</a:t>
            </a:r>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A86AB029-E2C7-49C9-B7DE-E3FFFE1BE689}" type="datetimeFigureOut">
              <a:rPr lang="en-US" smtClean="0"/>
              <a:t>2023/01/17</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A7AE5339-E36D-456D-A6C9-C7826E85A699}" type="slidenum">
              <a:rPr lang="en-US" smtClean="0"/>
              <a:t>‹#›</a:t>
            </a:fld>
            <a:endParaRPr lang="en-US"/>
          </a:p>
        </p:txBody>
      </p:sp>
    </p:spTree>
    <p:extLst>
      <p:ext uri="{BB962C8B-B14F-4D97-AF65-F5344CB8AC3E}">
        <p14:creationId xmlns:p14="http://schemas.microsoft.com/office/powerpoint/2010/main" val="229914456"/>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1" eaLnBrk="1" latinLnBrk="0" hangingPunct="1"/>
            <a:endParaRPr kumimoji="0" lang="en-US" sz="1800">
              <a:latin typeface="Arial" panose="020B0604020202020204" pitchFamily="34" charset="0"/>
              <a:cs typeface="Arial" panose="020B0604020202020204" pitchFamily="34" charset="0"/>
            </a:endParaRPr>
          </a:p>
        </p:txBody>
      </p:sp>
      <p:sp>
        <p:nvSpPr>
          <p:cNvPr id="7" name="Rectangle 6"/>
          <p:cNvSpPr/>
          <p:nvPr/>
        </p:nvSpPr>
        <p:spPr bwMode="ltGray">
          <a:xfrm>
            <a:off x="4" y="8"/>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1" eaLnBrk="1" latinLnBrk="0" hangingPunct="1"/>
            <a:endParaRPr kumimoji="0" lang="en-US" sz="1800">
              <a:latin typeface="Arial" panose="020B0604020202020204" pitchFamily="34" charset="0"/>
              <a:cs typeface="Arial" panose="020B0604020202020204" pitchFamily="34" charset="0"/>
            </a:endParaRPr>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en-US"/>
              <a:t>Click to edit Master title style</a:t>
            </a:r>
          </a:p>
        </p:txBody>
      </p:sp>
      <p:sp>
        <p:nvSpPr>
          <p:cNvPr id="3" name="Text Placeholder 2"/>
          <p:cNvSpPr>
            <a:spLocks noGrp="1"/>
          </p:cNvSpPr>
          <p:nvPr>
            <p:ph type="body" idx="1"/>
          </p:nvPr>
        </p:nvSpPr>
        <p:spPr>
          <a:xfrm>
            <a:off x="457200" y="1775194"/>
            <a:ext cx="8229600" cy="4625609"/>
          </a:xfrm>
          <a:prstGeom prst="rect">
            <a:avLst/>
          </a:prstGeom>
        </p:spPr>
        <p:txBody>
          <a:bodyPr vert="horz" lIns="54864" tIns="91440" rtlCol="0">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r" rtl="1" eaLnBrk="1" latinLnBrk="0" hangingPunct="1">
              <a:defRPr kumimoji="0" sz="1200">
                <a:solidFill>
                  <a:schemeClr val="tx1">
                    <a:tint val="95000"/>
                  </a:schemeClr>
                </a:solidFill>
                <a:latin typeface="Arial" panose="020B0604020202020204" pitchFamily="34" charset="0"/>
                <a:cs typeface="Arial" panose="020B0604020202020204" pitchFamily="34" charset="0"/>
              </a:defRPr>
            </a:lvl1pPr>
            <a:extLst/>
          </a:lstStyle>
          <a:p>
            <a:fld id="{A86AB029-E2C7-49C9-B7DE-E3FFFE1BE689}" type="datetimeFigureOut">
              <a:rPr lang="en-US" smtClean="0"/>
              <a:t>2023/01/17</a:t>
            </a:fld>
            <a:endParaRPr lang="en-US"/>
          </a:p>
        </p:txBody>
      </p:sp>
      <p:sp>
        <p:nvSpPr>
          <p:cNvPr id="5" name="Footer Placeholder 4"/>
          <p:cNvSpPr>
            <a:spLocks noGrp="1"/>
          </p:cNvSpPr>
          <p:nvPr>
            <p:ph type="ftr" sz="quarter" idx="3"/>
          </p:nvPr>
        </p:nvSpPr>
        <p:spPr>
          <a:xfrm>
            <a:off x="2640600" y="6476999"/>
            <a:ext cx="5507719" cy="274320"/>
          </a:xfrm>
          <a:prstGeom prst="rect">
            <a:avLst/>
          </a:prstGeom>
        </p:spPr>
        <p:txBody>
          <a:bodyPr vert="horz" lIns="45720" rIns="45720" bIns="0" rtlCol="0" anchor="b"/>
          <a:lstStyle>
            <a:lvl1pPr algn="r" rtl="1" eaLnBrk="1" latinLnBrk="0" hangingPunct="1">
              <a:defRPr kumimoji="0" sz="1200">
                <a:solidFill>
                  <a:schemeClr val="tx1">
                    <a:tint val="95000"/>
                  </a:schemeClr>
                </a:solidFill>
                <a:latin typeface="Arial" panose="020B0604020202020204" pitchFamily="34" charset="0"/>
                <a:cs typeface="Arial" panose="020B0604020202020204" pitchFamily="34" charset="0"/>
              </a:defRPr>
            </a:lvl1pPr>
            <a:extLst/>
          </a:lstStyle>
          <a:p>
            <a:endParaRPr lang="en-US"/>
          </a:p>
        </p:txBody>
      </p:sp>
      <p:sp>
        <p:nvSpPr>
          <p:cNvPr id="6" name="Slide Number Placeholder 5"/>
          <p:cNvSpPr>
            <a:spLocks noGrp="1"/>
          </p:cNvSpPr>
          <p:nvPr>
            <p:ph type="sldNum" sz="quarter" idx="4"/>
          </p:nvPr>
        </p:nvSpPr>
        <p:spPr>
          <a:xfrm>
            <a:off x="8204397" y="6476999"/>
            <a:ext cx="733864" cy="274320"/>
          </a:xfrm>
          <a:prstGeom prst="rect">
            <a:avLst/>
          </a:prstGeom>
        </p:spPr>
        <p:txBody>
          <a:bodyPr vert="horz" bIns="0" rtlCol="0" anchor="b"/>
          <a:lstStyle>
            <a:lvl1pPr algn="l" rtl="1" eaLnBrk="1" latinLnBrk="0" hangingPunct="1">
              <a:defRPr kumimoji="0" sz="1200">
                <a:solidFill>
                  <a:schemeClr val="tx1">
                    <a:tint val="95000"/>
                  </a:schemeClr>
                </a:solidFill>
                <a:latin typeface="Arial" panose="020B0604020202020204" pitchFamily="34" charset="0"/>
                <a:cs typeface="Arial" panose="020B0604020202020204" pitchFamily="34" charset="0"/>
              </a:defRPr>
            </a:lvl1pPr>
            <a:extLst/>
          </a:lstStyle>
          <a:p>
            <a:fld id="{A7AE5339-E36D-456D-A6C9-C7826E85A699}" type="slidenum">
              <a:rPr lang="en-US" smtClean="0"/>
              <a:t>‹#›</a:t>
            </a:fld>
            <a:endParaRPr lang="en-US"/>
          </a:p>
        </p:txBody>
      </p:sp>
    </p:spTree>
    <p:extLst>
      <p:ext uri="{BB962C8B-B14F-4D97-AF65-F5344CB8AC3E}">
        <p14:creationId xmlns:p14="http://schemas.microsoft.com/office/powerpoint/2010/main" val="22675185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r" rtl="1" eaLnBrk="1" latinLnBrk="0" hangingPunct="1">
        <a:spcBef>
          <a:spcPct val="0"/>
        </a:spcBef>
        <a:buNone/>
        <a:defRPr kumimoji="0" sz="4500" b="1" kern="1200">
          <a:solidFill>
            <a:schemeClr val="accent1">
              <a:satMod val="150000"/>
            </a:schemeClr>
          </a:solidFill>
          <a:effectLst/>
          <a:latin typeface="Arial" panose="020B0604020202020204" pitchFamily="34" charset="0"/>
          <a:ea typeface="+mj-ea"/>
          <a:cs typeface="Arial" panose="020B0604020202020204" pitchFamily="34" charset="0"/>
        </a:defRPr>
      </a:lvl1pPr>
      <a:extLst/>
    </p:titleStyle>
    <p:bodyStyle>
      <a:lvl1pPr marL="438912" indent="-320040" algn="r" rtl="1" eaLnBrk="1" latinLnBrk="0" hangingPunct="1">
        <a:spcBef>
          <a:spcPts val="0"/>
        </a:spcBef>
        <a:buClr>
          <a:schemeClr val="accent1"/>
        </a:buClr>
        <a:buSzPct val="80000"/>
        <a:buFont typeface="Wingdings 2"/>
        <a:buChar char=""/>
        <a:defRPr kumimoji="0" sz="3200" kern="1200">
          <a:solidFill>
            <a:schemeClr val="tx1"/>
          </a:solidFill>
          <a:latin typeface="Arial" panose="020B0604020202020204" pitchFamily="34" charset="0"/>
          <a:ea typeface="+mn-ea"/>
          <a:cs typeface="Arial" panose="020B0604020202020204" pitchFamily="34" charset="0"/>
        </a:defRPr>
      </a:lvl1pPr>
      <a:lvl2pPr marL="731520" indent="-274320" algn="r" rtl="1" eaLnBrk="1" latinLnBrk="0" hangingPunct="1">
        <a:spcBef>
          <a:spcPct val="20000"/>
        </a:spcBef>
        <a:buClr>
          <a:schemeClr val="accent2"/>
        </a:buClr>
        <a:buSzPct val="90000"/>
        <a:buFont typeface="Wingdings"/>
        <a:buChar char=""/>
        <a:defRPr kumimoji="0" sz="2800" kern="1200">
          <a:solidFill>
            <a:schemeClr val="tx1"/>
          </a:solidFill>
          <a:latin typeface="Arial" panose="020B0604020202020204" pitchFamily="34" charset="0"/>
          <a:ea typeface="+mn-ea"/>
          <a:cs typeface="Arial" panose="020B0604020202020204" pitchFamily="34" charset="0"/>
        </a:defRPr>
      </a:lvl2pPr>
      <a:lvl3pPr marL="996696" indent="-228600" algn="r" rtl="1" eaLnBrk="1" latinLnBrk="0" hangingPunct="1">
        <a:spcBef>
          <a:spcPct val="20000"/>
        </a:spcBef>
        <a:buClr>
          <a:schemeClr val="accent3"/>
        </a:buClr>
        <a:buFont typeface="Arial"/>
        <a:buChar char="▪"/>
        <a:defRPr kumimoji="0" sz="2400" kern="1200">
          <a:solidFill>
            <a:schemeClr val="tx1"/>
          </a:solidFill>
          <a:latin typeface="Arial" panose="020B0604020202020204" pitchFamily="34" charset="0"/>
          <a:ea typeface="+mn-ea"/>
          <a:cs typeface="Arial" panose="020B0604020202020204" pitchFamily="34" charset="0"/>
        </a:defRPr>
      </a:lvl3pPr>
      <a:lvl4pPr marL="1216152" indent="-182880" algn="r" rtl="1" eaLnBrk="1" latinLnBrk="0" hangingPunct="1">
        <a:spcBef>
          <a:spcPct val="20000"/>
        </a:spcBef>
        <a:buClr>
          <a:schemeClr val="accent4"/>
        </a:buClr>
        <a:buFont typeface="Arial"/>
        <a:buChar char="▪"/>
        <a:defRPr kumimoji="0" sz="2000" kern="1200">
          <a:solidFill>
            <a:schemeClr val="tx1"/>
          </a:solidFill>
          <a:latin typeface="Arial" panose="020B0604020202020204" pitchFamily="34" charset="0"/>
          <a:ea typeface="+mn-ea"/>
          <a:cs typeface="Arial" panose="020B0604020202020204" pitchFamily="34" charset="0"/>
        </a:defRPr>
      </a:lvl4pPr>
      <a:lvl5pPr marL="1426464" indent="-182880" algn="r" rtl="1" eaLnBrk="1" latinLnBrk="0" hangingPunct="1">
        <a:spcBef>
          <a:spcPct val="20000"/>
        </a:spcBef>
        <a:buClr>
          <a:schemeClr val="accent5"/>
        </a:buClr>
        <a:buFont typeface="Wingdings 3"/>
        <a:buChar char=""/>
        <a:defRPr kumimoji="0" lang="en-US" sz="2000" kern="1200" smtClean="0">
          <a:solidFill>
            <a:schemeClr val="tx1"/>
          </a:solidFill>
          <a:latin typeface="Arial" panose="020B0604020202020204" pitchFamily="34" charset="0"/>
          <a:ea typeface="+mn-ea"/>
          <a:cs typeface="Arial" panose="020B0604020202020204" pitchFamily="34" charset="0"/>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919AA3-582E-463F-B196-600E58412921}" type="datetimeFigureOut">
              <a:rPr lang="en-US" smtClean="0"/>
              <a:t>2023/01/17</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E406B5-586B-4241-B193-830D64AB67B8}" type="slidenum">
              <a:rPr lang="en-US" smtClean="0"/>
              <a:t>‹#›</a:t>
            </a:fld>
            <a:endParaRPr lang="en-US"/>
          </a:p>
        </p:txBody>
      </p:sp>
    </p:spTree>
    <p:extLst>
      <p:ext uri="{BB962C8B-B14F-4D97-AF65-F5344CB8AC3E}">
        <p14:creationId xmlns:p14="http://schemas.microsoft.com/office/powerpoint/2010/main" val="199950400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7.jpe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8.jpeg"/></Relationships>
</file>

<file path=ppt/slides/_rels/slide4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F53DA-1B45-5370-0A75-4CA3FF010F06}"/>
              </a:ext>
            </a:extLst>
          </p:cNvPr>
          <p:cNvSpPr>
            <a:spLocks noGrp="1"/>
          </p:cNvSpPr>
          <p:nvPr>
            <p:ph type="ctrTitle"/>
          </p:nvPr>
        </p:nvSpPr>
        <p:spPr>
          <a:xfrm>
            <a:off x="142043" y="1122363"/>
            <a:ext cx="8316157" cy="2387600"/>
          </a:xfrm>
        </p:spPr>
        <p:txBody>
          <a:bodyPr>
            <a:noAutofit/>
          </a:bodyPr>
          <a:lstStyle/>
          <a:p>
            <a:r>
              <a:rPr lang="ar-SY" sz="3600" b="1" dirty="0"/>
              <a:t>استئصال البوليبات بالعروة الباردة: التقنية و التطبيقات</a:t>
            </a:r>
            <a:br>
              <a:rPr lang="ar-SY" sz="3600" b="1" dirty="0"/>
            </a:br>
            <a:r>
              <a:rPr lang="en-US" sz="3600" b="1" dirty="0"/>
              <a:t>Cold Snare Polypectomy: Techniques and Applications</a:t>
            </a:r>
            <a:br>
              <a:rPr lang="en-US" sz="3600" b="1" dirty="0"/>
            </a:br>
            <a:r>
              <a:rPr lang="en-US" sz="3600" b="1" dirty="0">
                <a:solidFill>
                  <a:schemeClr val="accent1"/>
                </a:solidFill>
              </a:rPr>
              <a:t>The Cold Revolution</a:t>
            </a:r>
          </a:p>
        </p:txBody>
      </p:sp>
      <p:sp>
        <p:nvSpPr>
          <p:cNvPr id="3" name="Subtitle 2">
            <a:extLst>
              <a:ext uri="{FF2B5EF4-FFF2-40B4-BE49-F238E27FC236}">
                <a16:creationId xmlns:a16="http://schemas.microsoft.com/office/drawing/2014/main" id="{0410B4F8-51F7-CBC3-7692-6A1819DBD3E0}"/>
              </a:ext>
            </a:extLst>
          </p:cNvPr>
          <p:cNvSpPr>
            <a:spLocks noGrp="1"/>
          </p:cNvSpPr>
          <p:nvPr>
            <p:ph type="subTitle" idx="1"/>
          </p:nvPr>
        </p:nvSpPr>
        <p:spPr>
          <a:xfrm>
            <a:off x="805648" y="3631953"/>
            <a:ext cx="6858000" cy="1655762"/>
          </a:xfrm>
        </p:spPr>
        <p:txBody>
          <a:bodyPr>
            <a:normAutofit/>
          </a:bodyPr>
          <a:lstStyle/>
          <a:p>
            <a:r>
              <a:rPr lang="ar-SY" sz="3200" b="1" dirty="0"/>
              <a:t>د. أيمن علي</a:t>
            </a:r>
          </a:p>
          <a:p>
            <a:r>
              <a:rPr lang="ar-SY" sz="3200" b="1" dirty="0"/>
              <a:t>كلية الطب – جامعة دمشق</a:t>
            </a:r>
          </a:p>
          <a:p>
            <a:endParaRPr lang="en-US" sz="3200" b="1" dirty="0"/>
          </a:p>
        </p:txBody>
      </p:sp>
      <p:pic>
        <p:nvPicPr>
          <p:cNvPr id="5" name="Picture 4">
            <a:extLst>
              <a:ext uri="{FF2B5EF4-FFF2-40B4-BE49-F238E27FC236}">
                <a16:creationId xmlns:a16="http://schemas.microsoft.com/office/drawing/2014/main" id="{B420C542-6C9D-F786-4B74-817490D9F6B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07487" y="5346576"/>
            <a:ext cx="7785267" cy="1377815"/>
          </a:xfrm>
          <a:prstGeom prst="rect">
            <a:avLst/>
          </a:prstGeom>
        </p:spPr>
      </p:pic>
      <p:pic>
        <p:nvPicPr>
          <p:cNvPr id="6" name="Picture 5">
            <a:extLst>
              <a:ext uri="{FF2B5EF4-FFF2-40B4-BE49-F238E27FC236}">
                <a16:creationId xmlns:a16="http://schemas.microsoft.com/office/drawing/2014/main" id="{082B8606-2809-D75E-081A-2EA95FA9EB69}"/>
              </a:ext>
            </a:extLst>
          </p:cNvPr>
          <p:cNvPicPr>
            <a:picLocks noChangeAspect="1"/>
          </p:cNvPicPr>
          <p:nvPr/>
        </p:nvPicPr>
        <p:blipFill>
          <a:blip r:embed="rId3"/>
          <a:stretch>
            <a:fillRect/>
          </a:stretch>
        </p:blipFill>
        <p:spPr>
          <a:xfrm>
            <a:off x="283199" y="2647785"/>
            <a:ext cx="2020344" cy="1842078"/>
          </a:xfrm>
          <a:prstGeom prst="rect">
            <a:avLst/>
          </a:prstGeom>
        </p:spPr>
      </p:pic>
    </p:spTree>
    <p:extLst>
      <p:ext uri="{BB962C8B-B14F-4D97-AF65-F5344CB8AC3E}">
        <p14:creationId xmlns:p14="http://schemas.microsoft.com/office/powerpoint/2010/main" val="327173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17E55F4-72E1-D495-001F-2CAB6D53184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68375"/>
            <a:ext cx="9144000" cy="3591617"/>
          </a:xfrm>
          <a:prstGeom prst="rect">
            <a:avLst/>
          </a:prstGeom>
        </p:spPr>
      </p:pic>
      <p:pic>
        <p:nvPicPr>
          <p:cNvPr id="5" name="Picture 4">
            <a:extLst>
              <a:ext uri="{FF2B5EF4-FFF2-40B4-BE49-F238E27FC236}">
                <a16:creationId xmlns:a16="http://schemas.microsoft.com/office/drawing/2014/main" id="{5989C8D8-25E5-682B-3B0D-EEDB4B5A9F6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1537" y="3492248"/>
            <a:ext cx="7767961" cy="3197377"/>
          </a:xfrm>
          <a:prstGeom prst="rect">
            <a:avLst/>
          </a:prstGeom>
        </p:spPr>
      </p:pic>
      <p:sp>
        <p:nvSpPr>
          <p:cNvPr id="6" name="Rectangle: Rounded Corners 5">
            <a:extLst>
              <a:ext uri="{FF2B5EF4-FFF2-40B4-BE49-F238E27FC236}">
                <a16:creationId xmlns:a16="http://schemas.microsoft.com/office/drawing/2014/main" id="{DC3AAF4A-772E-B68F-D048-98BE3F289590}"/>
              </a:ext>
            </a:extLst>
          </p:cNvPr>
          <p:cNvSpPr/>
          <p:nvPr/>
        </p:nvSpPr>
        <p:spPr>
          <a:xfrm>
            <a:off x="692459" y="3759992"/>
            <a:ext cx="7537142" cy="1273647"/>
          </a:xfrm>
          <a:prstGeom prst="roundRect">
            <a:avLst/>
          </a:prstGeom>
          <a:solidFill>
            <a:schemeClr val="accent3">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1A9A6238-652E-FF26-26A8-A82A7E2CFDD3}"/>
              </a:ext>
            </a:extLst>
          </p:cNvPr>
          <p:cNvSpPr txBox="1"/>
          <p:nvPr/>
        </p:nvSpPr>
        <p:spPr>
          <a:xfrm>
            <a:off x="162017" y="5761607"/>
            <a:ext cx="8819965" cy="991169"/>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R="0" lvl="0" algn="justLow" defTabSz="914400" rtl="1" eaLnBrk="1" fontAlgn="auto" latinLnBrk="0" hangingPunct="1">
              <a:lnSpc>
                <a:spcPct val="107000"/>
              </a:lnSpc>
              <a:spcBef>
                <a:spcPts val="0"/>
              </a:spcBef>
              <a:spcAft>
                <a:spcPts val="800"/>
              </a:spcAft>
              <a:buClr>
                <a:srgbClr val="F0AD00"/>
              </a:buClr>
              <a:buSzPct val="80000"/>
              <a:tabLst/>
              <a:defRPr/>
            </a:pPr>
            <a:r>
              <a:rPr kumimoji="0" lang="ar-SA"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في دراسة مميزة على 11 من ممارسي تنظير الكولون </a:t>
            </a:r>
            <a:r>
              <a:rPr kumimoji="0" lang="ar-SA" sz="2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وجد في الخزعات ما بعد الاستئصال بقايا ورمية في 10.1% من البوليبات. </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306537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C2A0666-E47D-B8BE-0206-638A2F57F5FC}"/>
              </a:ext>
            </a:extLst>
          </p:cNvPr>
          <p:cNvPicPr>
            <a:picLocks noGrp="1" noChangeAspect="1"/>
          </p:cNvPicPr>
          <p:nvPr>
            <p:ph idx="4294967295"/>
          </p:nvPr>
        </p:nvPicPr>
        <p:blipFill>
          <a:blip r:embed="rId2" cstate="email">
            <a:extLst>
              <a:ext uri="{28A0092B-C50C-407E-A947-70E740481C1C}">
                <a14:useLocalDpi xmlns:a14="http://schemas.microsoft.com/office/drawing/2010/main"/>
              </a:ext>
            </a:extLst>
          </a:blip>
          <a:stretch>
            <a:fillRect/>
          </a:stretch>
        </p:blipFill>
        <p:spPr>
          <a:xfrm>
            <a:off x="319595" y="0"/>
            <a:ext cx="8303426" cy="6862219"/>
          </a:xfrm>
        </p:spPr>
      </p:pic>
      <p:sp>
        <p:nvSpPr>
          <p:cNvPr id="6" name="Rectangle: Rounded Corners 5">
            <a:extLst>
              <a:ext uri="{FF2B5EF4-FFF2-40B4-BE49-F238E27FC236}">
                <a16:creationId xmlns:a16="http://schemas.microsoft.com/office/drawing/2014/main" id="{B2EBF04D-6FCC-52C0-6747-989E505D68E2}"/>
              </a:ext>
            </a:extLst>
          </p:cNvPr>
          <p:cNvSpPr/>
          <p:nvPr/>
        </p:nvSpPr>
        <p:spPr>
          <a:xfrm>
            <a:off x="520979" y="3320249"/>
            <a:ext cx="7726376" cy="541537"/>
          </a:xfrm>
          <a:prstGeom prst="roundRect">
            <a:avLst/>
          </a:prstGeom>
          <a:solidFill>
            <a:schemeClr val="accent3">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Rounded Corners 6">
            <a:extLst>
              <a:ext uri="{FF2B5EF4-FFF2-40B4-BE49-F238E27FC236}">
                <a16:creationId xmlns:a16="http://schemas.microsoft.com/office/drawing/2014/main" id="{FB9297FB-CC2A-9F97-C074-CF116C01F0AA}"/>
              </a:ext>
            </a:extLst>
          </p:cNvPr>
          <p:cNvSpPr/>
          <p:nvPr/>
        </p:nvSpPr>
        <p:spPr>
          <a:xfrm>
            <a:off x="520979" y="4358936"/>
            <a:ext cx="7841786" cy="417250"/>
          </a:xfrm>
          <a:prstGeom prst="roundRect">
            <a:avLst/>
          </a:prstGeom>
          <a:solidFill>
            <a:schemeClr val="accent3">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0DF49EC7-D429-6EDB-8FF3-D8BE953CDB26}"/>
              </a:ext>
            </a:extLst>
          </p:cNvPr>
          <p:cNvSpPr txBox="1"/>
          <p:nvPr/>
        </p:nvSpPr>
        <p:spPr>
          <a:xfrm>
            <a:off x="232454" y="4864963"/>
            <a:ext cx="8303426" cy="1384995"/>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Low" rtl="1"/>
            <a:r>
              <a:rPr kumimoji="0" lang="ar-SA"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دراسة استباقية على 13 منظر كولون, </a:t>
            </a:r>
            <a:r>
              <a:rPr kumimoji="0" lang="ar-SA" sz="2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كان 64% فقط من البوليبات قد استؤصلت بتقنية عالية الجودة</a:t>
            </a:r>
            <a:r>
              <a:rPr kumimoji="0" lang="ar-SA"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و اختلفت معدلات استئصال البوليب عالي الجودة بشكل هام بين المنظرين</a:t>
            </a:r>
            <a:endParaRPr lang="en-US" dirty="0"/>
          </a:p>
        </p:txBody>
      </p:sp>
    </p:spTree>
    <p:extLst>
      <p:ext uri="{BB962C8B-B14F-4D97-AF65-F5344CB8AC3E}">
        <p14:creationId xmlns:p14="http://schemas.microsoft.com/office/powerpoint/2010/main" val="318749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7FAD2-8022-DB75-CC4D-387F85D20F71}"/>
              </a:ext>
            </a:extLst>
          </p:cNvPr>
          <p:cNvSpPr>
            <a:spLocks noGrp="1"/>
          </p:cNvSpPr>
          <p:nvPr>
            <p:ph type="title"/>
          </p:nvPr>
        </p:nvSpPr>
        <p:spPr>
          <a:xfrm>
            <a:off x="168675" y="155448"/>
            <a:ext cx="8833281" cy="1252728"/>
          </a:xfrm>
        </p:spPr>
        <p:txBody>
          <a:bodyPr>
            <a:noAutofit/>
          </a:bodyPr>
          <a:lstStyle/>
          <a:p>
            <a:r>
              <a:rPr lang="ar-SY" sz="2400" dirty="0"/>
              <a:t>متى و كيف تستخدم استئصال البوليب بالعروة الباردة في الممارسة السريرية؟</a:t>
            </a:r>
            <a:br>
              <a:rPr lang="en-US" sz="2400" dirty="0"/>
            </a:br>
            <a:r>
              <a:rPr lang="ar-SY" sz="2400" dirty="0"/>
              <a:t> </a:t>
            </a:r>
            <a:r>
              <a:rPr lang="en-US" sz="2000" dirty="0"/>
              <a:t>When and How to Use Cold Snare Polypectomy in Clinical Practice?</a:t>
            </a:r>
            <a:endParaRPr lang="en-US" sz="2400" dirty="0"/>
          </a:p>
        </p:txBody>
      </p:sp>
      <p:sp>
        <p:nvSpPr>
          <p:cNvPr id="3" name="Content Placeholder 2">
            <a:extLst>
              <a:ext uri="{FF2B5EF4-FFF2-40B4-BE49-F238E27FC236}">
                <a16:creationId xmlns:a16="http://schemas.microsoft.com/office/drawing/2014/main" id="{ADF8AC37-8F3F-73AA-FE87-490420307895}"/>
              </a:ext>
            </a:extLst>
          </p:cNvPr>
          <p:cNvSpPr>
            <a:spLocks noGrp="1"/>
          </p:cNvSpPr>
          <p:nvPr>
            <p:ph idx="1"/>
          </p:nvPr>
        </p:nvSpPr>
        <p:spPr>
          <a:xfrm>
            <a:off x="457200" y="1775194"/>
            <a:ext cx="8229600" cy="4927358"/>
          </a:xfrm>
        </p:spPr>
        <p:txBody>
          <a:bodyPr>
            <a:normAutofit/>
          </a:bodyPr>
          <a:lstStyle/>
          <a:p>
            <a:pPr marL="0" marR="0" algn="justLow" rtl="1">
              <a:lnSpc>
                <a:spcPct val="107000"/>
              </a:lnSpc>
              <a:spcBef>
                <a:spcPts val="0"/>
              </a:spcBef>
              <a:spcAft>
                <a:spcPts val="800"/>
              </a:spcAft>
            </a:pPr>
            <a:r>
              <a:rPr lang="ar-SA"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الهدف من إزالة البوليب هو الإزالة الكاملة لكامل البوليب و مثالياً مع حافة من النسيج الطبيعي و بقطعة واحدة مع معدل حوادث جانبية منخفض. </a:t>
            </a:r>
            <a:endParaRPr lang="en-US"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3200" dirty="0">
                <a:effectLst/>
                <a:latin typeface="Calibri" panose="020F0502020204030204" pitchFamily="34" charset="0"/>
                <a:ea typeface="Calibri" panose="020F0502020204030204" pitchFamily="34" charset="0"/>
                <a:cs typeface="Arial" panose="020B0604020202020204" pitchFamily="34" charset="0"/>
              </a:rPr>
              <a:t>تشير المعطيات المتوفرة حالياً إلى أنه من بين تقنيات استئصال البوليبات البارد المتوفرة </a:t>
            </a:r>
            <a:r>
              <a:rPr lang="ar-SA" sz="3200" b="1" dirty="0">
                <a:effectLst/>
                <a:latin typeface="Calibri" panose="020F0502020204030204" pitchFamily="34" charset="0"/>
                <a:ea typeface="Calibri" panose="020F0502020204030204" pitchFamily="34" charset="0"/>
                <a:cs typeface="Arial" panose="020B0604020202020204" pitchFamily="34" charset="0"/>
              </a:rPr>
              <a:t>يعتبر </a:t>
            </a:r>
            <a:r>
              <a:rPr lang="en-US" sz="3200" b="1" dirty="0">
                <a:effectLst/>
                <a:latin typeface="Calibri" panose="020F0502020204030204" pitchFamily="34" charset="0"/>
                <a:ea typeface="Calibri" panose="020F0502020204030204" pitchFamily="34" charset="0"/>
                <a:cs typeface="Arial" panose="020B0604020202020204" pitchFamily="34" charset="0"/>
              </a:rPr>
              <a:t>CSP</a:t>
            </a:r>
            <a:r>
              <a:rPr lang="ar-SA" sz="3200" b="1" dirty="0">
                <a:effectLst/>
                <a:latin typeface="Calibri" panose="020F0502020204030204" pitchFamily="34" charset="0"/>
                <a:ea typeface="Calibri" panose="020F0502020204030204" pitchFamily="34" charset="0"/>
                <a:cs typeface="Arial" panose="020B0604020202020204" pitchFamily="34" charset="0"/>
              </a:rPr>
              <a:t> أفضل من استئصال البوليبات بملقط الخزعات لتحقيق الاستئصال الكامل للبوليب في الغالبية العظمى من البوليبات &lt;10 ملم. </a:t>
            </a:r>
            <a:endParaRPr lang="en-US" sz="3200" b="1"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271343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145EA-3171-D22D-7161-4A85E6926109}"/>
              </a:ext>
            </a:extLst>
          </p:cNvPr>
          <p:cNvSpPr>
            <a:spLocks noGrp="1"/>
          </p:cNvSpPr>
          <p:nvPr>
            <p:ph type="title"/>
          </p:nvPr>
        </p:nvSpPr>
        <p:spPr/>
        <p:txBody>
          <a:bodyPr/>
          <a:lstStyle/>
          <a:p>
            <a:r>
              <a:rPr kumimoji="0" lang="ar-SY" sz="2400" b="1" i="0" u="none" strike="noStrike" kern="1200" cap="none" spc="0" normalizeH="0" baseline="0" noProof="0" dirty="0">
                <a:ln>
                  <a:noFill/>
                </a:ln>
                <a:solidFill>
                  <a:srgbClr val="F0AD00">
                    <a:satMod val="150000"/>
                  </a:srgbClr>
                </a:solidFill>
                <a:effectLst/>
                <a:uLnTx/>
                <a:uFillTx/>
                <a:latin typeface="Arial" panose="020B0604020202020204" pitchFamily="34" charset="0"/>
                <a:ea typeface="+mj-ea"/>
                <a:cs typeface="Arial" panose="020B0604020202020204" pitchFamily="34" charset="0"/>
              </a:rPr>
              <a:t>متى و كيف تستخدم استئصال البوليب بالعروة الباردة في الممارسة السريرية؟</a:t>
            </a:r>
            <a:br>
              <a:rPr kumimoji="0" lang="en-US" sz="2400" b="1" i="0" u="none" strike="noStrike" kern="1200" cap="none" spc="0" normalizeH="0" baseline="0" noProof="0" dirty="0">
                <a:ln>
                  <a:noFill/>
                </a:ln>
                <a:solidFill>
                  <a:srgbClr val="F0AD00">
                    <a:satMod val="150000"/>
                  </a:srgbClr>
                </a:solidFill>
                <a:effectLst/>
                <a:uLnTx/>
                <a:uFillTx/>
                <a:latin typeface="Arial" panose="020B0604020202020204" pitchFamily="34" charset="0"/>
                <a:ea typeface="+mj-ea"/>
                <a:cs typeface="Arial" panose="020B0604020202020204" pitchFamily="34" charset="0"/>
              </a:rPr>
            </a:br>
            <a:r>
              <a:rPr kumimoji="0" lang="ar-SY" sz="2400" b="1" i="0" u="none" strike="noStrike" kern="1200" cap="none" spc="0" normalizeH="0" baseline="0" noProof="0" dirty="0">
                <a:ln>
                  <a:noFill/>
                </a:ln>
                <a:solidFill>
                  <a:srgbClr val="F0AD00">
                    <a:satMod val="150000"/>
                  </a:srgbClr>
                </a:solidFill>
                <a:effectLst/>
                <a:uLnTx/>
                <a:uFillTx/>
                <a:latin typeface="Arial" panose="020B0604020202020204" pitchFamily="34" charset="0"/>
                <a:ea typeface="+mj-ea"/>
                <a:cs typeface="Arial" panose="020B0604020202020204" pitchFamily="34" charset="0"/>
              </a:rPr>
              <a:t> </a:t>
            </a:r>
            <a:r>
              <a:rPr kumimoji="0" lang="en-US" sz="2000" b="1" i="0" u="none" strike="noStrike" kern="1200" cap="none" spc="0" normalizeH="0" baseline="0" noProof="0" dirty="0">
                <a:ln>
                  <a:noFill/>
                </a:ln>
                <a:solidFill>
                  <a:srgbClr val="F0AD00">
                    <a:satMod val="150000"/>
                  </a:srgbClr>
                </a:solidFill>
                <a:effectLst/>
                <a:uLnTx/>
                <a:uFillTx/>
                <a:latin typeface="Arial" panose="020B0604020202020204" pitchFamily="34" charset="0"/>
                <a:ea typeface="+mj-ea"/>
                <a:cs typeface="Arial" panose="020B0604020202020204" pitchFamily="34" charset="0"/>
              </a:rPr>
              <a:t>When and How to Use Cold Snare Polypectomy in Clinical Practice?</a:t>
            </a:r>
            <a:endParaRPr lang="en-US" dirty="0"/>
          </a:p>
        </p:txBody>
      </p:sp>
      <p:sp>
        <p:nvSpPr>
          <p:cNvPr id="3" name="Content Placeholder 2">
            <a:extLst>
              <a:ext uri="{FF2B5EF4-FFF2-40B4-BE49-F238E27FC236}">
                <a16:creationId xmlns:a16="http://schemas.microsoft.com/office/drawing/2014/main" id="{59D57947-AA64-505B-0921-86C092847B1F}"/>
              </a:ext>
            </a:extLst>
          </p:cNvPr>
          <p:cNvSpPr>
            <a:spLocks noGrp="1"/>
          </p:cNvSpPr>
          <p:nvPr>
            <p:ph idx="1"/>
          </p:nvPr>
        </p:nvSpPr>
        <p:spPr/>
        <p:txBody>
          <a:bodyPr>
            <a:normAutofit/>
          </a:bodyPr>
          <a:lstStyle/>
          <a:p>
            <a:pPr marL="0" marR="0" algn="justLow" rtl="1">
              <a:lnSpc>
                <a:spcPct val="107000"/>
              </a:lnSpc>
              <a:spcBef>
                <a:spcPts val="0"/>
              </a:spcBef>
              <a:spcAft>
                <a:spcPts val="800"/>
              </a:spcAft>
            </a:pPr>
            <a:r>
              <a:rPr lang="ar-SA" sz="3200" dirty="0">
                <a:effectLst/>
                <a:latin typeface="Calibri" panose="020F0502020204030204" pitchFamily="34" charset="0"/>
                <a:ea typeface="Calibri" panose="020F0502020204030204" pitchFamily="34" charset="0"/>
                <a:cs typeface="Arial" panose="020B0604020202020204" pitchFamily="34" charset="0"/>
              </a:rPr>
              <a:t>و بالرغم من أن بعض الخبراء ينصح باستخدام استئصال البوليبات بالعروة الباردة إرباً </a:t>
            </a:r>
            <a:r>
              <a:rPr lang="ar-SA" sz="3200" dirty="0" err="1">
                <a:effectLst/>
                <a:latin typeface="Calibri" panose="020F0502020204030204" pitchFamily="34" charset="0"/>
                <a:ea typeface="Calibri" panose="020F0502020204030204" pitchFamily="34" charset="0"/>
                <a:cs typeface="Arial" panose="020B0604020202020204" pitchFamily="34" charset="0"/>
              </a:rPr>
              <a:t>إرباً</a:t>
            </a:r>
            <a:r>
              <a:rPr lang="ar-SA" sz="3200" dirty="0">
                <a:effectLst/>
                <a:latin typeface="Calibri" panose="020F0502020204030204" pitchFamily="34" charset="0"/>
                <a:ea typeface="Calibri" panose="020F0502020204030204" pitchFamily="34" charset="0"/>
                <a:cs typeface="Arial" panose="020B0604020202020204" pitchFamily="34" charset="0"/>
              </a:rPr>
              <a:t> </a:t>
            </a:r>
            <a:r>
              <a:rPr lang="en-US" sz="3200" dirty="0">
                <a:effectLst/>
                <a:latin typeface="Calibri" panose="020F0502020204030204" pitchFamily="34" charset="0"/>
                <a:ea typeface="Calibri" panose="020F0502020204030204" pitchFamily="34" charset="0"/>
                <a:cs typeface="Arial" panose="020B0604020202020204" pitchFamily="34" charset="0"/>
              </a:rPr>
              <a:t>piecemeal</a:t>
            </a:r>
            <a:r>
              <a:rPr lang="ar-SA" sz="3200" dirty="0">
                <a:effectLst/>
                <a:latin typeface="Calibri" panose="020F0502020204030204" pitchFamily="34" charset="0"/>
                <a:ea typeface="Calibri" panose="020F0502020204030204" pitchFamily="34" charset="0"/>
                <a:cs typeface="Arial" panose="020B0604020202020204" pitchFamily="34" charset="0"/>
              </a:rPr>
              <a:t> للآفات الكبيرة, فإن هذه المعطيات لا تزال في مرحلة النشوء مقارنة مع استئصال المخاطية التنظيري </a:t>
            </a:r>
            <a:r>
              <a:rPr lang="en-US" sz="3200" dirty="0">
                <a:effectLst/>
                <a:latin typeface="Calibri" panose="020F0502020204030204" pitchFamily="34" charset="0"/>
                <a:ea typeface="Calibri" panose="020F0502020204030204" pitchFamily="34" charset="0"/>
                <a:cs typeface="Arial" panose="020B0604020202020204" pitchFamily="34" charset="0"/>
              </a:rPr>
              <a:t>EMR</a:t>
            </a:r>
            <a:r>
              <a:rPr lang="ar-SA" sz="3200" dirty="0">
                <a:effectLst/>
                <a:latin typeface="Calibri" panose="020F0502020204030204" pitchFamily="34" charset="0"/>
                <a:ea typeface="Calibri" panose="020F0502020204030204" pitchFamily="34" charset="0"/>
                <a:cs typeface="Arial" panose="020B0604020202020204" pitchFamily="34" charset="0"/>
              </a:rPr>
              <a:t> التقليدي. </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3200" b="1" dirty="0">
                <a:effectLst/>
                <a:latin typeface="Calibri" panose="020F0502020204030204" pitchFamily="34" charset="0"/>
                <a:ea typeface="Calibri" panose="020F0502020204030204" pitchFamily="34" charset="0"/>
                <a:cs typeface="Arial" panose="020B0604020202020204" pitchFamily="34" charset="0"/>
              </a:rPr>
              <a:t>الفائدة الأساسية من </a:t>
            </a:r>
            <a:r>
              <a:rPr lang="en-US" sz="3200" b="1" dirty="0">
                <a:effectLst/>
                <a:latin typeface="Calibri" panose="020F0502020204030204" pitchFamily="34" charset="0"/>
                <a:ea typeface="Calibri" panose="020F0502020204030204" pitchFamily="34" charset="0"/>
                <a:cs typeface="Arial" panose="020B0604020202020204" pitchFamily="34" charset="0"/>
              </a:rPr>
              <a:t>CSP</a:t>
            </a:r>
            <a:r>
              <a:rPr lang="ar-SA" sz="3200" b="1" dirty="0">
                <a:effectLst/>
                <a:latin typeface="Calibri" panose="020F0502020204030204" pitchFamily="34" charset="0"/>
                <a:ea typeface="Calibri" panose="020F0502020204030204" pitchFamily="34" charset="0"/>
                <a:cs typeface="Arial" panose="020B0604020202020204" pitchFamily="34" charset="0"/>
              </a:rPr>
              <a:t> إرباً </a:t>
            </a:r>
            <a:r>
              <a:rPr lang="ar-SA" sz="3200" b="1" dirty="0" err="1">
                <a:effectLst/>
                <a:latin typeface="Calibri" panose="020F0502020204030204" pitchFamily="34" charset="0"/>
                <a:ea typeface="Calibri" panose="020F0502020204030204" pitchFamily="34" charset="0"/>
                <a:cs typeface="Arial" panose="020B0604020202020204" pitchFamily="34" charset="0"/>
              </a:rPr>
              <a:t>إرباً</a:t>
            </a:r>
            <a:r>
              <a:rPr lang="ar-SA" sz="3200" b="1" dirty="0">
                <a:effectLst/>
                <a:latin typeface="Calibri" panose="020F0502020204030204" pitchFamily="34" charset="0"/>
                <a:ea typeface="Calibri" panose="020F0502020204030204" pitchFamily="34" charset="0"/>
                <a:cs typeface="Arial" panose="020B0604020202020204" pitchFamily="34" charset="0"/>
              </a:rPr>
              <a:t>  هو إنقاص خطر النزف التالي لاستئصال البوليبات و توفير الكلفة الإضافية بتجنب الإجراءات الوقائية مثل الكليبسات </a:t>
            </a:r>
            <a:r>
              <a:rPr lang="en-US" sz="3200" b="1" dirty="0">
                <a:effectLst/>
                <a:latin typeface="Calibri" panose="020F0502020204030204" pitchFamily="34" charset="0"/>
                <a:ea typeface="Calibri" panose="020F0502020204030204" pitchFamily="34" charset="0"/>
                <a:cs typeface="Arial" panose="020B0604020202020204" pitchFamily="34" charset="0"/>
              </a:rPr>
              <a:t>Hemoclips</a:t>
            </a:r>
            <a:r>
              <a:rPr lang="ar-SA" sz="3200" b="1" dirty="0">
                <a:effectLst/>
                <a:latin typeface="Calibri" panose="020F0502020204030204" pitchFamily="34" charset="0"/>
                <a:ea typeface="Calibri" panose="020F0502020204030204" pitchFamily="34" charset="0"/>
                <a:cs typeface="Arial" panose="020B0604020202020204" pitchFamily="34" charset="0"/>
              </a:rPr>
              <a:t>. </a:t>
            </a:r>
            <a:endParaRPr lang="en-US" sz="3200" b="1"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912925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B1F186B-63A3-018A-46AB-15261B48482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144" y="0"/>
            <a:ext cx="9144000" cy="5772611"/>
          </a:xfrm>
          <a:prstGeom prst="rect">
            <a:avLst/>
          </a:prstGeom>
        </p:spPr>
      </p:pic>
    </p:spTree>
    <p:extLst>
      <p:ext uri="{BB962C8B-B14F-4D97-AF65-F5344CB8AC3E}">
        <p14:creationId xmlns:p14="http://schemas.microsoft.com/office/powerpoint/2010/main" val="21396602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9A3FE277-9DE4-485B-5DD9-12112407A975}"/>
              </a:ext>
            </a:extLst>
          </p:cNvPr>
          <p:cNvGraphicFramePr>
            <a:graphicFrameLocks noGrp="1"/>
          </p:cNvGraphicFramePr>
          <p:nvPr>
            <p:ph idx="4294967295"/>
            <p:extLst>
              <p:ext uri="{D42A27DB-BD31-4B8C-83A1-F6EECF244321}">
                <p14:modId xmlns:p14="http://schemas.microsoft.com/office/powerpoint/2010/main" val="3986553263"/>
              </p:ext>
            </p:extLst>
          </p:nvPr>
        </p:nvGraphicFramePr>
        <p:xfrm>
          <a:off x="76098" y="97639"/>
          <a:ext cx="9067902" cy="6434270"/>
        </p:xfrm>
        <a:graphic>
          <a:graphicData uri="http://schemas.openxmlformats.org/drawingml/2006/table">
            <a:tbl>
              <a:tblPr rtl="1" firstRow="1" firstCol="1" bandRow="1"/>
              <a:tblGrid>
                <a:gridCol w="3022634">
                  <a:extLst>
                    <a:ext uri="{9D8B030D-6E8A-4147-A177-3AD203B41FA5}">
                      <a16:colId xmlns:a16="http://schemas.microsoft.com/office/drawing/2014/main" val="2098098915"/>
                    </a:ext>
                  </a:extLst>
                </a:gridCol>
                <a:gridCol w="3022634">
                  <a:extLst>
                    <a:ext uri="{9D8B030D-6E8A-4147-A177-3AD203B41FA5}">
                      <a16:colId xmlns:a16="http://schemas.microsoft.com/office/drawing/2014/main" val="3234931470"/>
                    </a:ext>
                  </a:extLst>
                </a:gridCol>
                <a:gridCol w="3022634">
                  <a:extLst>
                    <a:ext uri="{9D8B030D-6E8A-4147-A177-3AD203B41FA5}">
                      <a16:colId xmlns:a16="http://schemas.microsoft.com/office/drawing/2014/main" val="3650474399"/>
                    </a:ext>
                  </a:extLst>
                </a:gridCol>
              </a:tblGrid>
              <a:tr h="287359">
                <a:tc gridSpan="3">
                  <a:txBody>
                    <a:bodyPr/>
                    <a:lstStyle/>
                    <a:p>
                      <a:pPr marL="0" marR="0" algn="ctr" rtl="1">
                        <a:lnSpc>
                          <a:spcPct val="107000"/>
                        </a:lnSpc>
                        <a:spcBef>
                          <a:spcPts val="0"/>
                        </a:spcBef>
                        <a:spcAft>
                          <a:spcPts val="0"/>
                        </a:spcAft>
                      </a:pPr>
                      <a:r>
                        <a:rPr lang="ar-SA" sz="2800" b="1">
                          <a:solidFill>
                            <a:srgbClr val="FFFFFF"/>
                          </a:solidFill>
                          <a:effectLst/>
                          <a:latin typeface="Calibri" panose="020F0502020204030204" pitchFamily="34" charset="0"/>
                          <a:ea typeface="Calibri" panose="020F0502020204030204" pitchFamily="34" charset="0"/>
                          <a:cs typeface="Arial" panose="020B0604020202020204" pitchFamily="34" charset="0"/>
                        </a:rPr>
                        <a:t>مقارنة استئصال البوليبات بالعروة الساخنة مع تقنية العروة الباردة</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185452731"/>
                  </a:ext>
                </a:extLst>
              </a:tr>
              <a:tr h="239351">
                <a:tc>
                  <a:txBody>
                    <a:bodyPr/>
                    <a:lstStyle/>
                    <a:p>
                      <a:pPr marL="0" marR="0" algn="justLow" rtl="1">
                        <a:lnSpc>
                          <a:spcPct val="107000"/>
                        </a:lnSpc>
                        <a:spcBef>
                          <a:spcPts val="0"/>
                        </a:spcBef>
                        <a:spcAft>
                          <a:spcPts val="0"/>
                        </a:spcAft>
                      </a:pPr>
                      <a:r>
                        <a:rPr lang="ar-SA" sz="1800" b="1">
                          <a:effectLst/>
                          <a:latin typeface="Calibri" panose="020F0502020204030204" pitchFamily="34" charset="0"/>
                          <a:ea typeface="Calibri" panose="020F0502020204030204" pitchFamily="34" charset="0"/>
                          <a:cs typeface="Arial" panose="020B0604020202020204" pitchFamily="34" charset="0"/>
                        </a:rPr>
                        <a:t> </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justLow" rtl="1">
                        <a:lnSpc>
                          <a:spcPct val="107000"/>
                        </a:lnSpc>
                        <a:spcBef>
                          <a:spcPts val="0"/>
                        </a:spcBef>
                        <a:spcAft>
                          <a:spcPts val="0"/>
                        </a:spcAft>
                      </a:pPr>
                      <a:r>
                        <a:rPr lang="ar-SA" sz="1800" b="1">
                          <a:solidFill>
                            <a:srgbClr val="000000"/>
                          </a:solidFill>
                          <a:effectLst/>
                          <a:latin typeface="Calibri" panose="020F0502020204030204" pitchFamily="34" charset="0"/>
                          <a:ea typeface="Calibri" panose="020F0502020204030204" pitchFamily="34" charset="0"/>
                          <a:cs typeface="Arial" panose="020B0604020202020204" pitchFamily="34" charset="0"/>
                        </a:rPr>
                        <a:t>استئصال البوليبات بالعروة الساخنة</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justLow" rtl="1">
                        <a:lnSpc>
                          <a:spcPct val="107000"/>
                        </a:lnSpc>
                        <a:spcBef>
                          <a:spcPts val="0"/>
                        </a:spcBef>
                        <a:spcAft>
                          <a:spcPts val="0"/>
                        </a:spcAft>
                      </a:pPr>
                      <a:r>
                        <a:rPr lang="ar-SA" sz="1800" b="1">
                          <a:solidFill>
                            <a:srgbClr val="000000"/>
                          </a:solidFill>
                          <a:effectLst/>
                          <a:latin typeface="Calibri" panose="020F0502020204030204" pitchFamily="34" charset="0"/>
                          <a:ea typeface="Calibri" panose="020F0502020204030204" pitchFamily="34" charset="0"/>
                          <a:cs typeface="Arial" panose="020B0604020202020204" pitchFamily="34" charset="0"/>
                        </a:rPr>
                        <a:t>استئصال البوليبات بالعروة الباردة</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4141206859"/>
                  </a:ext>
                </a:extLst>
              </a:tr>
              <a:tr h="239351">
                <a:tc>
                  <a:txBody>
                    <a:bodyPr/>
                    <a:lstStyle/>
                    <a:p>
                      <a:pPr marL="0" marR="0" algn="justLow" rtl="1">
                        <a:lnSpc>
                          <a:spcPct val="107000"/>
                        </a:lnSpc>
                        <a:spcBef>
                          <a:spcPts val="0"/>
                        </a:spcBef>
                        <a:spcAft>
                          <a:spcPts val="0"/>
                        </a:spcAft>
                      </a:pPr>
                      <a:r>
                        <a:rPr lang="ar-SA" sz="1800" b="1">
                          <a:solidFill>
                            <a:srgbClr val="000000"/>
                          </a:solidFill>
                          <a:effectLst/>
                          <a:latin typeface="Calibri" panose="020F0502020204030204" pitchFamily="34" charset="0"/>
                          <a:ea typeface="Calibri" panose="020F0502020204030204" pitchFamily="34" charset="0"/>
                          <a:cs typeface="Arial" panose="020B0604020202020204" pitchFamily="34" charset="0"/>
                        </a:rPr>
                        <a:t>توجيه الآفة</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justLow" rtl="1">
                        <a:lnSpc>
                          <a:spcPct val="107000"/>
                        </a:lnSpc>
                        <a:spcBef>
                          <a:spcPts val="0"/>
                        </a:spcBef>
                        <a:spcAft>
                          <a:spcPts val="0"/>
                        </a:spcAft>
                      </a:pPr>
                      <a:r>
                        <a:rPr lang="ar-SA" sz="1800">
                          <a:solidFill>
                            <a:srgbClr val="000000"/>
                          </a:solidFill>
                          <a:effectLst/>
                          <a:latin typeface="Calibri" panose="020F0502020204030204" pitchFamily="34" charset="0"/>
                          <a:ea typeface="Calibri" panose="020F0502020204030204" pitchFamily="34" charset="0"/>
                          <a:cs typeface="Arial" panose="020B0604020202020204" pitchFamily="34" charset="0"/>
                        </a:rPr>
                        <a:t>الساعة 6</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FFFFFF"/>
                    </a:solidFill>
                  </a:tcPr>
                </a:tc>
                <a:tc>
                  <a:txBody>
                    <a:bodyPr/>
                    <a:lstStyle/>
                    <a:p>
                      <a:pPr marL="0" marR="0" algn="justLow" rtl="1">
                        <a:lnSpc>
                          <a:spcPct val="107000"/>
                        </a:lnSpc>
                        <a:spcBef>
                          <a:spcPts val="0"/>
                        </a:spcBef>
                        <a:spcAft>
                          <a:spcPts val="0"/>
                        </a:spcAft>
                      </a:pPr>
                      <a:r>
                        <a:rPr lang="ar-SA" sz="1800">
                          <a:solidFill>
                            <a:srgbClr val="000000"/>
                          </a:solidFill>
                          <a:effectLst/>
                          <a:latin typeface="Calibri" panose="020F0502020204030204" pitchFamily="34" charset="0"/>
                          <a:ea typeface="Calibri" panose="020F0502020204030204" pitchFamily="34" charset="0"/>
                          <a:cs typeface="Arial" panose="020B0604020202020204" pitchFamily="34" charset="0"/>
                        </a:rPr>
                        <a:t>الساعة 6</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FFFFFF"/>
                    </a:solidFill>
                  </a:tcPr>
                </a:tc>
                <a:extLst>
                  <a:ext uri="{0D108BD9-81ED-4DB2-BD59-A6C34878D82A}">
                    <a16:rowId xmlns:a16="http://schemas.microsoft.com/office/drawing/2014/main" val="1855974831"/>
                  </a:ext>
                </a:extLst>
              </a:tr>
              <a:tr h="743578">
                <a:tc>
                  <a:txBody>
                    <a:bodyPr/>
                    <a:lstStyle/>
                    <a:p>
                      <a:pPr marL="0" marR="0" algn="justLow" rtl="1">
                        <a:lnSpc>
                          <a:spcPct val="107000"/>
                        </a:lnSpc>
                        <a:spcBef>
                          <a:spcPts val="0"/>
                        </a:spcBef>
                        <a:spcAft>
                          <a:spcPts val="0"/>
                        </a:spcAft>
                      </a:pPr>
                      <a:r>
                        <a:rPr lang="ar-SA" sz="1800" b="1">
                          <a:solidFill>
                            <a:srgbClr val="000000"/>
                          </a:solidFill>
                          <a:effectLst/>
                          <a:latin typeface="Calibri" panose="020F0502020204030204" pitchFamily="34" charset="0"/>
                          <a:ea typeface="Calibri" panose="020F0502020204030204" pitchFamily="34" charset="0"/>
                          <a:cs typeface="Arial" panose="020B0604020202020204" pitchFamily="34" charset="0"/>
                        </a:rPr>
                        <a:t>سعة النسيج الملتقط</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justLow" rtl="1">
                        <a:lnSpc>
                          <a:spcPct val="107000"/>
                        </a:lnSpc>
                        <a:spcBef>
                          <a:spcPts val="0"/>
                        </a:spcBef>
                        <a:spcAft>
                          <a:spcPts val="0"/>
                        </a:spcAft>
                      </a:pPr>
                      <a:r>
                        <a:rPr lang="ar-SA" sz="1800">
                          <a:solidFill>
                            <a:srgbClr val="000000"/>
                          </a:solidFill>
                          <a:effectLst/>
                          <a:latin typeface="Calibri" panose="020F0502020204030204" pitchFamily="34" charset="0"/>
                          <a:ea typeface="Calibri" panose="020F0502020204030204" pitchFamily="34" charset="0"/>
                          <a:cs typeface="Arial" panose="020B0604020202020204" pitchFamily="34" charset="0"/>
                        </a:rPr>
                        <a:t>اصغري (يعدل طبقاً لحجم الآفة الهدف لإنقاص خطر الأذية المخاطية العميقة </a:t>
                      </a:r>
                      <a:r>
                        <a:rPr lang="en-US" sz="1800">
                          <a:solidFill>
                            <a:srgbClr val="000000"/>
                          </a:solidFill>
                          <a:effectLst/>
                          <a:latin typeface="Arial" panose="020B0604020202020204" pitchFamily="34" charset="0"/>
                          <a:ea typeface="Calibri" panose="020F0502020204030204" pitchFamily="34" charset="0"/>
                          <a:cs typeface="Arial" panose="020B0604020202020204" pitchFamily="34" charset="0"/>
                        </a:rPr>
                        <a:t>DMI</a:t>
                      </a:r>
                      <a:r>
                        <a:rPr lang="ar-SA" sz="1800">
                          <a:solidFill>
                            <a:srgbClr val="000000"/>
                          </a:solidFill>
                          <a:effectLst/>
                          <a:latin typeface="Calibri" panose="020F0502020204030204" pitchFamily="34" charset="0"/>
                          <a:ea typeface="Calibri" panose="020F0502020204030204" pitchFamily="34" charset="0"/>
                          <a:cs typeface="Arial" panose="020B0604020202020204" pitchFamily="34" charset="0"/>
                        </a:rPr>
                        <a:t>)</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FFFFFF"/>
                    </a:solidFill>
                  </a:tcPr>
                </a:tc>
                <a:tc>
                  <a:txBody>
                    <a:bodyPr/>
                    <a:lstStyle/>
                    <a:p>
                      <a:pPr marL="0" marR="0" algn="justLow" rtl="1">
                        <a:lnSpc>
                          <a:spcPct val="107000"/>
                        </a:lnSpc>
                        <a:spcBef>
                          <a:spcPts val="0"/>
                        </a:spcBef>
                        <a:spcAft>
                          <a:spcPts val="0"/>
                        </a:spcAft>
                      </a:pPr>
                      <a:r>
                        <a:rPr lang="ar-SA" sz="1800">
                          <a:solidFill>
                            <a:srgbClr val="000000"/>
                          </a:solidFill>
                          <a:effectLst/>
                          <a:latin typeface="Calibri" panose="020F0502020204030204" pitchFamily="34" charset="0"/>
                          <a:ea typeface="Calibri" panose="020F0502020204030204" pitchFamily="34" charset="0"/>
                          <a:cs typeface="Arial" panose="020B0604020202020204" pitchFamily="34" charset="0"/>
                        </a:rPr>
                        <a:t>أعظمي/غير محدد (يمتد إلى ما بعد الآفة الهدف للتأكد من الحواف ذات النسيج الطبيعي لتحقيق القطع الكامل)</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FFFFFF"/>
                    </a:solidFill>
                  </a:tcPr>
                </a:tc>
                <a:extLst>
                  <a:ext uri="{0D108BD9-81ED-4DB2-BD59-A6C34878D82A}">
                    <a16:rowId xmlns:a16="http://schemas.microsoft.com/office/drawing/2014/main" val="2799930789"/>
                  </a:ext>
                </a:extLst>
              </a:tr>
              <a:tr h="743578">
                <a:tc>
                  <a:txBody>
                    <a:bodyPr/>
                    <a:lstStyle/>
                    <a:p>
                      <a:pPr marL="0" marR="0" algn="justLow" rtl="1">
                        <a:lnSpc>
                          <a:spcPct val="107000"/>
                        </a:lnSpc>
                        <a:spcBef>
                          <a:spcPts val="0"/>
                        </a:spcBef>
                        <a:spcAft>
                          <a:spcPts val="0"/>
                        </a:spcAft>
                      </a:pPr>
                      <a:r>
                        <a:rPr lang="ar-SA" sz="1800" b="1">
                          <a:solidFill>
                            <a:srgbClr val="000000"/>
                          </a:solidFill>
                          <a:effectLst/>
                          <a:latin typeface="Calibri" panose="020F0502020204030204" pitchFamily="34" charset="0"/>
                          <a:ea typeface="Calibri" panose="020F0502020204030204" pitchFamily="34" charset="0"/>
                          <a:cs typeface="Arial" panose="020B0604020202020204" pitchFamily="34" charset="0"/>
                        </a:rPr>
                        <a:t>ضغط العروة على سطح المخاطية</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justLow" rtl="1">
                        <a:lnSpc>
                          <a:spcPct val="107000"/>
                        </a:lnSpc>
                        <a:spcBef>
                          <a:spcPts val="0"/>
                        </a:spcBef>
                        <a:spcAft>
                          <a:spcPts val="0"/>
                        </a:spcAft>
                      </a:pPr>
                      <a:r>
                        <a:rPr lang="ar-SA" sz="1800">
                          <a:solidFill>
                            <a:srgbClr val="000000"/>
                          </a:solidFill>
                          <a:effectLst/>
                          <a:latin typeface="Calibri" panose="020F0502020204030204" pitchFamily="34" charset="0"/>
                          <a:ea typeface="Calibri" panose="020F0502020204030204" pitchFamily="34" charset="0"/>
                          <a:cs typeface="Arial" panose="020B0604020202020204" pitchFamily="34" charset="0"/>
                        </a:rPr>
                        <a:t>في حدوده الدنيا (بعيداً عن المخاطية لإنقاص خطر الأذية المخاطية العميقة </a:t>
                      </a:r>
                      <a:r>
                        <a:rPr lang="en-US" sz="1800">
                          <a:solidFill>
                            <a:srgbClr val="000000"/>
                          </a:solidFill>
                          <a:effectLst/>
                          <a:latin typeface="Arial" panose="020B0604020202020204" pitchFamily="34" charset="0"/>
                          <a:ea typeface="Calibri" panose="020F0502020204030204" pitchFamily="34" charset="0"/>
                          <a:cs typeface="Arial" panose="020B0604020202020204" pitchFamily="34" charset="0"/>
                        </a:rPr>
                        <a:t>DMI</a:t>
                      </a:r>
                      <a:r>
                        <a:rPr lang="ar-SA" sz="1800">
                          <a:solidFill>
                            <a:srgbClr val="000000"/>
                          </a:solidFill>
                          <a:effectLst/>
                          <a:latin typeface="Calibri" panose="020F0502020204030204" pitchFamily="34" charset="0"/>
                          <a:ea typeface="Calibri" panose="020F0502020204030204" pitchFamily="34" charset="0"/>
                          <a:cs typeface="Arial" panose="020B0604020202020204" pitchFamily="34" charset="0"/>
                        </a:rPr>
                        <a:t> و الأذية الحرارية العابرة للجدار)</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FFFFFF"/>
                    </a:solidFill>
                  </a:tcPr>
                </a:tc>
                <a:tc>
                  <a:txBody>
                    <a:bodyPr/>
                    <a:lstStyle/>
                    <a:p>
                      <a:pPr marL="0" marR="0" algn="justLow" rtl="1">
                        <a:lnSpc>
                          <a:spcPct val="107000"/>
                        </a:lnSpc>
                        <a:spcBef>
                          <a:spcPts val="0"/>
                        </a:spcBef>
                        <a:spcAft>
                          <a:spcPts val="0"/>
                        </a:spcAft>
                      </a:pPr>
                      <a:r>
                        <a:rPr lang="ar-SA" sz="1800">
                          <a:solidFill>
                            <a:srgbClr val="000000"/>
                          </a:solidFill>
                          <a:effectLst/>
                          <a:latin typeface="Calibri" panose="020F0502020204030204" pitchFamily="34" charset="0"/>
                          <a:ea typeface="Calibri" panose="020F0502020204030204" pitchFamily="34" charset="0"/>
                          <a:cs typeface="Arial" panose="020B0604020202020204" pitchFamily="34" charset="0"/>
                        </a:rPr>
                        <a:t>في الحدود العظمى (ضغط ثابت للأسفل باستخدام لولب فوق/تحت للتأكد من التقاط نسيج كافي)</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FFFFFF"/>
                    </a:solidFill>
                  </a:tcPr>
                </a:tc>
                <a:extLst>
                  <a:ext uri="{0D108BD9-81ED-4DB2-BD59-A6C34878D82A}">
                    <a16:rowId xmlns:a16="http://schemas.microsoft.com/office/drawing/2014/main" val="2614170131"/>
                  </a:ext>
                </a:extLst>
              </a:tr>
              <a:tr h="743578">
                <a:tc>
                  <a:txBody>
                    <a:bodyPr/>
                    <a:lstStyle/>
                    <a:p>
                      <a:pPr marL="0" marR="0" algn="justLow" rtl="1">
                        <a:lnSpc>
                          <a:spcPct val="107000"/>
                        </a:lnSpc>
                        <a:spcBef>
                          <a:spcPts val="0"/>
                        </a:spcBef>
                        <a:spcAft>
                          <a:spcPts val="0"/>
                        </a:spcAft>
                      </a:pPr>
                      <a:r>
                        <a:rPr lang="ar-SA" sz="18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سرعة القطع</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justLow" rtl="1">
                        <a:lnSpc>
                          <a:spcPct val="107000"/>
                        </a:lnSpc>
                        <a:spcBef>
                          <a:spcPts val="0"/>
                        </a:spcBef>
                        <a:spcAft>
                          <a:spcPts val="0"/>
                        </a:spcAft>
                      </a:pPr>
                      <a:r>
                        <a:rPr lang="ar-SA"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سريع (لإنقاص الأذية الحرارية العميقة غير الضرورية)</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FFFFFF"/>
                    </a:solidFill>
                  </a:tcPr>
                </a:tc>
                <a:tc>
                  <a:txBody>
                    <a:bodyPr/>
                    <a:lstStyle/>
                    <a:p>
                      <a:pPr marL="0" marR="0" algn="justLow" rtl="1">
                        <a:lnSpc>
                          <a:spcPct val="107000"/>
                        </a:lnSpc>
                        <a:spcBef>
                          <a:spcPts val="0"/>
                        </a:spcBef>
                        <a:spcAft>
                          <a:spcPts val="0"/>
                        </a:spcAft>
                      </a:pPr>
                      <a:r>
                        <a:rPr lang="ar-SA" sz="1800">
                          <a:solidFill>
                            <a:srgbClr val="000000"/>
                          </a:solidFill>
                          <a:effectLst/>
                          <a:latin typeface="Calibri" panose="020F0502020204030204" pitchFamily="34" charset="0"/>
                          <a:ea typeface="Calibri" panose="020F0502020204030204" pitchFamily="34" charset="0"/>
                          <a:cs typeface="Arial" panose="020B0604020202020204" pitchFamily="34" charset="0"/>
                        </a:rPr>
                        <a:t>ليست جوهرية, و لكن تجنب الإغلاق السريع للعروة للتأكد من وضع العروة بشكل كافي لتلقط النسيج الطبيعي المحيط بالآفة</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FFFFFF"/>
                    </a:solidFill>
                  </a:tcPr>
                </a:tc>
                <a:extLst>
                  <a:ext uri="{0D108BD9-81ED-4DB2-BD59-A6C34878D82A}">
                    <a16:rowId xmlns:a16="http://schemas.microsoft.com/office/drawing/2014/main" val="1128877362"/>
                  </a:ext>
                </a:extLst>
              </a:tr>
              <a:tr h="239351">
                <a:tc>
                  <a:txBody>
                    <a:bodyPr/>
                    <a:lstStyle/>
                    <a:p>
                      <a:pPr marL="0" marR="0" algn="justLow" rtl="1">
                        <a:lnSpc>
                          <a:spcPct val="107000"/>
                        </a:lnSpc>
                        <a:spcBef>
                          <a:spcPts val="0"/>
                        </a:spcBef>
                        <a:spcAft>
                          <a:spcPts val="0"/>
                        </a:spcAft>
                      </a:pPr>
                      <a:r>
                        <a:rPr lang="ar-SA" sz="1800" b="1">
                          <a:solidFill>
                            <a:srgbClr val="000000"/>
                          </a:solidFill>
                          <a:effectLst/>
                          <a:latin typeface="Calibri" panose="020F0502020204030204" pitchFamily="34" charset="0"/>
                          <a:ea typeface="Calibri" panose="020F0502020204030204" pitchFamily="34" charset="0"/>
                          <a:cs typeface="Arial" panose="020B0604020202020204" pitchFamily="34" charset="0"/>
                        </a:rPr>
                        <a:t>الطريقة الأساسية للقطع</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justLow" rtl="1">
                        <a:lnSpc>
                          <a:spcPct val="107000"/>
                        </a:lnSpc>
                        <a:spcBef>
                          <a:spcPts val="0"/>
                        </a:spcBef>
                        <a:spcAft>
                          <a:spcPts val="0"/>
                        </a:spcAft>
                      </a:pPr>
                      <a:r>
                        <a:rPr lang="ar-SA"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إنفاذ حراري/ جزئياً ميكانيكي</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FFFFFF"/>
                    </a:solidFill>
                  </a:tcPr>
                </a:tc>
                <a:tc>
                  <a:txBody>
                    <a:bodyPr/>
                    <a:lstStyle/>
                    <a:p>
                      <a:pPr marL="0" marR="0" algn="justLow" rtl="1">
                        <a:lnSpc>
                          <a:spcPct val="107000"/>
                        </a:lnSpc>
                        <a:spcBef>
                          <a:spcPts val="0"/>
                        </a:spcBef>
                        <a:spcAft>
                          <a:spcPts val="0"/>
                        </a:spcAft>
                      </a:pPr>
                      <a:r>
                        <a:rPr lang="ar-SA" sz="1800">
                          <a:solidFill>
                            <a:srgbClr val="000000"/>
                          </a:solidFill>
                          <a:effectLst/>
                          <a:latin typeface="Calibri" panose="020F0502020204030204" pitchFamily="34" charset="0"/>
                          <a:ea typeface="Calibri" panose="020F0502020204030204" pitchFamily="34" charset="0"/>
                          <a:cs typeface="Arial" panose="020B0604020202020204" pitchFamily="34" charset="0"/>
                        </a:rPr>
                        <a:t>ميكانيكي</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FFFFFF"/>
                    </a:solidFill>
                  </a:tcPr>
                </a:tc>
                <a:extLst>
                  <a:ext uri="{0D108BD9-81ED-4DB2-BD59-A6C34878D82A}">
                    <a16:rowId xmlns:a16="http://schemas.microsoft.com/office/drawing/2014/main" val="3891194916"/>
                  </a:ext>
                </a:extLst>
              </a:tr>
              <a:tr h="491465">
                <a:tc>
                  <a:txBody>
                    <a:bodyPr/>
                    <a:lstStyle/>
                    <a:p>
                      <a:pPr marL="0" marR="0" algn="justLow" rtl="1">
                        <a:lnSpc>
                          <a:spcPct val="107000"/>
                        </a:lnSpc>
                        <a:spcBef>
                          <a:spcPts val="0"/>
                        </a:spcBef>
                        <a:spcAft>
                          <a:spcPts val="0"/>
                        </a:spcAft>
                      </a:pPr>
                      <a:r>
                        <a:rPr lang="ar-SA" sz="1800" b="1">
                          <a:solidFill>
                            <a:srgbClr val="000000"/>
                          </a:solidFill>
                          <a:effectLst/>
                          <a:latin typeface="Calibri" panose="020F0502020204030204" pitchFamily="34" charset="0"/>
                          <a:ea typeface="Calibri" panose="020F0502020204030204" pitchFamily="34" charset="0"/>
                          <a:cs typeface="Arial" panose="020B0604020202020204" pitchFamily="34" charset="0"/>
                        </a:rPr>
                        <a:t>عمق القطع</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justLow" rtl="1">
                        <a:lnSpc>
                          <a:spcPct val="107000"/>
                        </a:lnSpc>
                        <a:spcBef>
                          <a:spcPts val="0"/>
                        </a:spcBef>
                        <a:spcAft>
                          <a:spcPts val="0"/>
                        </a:spcAft>
                      </a:pPr>
                      <a:r>
                        <a:rPr lang="ar-SA" sz="1800">
                          <a:solidFill>
                            <a:srgbClr val="000000"/>
                          </a:solidFill>
                          <a:effectLst/>
                          <a:latin typeface="Calibri" panose="020F0502020204030204" pitchFamily="34" charset="0"/>
                          <a:ea typeface="Calibri" panose="020F0502020204030204" pitchFamily="34" charset="0"/>
                          <a:cs typeface="Arial" panose="020B0604020202020204" pitchFamily="34" charset="0"/>
                        </a:rPr>
                        <a:t>تحت المخاطية (6%-20%)</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FFFFFF"/>
                    </a:solidFill>
                  </a:tcPr>
                </a:tc>
                <a:tc>
                  <a:txBody>
                    <a:bodyPr/>
                    <a:lstStyle/>
                    <a:p>
                      <a:pPr marL="0" marR="0" algn="justLow" rtl="1">
                        <a:lnSpc>
                          <a:spcPct val="107000"/>
                        </a:lnSpc>
                        <a:spcBef>
                          <a:spcPts val="0"/>
                        </a:spcBef>
                        <a:spcAft>
                          <a:spcPts val="0"/>
                        </a:spcAft>
                      </a:pPr>
                      <a:r>
                        <a:rPr lang="ar-SA" sz="1800">
                          <a:solidFill>
                            <a:srgbClr val="000000"/>
                          </a:solidFill>
                          <a:effectLst/>
                          <a:latin typeface="Calibri" panose="020F0502020204030204" pitchFamily="34" charset="0"/>
                          <a:ea typeface="Calibri" panose="020F0502020204030204" pitchFamily="34" charset="0"/>
                          <a:cs typeface="Arial" panose="020B0604020202020204" pitchFamily="34" charset="0"/>
                        </a:rPr>
                        <a:t>العضلية المخاطية (&gt;60%), تحت المخاطية (نادراً, &lt;7%)</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FFFFFF"/>
                    </a:solidFill>
                  </a:tcPr>
                </a:tc>
                <a:extLst>
                  <a:ext uri="{0D108BD9-81ED-4DB2-BD59-A6C34878D82A}">
                    <a16:rowId xmlns:a16="http://schemas.microsoft.com/office/drawing/2014/main" val="2252959453"/>
                  </a:ext>
                </a:extLst>
              </a:tr>
              <a:tr h="239351">
                <a:tc rowSpan="2">
                  <a:txBody>
                    <a:bodyPr/>
                    <a:lstStyle/>
                    <a:p>
                      <a:pPr marL="0" marR="0" algn="justLow" rtl="1">
                        <a:lnSpc>
                          <a:spcPct val="107000"/>
                        </a:lnSpc>
                        <a:spcBef>
                          <a:spcPts val="0"/>
                        </a:spcBef>
                        <a:spcAft>
                          <a:spcPts val="0"/>
                        </a:spcAft>
                      </a:pPr>
                      <a:r>
                        <a:rPr lang="ar-SA" sz="1800" b="1">
                          <a:solidFill>
                            <a:srgbClr val="000000"/>
                          </a:solidFill>
                          <a:effectLst/>
                          <a:latin typeface="Calibri" panose="020F0502020204030204" pitchFamily="34" charset="0"/>
                          <a:ea typeface="Calibri" panose="020F0502020204030204" pitchFamily="34" charset="0"/>
                          <a:cs typeface="Arial" panose="020B0604020202020204" pitchFamily="34" charset="0"/>
                        </a:rPr>
                        <a:t>مكان القطع</a:t>
                      </a:r>
                      <a:endParaRPr lang="en-US" sz="2400">
                        <a:effectLst/>
                        <a:latin typeface="Calibri" panose="020F0502020204030204" pitchFamily="34" charset="0"/>
                        <a:ea typeface="Calibri" panose="020F0502020204030204" pitchFamily="34" charset="0"/>
                        <a:cs typeface="Arial" panose="020B0604020202020204" pitchFamily="34" charset="0"/>
                      </a:endParaRPr>
                    </a:p>
                    <a:p>
                      <a:pPr marL="457200" marR="0" algn="justLow" rtl="1">
                        <a:lnSpc>
                          <a:spcPct val="107000"/>
                        </a:lnSpc>
                        <a:spcBef>
                          <a:spcPts val="0"/>
                        </a:spcBef>
                        <a:spcAft>
                          <a:spcPts val="0"/>
                        </a:spcAft>
                      </a:pPr>
                      <a:r>
                        <a:rPr lang="ar-SA" sz="1800">
                          <a:solidFill>
                            <a:srgbClr val="000000"/>
                          </a:solidFill>
                          <a:effectLst/>
                          <a:latin typeface="Calibri" panose="020F0502020204030204" pitchFamily="34" charset="0"/>
                          <a:ea typeface="Calibri" panose="020F0502020204030204" pitchFamily="34" charset="0"/>
                          <a:cs typeface="Arial" panose="020B0604020202020204" pitchFamily="34" charset="0"/>
                        </a:rPr>
                        <a:t>تبارز </a:t>
                      </a:r>
                      <a:r>
                        <a:rPr lang="en-US" sz="1800">
                          <a:solidFill>
                            <a:srgbClr val="000000"/>
                          </a:solidFill>
                          <a:effectLst/>
                          <a:latin typeface="Arial" panose="020B0604020202020204" pitchFamily="34" charset="0"/>
                          <a:ea typeface="Calibri" panose="020F0502020204030204" pitchFamily="34" charset="0"/>
                          <a:cs typeface="Arial" panose="020B0604020202020204" pitchFamily="34" charset="0"/>
                        </a:rPr>
                        <a:t>Protrusion</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gridSpan="2">
                  <a:txBody>
                    <a:bodyPr/>
                    <a:lstStyle/>
                    <a:p>
                      <a:pPr marL="0" marR="0" algn="justLow" rtl="1">
                        <a:lnSpc>
                          <a:spcPct val="107000"/>
                        </a:lnSpc>
                        <a:spcBef>
                          <a:spcPts val="0"/>
                        </a:spcBef>
                        <a:spcAft>
                          <a:spcPts val="0"/>
                        </a:spcAft>
                      </a:pPr>
                      <a:r>
                        <a:rPr lang="ar-SA" sz="1800">
                          <a:effectLst/>
                          <a:latin typeface="Calibri" panose="020F0502020204030204" pitchFamily="34" charset="0"/>
                          <a:ea typeface="Calibri" panose="020F0502020204030204" pitchFamily="34" charset="0"/>
                          <a:cs typeface="Arial" panose="020B0604020202020204" pitchFamily="34" charset="0"/>
                        </a:rPr>
                        <a:t> </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FFFFFF"/>
                    </a:solidFill>
                  </a:tcPr>
                </a:tc>
                <a:tc hMerge="1">
                  <a:txBody>
                    <a:bodyPr/>
                    <a:lstStyle/>
                    <a:p>
                      <a:endParaRPr lang="en-US"/>
                    </a:p>
                  </a:txBody>
                  <a:tcPr/>
                </a:tc>
                <a:extLst>
                  <a:ext uri="{0D108BD9-81ED-4DB2-BD59-A6C34878D82A}">
                    <a16:rowId xmlns:a16="http://schemas.microsoft.com/office/drawing/2014/main" val="3156459426"/>
                  </a:ext>
                </a:extLst>
              </a:tr>
              <a:tr h="252114">
                <a:tc vMerge="1">
                  <a:txBody>
                    <a:bodyPr/>
                    <a:lstStyle/>
                    <a:p>
                      <a:endParaRPr lang="en-US"/>
                    </a:p>
                  </a:txBody>
                  <a:tcPr/>
                </a:tc>
                <a:tc>
                  <a:txBody>
                    <a:bodyPr/>
                    <a:lstStyle/>
                    <a:p>
                      <a:pPr marL="0" marR="0" algn="justLow" rtl="1">
                        <a:lnSpc>
                          <a:spcPct val="107000"/>
                        </a:lnSpc>
                        <a:spcBef>
                          <a:spcPts val="0"/>
                        </a:spcBef>
                        <a:spcAft>
                          <a:spcPts val="0"/>
                        </a:spcAft>
                      </a:pPr>
                      <a:r>
                        <a:rPr lang="ar-SA" sz="1800">
                          <a:solidFill>
                            <a:srgbClr val="000000"/>
                          </a:solidFill>
                          <a:effectLst/>
                          <a:latin typeface="Calibri" panose="020F0502020204030204" pitchFamily="34" charset="0"/>
                          <a:ea typeface="Calibri" panose="020F0502020204030204" pitchFamily="34" charset="0"/>
                          <a:cs typeface="Arial" panose="020B0604020202020204" pitchFamily="34" charset="0"/>
                        </a:rPr>
                        <a:t>لا يوجد</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FFFFFF"/>
                    </a:solidFill>
                  </a:tcPr>
                </a:tc>
                <a:tc>
                  <a:txBody>
                    <a:bodyPr/>
                    <a:lstStyle/>
                    <a:p>
                      <a:pPr marL="0" marR="0" algn="justLow" rtl="1">
                        <a:lnSpc>
                          <a:spcPct val="107000"/>
                        </a:lnSpc>
                        <a:spcBef>
                          <a:spcPts val="0"/>
                        </a:spcBef>
                        <a:spcAft>
                          <a:spcPts val="0"/>
                        </a:spcAft>
                      </a:pPr>
                      <a:r>
                        <a:rPr lang="ar-SA" sz="1800">
                          <a:solidFill>
                            <a:srgbClr val="000000"/>
                          </a:solidFill>
                          <a:effectLst/>
                          <a:latin typeface="Calibri" panose="020F0502020204030204" pitchFamily="34" charset="0"/>
                          <a:ea typeface="Calibri" panose="020F0502020204030204" pitchFamily="34" charset="0"/>
                          <a:cs typeface="Arial" panose="020B0604020202020204" pitchFamily="34" charset="0"/>
                        </a:rPr>
                        <a:t>موجود (شائع)</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FFFFFF"/>
                    </a:solidFill>
                  </a:tcPr>
                </a:tc>
                <a:extLst>
                  <a:ext uri="{0D108BD9-81ED-4DB2-BD59-A6C34878D82A}">
                    <a16:rowId xmlns:a16="http://schemas.microsoft.com/office/drawing/2014/main" val="604268533"/>
                  </a:ext>
                </a:extLst>
              </a:tr>
              <a:tr h="511492">
                <a:tc>
                  <a:txBody>
                    <a:bodyPr/>
                    <a:lstStyle/>
                    <a:p>
                      <a:pPr marL="457200" marR="0" algn="justLow" rtl="1">
                        <a:lnSpc>
                          <a:spcPct val="107000"/>
                        </a:lnSpc>
                        <a:spcBef>
                          <a:spcPts val="0"/>
                        </a:spcBef>
                        <a:spcAft>
                          <a:spcPts val="0"/>
                        </a:spcAft>
                      </a:pPr>
                      <a:r>
                        <a:rPr lang="ar-SA" sz="1800">
                          <a:solidFill>
                            <a:srgbClr val="000000"/>
                          </a:solidFill>
                          <a:effectLst/>
                          <a:latin typeface="Calibri" panose="020F0502020204030204" pitchFamily="34" charset="0"/>
                          <a:ea typeface="Calibri" panose="020F0502020204030204" pitchFamily="34" charset="0"/>
                          <a:cs typeface="Arial" panose="020B0604020202020204" pitchFamily="34" charset="0"/>
                        </a:rPr>
                        <a:t>فحص بقية الغدوم</a:t>
                      </a:r>
                      <a:endParaRPr lang="en-US" sz="240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0"/>
                        </a:spcAft>
                      </a:pPr>
                      <a:r>
                        <a:rPr lang="ar-SA" sz="1800" b="1">
                          <a:effectLst/>
                          <a:latin typeface="Calibri" panose="020F0502020204030204" pitchFamily="34" charset="0"/>
                          <a:ea typeface="Calibri" panose="020F0502020204030204" pitchFamily="34" charset="0"/>
                          <a:cs typeface="Arial" panose="020B0604020202020204" pitchFamily="34" charset="0"/>
                        </a:rPr>
                        <a:t> </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justLow" rtl="1">
                        <a:lnSpc>
                          <a:spcPct val="107000"/>
                        </a:lnSpc>
                        <a:spcBef>
                          <a:spcPts val="0"/>
                        </a:spcBef>
                        <a:spcAft>
                          <a:spcPts val="0"/>
                        </a:spcAft>
                      </a:pPr>
                      <a:r>
                        <a:rPr lang="ar-SA" sz="1800">
                          <a:solidFill>
                            <a:srgbClr val="000000"/>
                          </a:solidFill>
                          <a:effectLst/>
                          <a:latin typeface="Calibri" panose="020F0502020204030204" pitchFamily="34" charset="0"/>
                          <a:ea typeface="Calibri" panose="020F0502020204030204" pitchFamily="34" charset="0"/>
                          <a:cs typeface="Arial" panose="020B0604020202020204" pitchFamily="34" charset="0"/>
                        </a:rPr>
                        <a:t>محدود و يشكل تحدياً بسبب النسيج المتأذي بالإنفاذ الحراري</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FFFFFF"/>
                    </a:solidFill>
                  </a:tcPr>
                </a:tc>
                <a:tc>
                  <a:txBody>
                    <a:bodyPr/>
                    <a:lstStyle/>
                    <a:p>
                      <a:pPr marL="0" marR="0" algn="justLow" rtl="1">
                        <a:lnSpc>
                          <a:spcPct val="107000"/>
                        </a:lnSpc>
                        <a:spcBef>
                          <a:spcPts val="0"/>
                        </a:spcBef>
                        <a:spcAft>
                          <a:spcPts val="0"/>
                        </a:spcAft>
                      </a:pPr>
                      <a:r>
                        <a:rPr lang="ar-SA" sz="1800">
                          <a:solidFill>
                            <a:srgbClr val="000000"/>
                          </a:solidFill>
                          <a:effectLst/>
                          <a:latin typeface="Calibri" panose="020F0502020204030204" pitchFamily="34" charset="0"/>
                          <a:ea typeface="Calibri" panose="020F0502020204030204" pitchFamily="34" charset="0"/>
                          <a:cs typeface="Arial" panose="020B0604020202020204" pitchFamily="34" charset="0"/>
                        </a:rPr>
                        <a:t>فحص مفصل باستخدام مضخة ماء لتوسعة القطع و توضيح الحواف</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FFFFFF"/>
                    </a:solidFill>
                  </a:tcPr>
                </a:tc>
                <a:extLst>
                  <a:ext uri="{0D108BD9-81ED-4DB2-BD59-A6C34878D82A}">
                    <a16:rowId xmlns:a16="http://schemas.microsoft.com/office/drawing/2014/main" val="3732276823"/>
                  </a:ext>
                </a:extLst>
              </a:tr>
              <a:tr h="239351">
                <a:tc>
                  <a:txBody>
                    <a:bodyPr/>
                    <a:lstStyle/>
                    <a:p>
                      <a:pPr marL="457200" marR="0" algn="justLow" rtl="1">
                        <a:lnSpc>
                          <a:spcPct val="107000"/>
                        </a:lnSpc>
                        <a:spcBef>
                          <a:spcPts val="0"/>
                        </a:spcBef>
                        <a:spcAft>
                          <a:spcPts val="0"/>
                        </a:spcAft>
                      </a:pPr>
                      <a:r>
                        <a:rPr lang="ar-SA" sz="1800">
                          <a:solidFill>
                            <a:srgbClr val="000000"/>
                          </a:solidFill>
                          <a:effectLst/>
                          <a:latin typeface="Calibri" panose="020F0502020204030204" pitchFamily="34" charset="0"/>
                          <a:ea typeface="Calibri" panose="020F0502020204030204" pitchFamily="34" charset="0"/>
                          <a:cs typeface="Arial" panose="020B0604020202020204" pitchFamily="34" charset="0"/>
                        </a:rPr>
                        <a:t>تجاوز حواف القطع</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justLow" rtl="1">
                        <a:lnSpc>
                          <a:spcPct val="107000"/>
                        </a:lnSpc>
                        <a:spcBef>
                          <a:spcPts val="0"/>
                        </a:spcBef>
                        <a:spcAft>
                          <a:spcPts val="0"/>
                        </a:spcAft>
                      </a:pPr>
                      <a:r>
                        <a:rPr lang="ar-SA" sz="1800">
                          <a:solidFill>
                            <a:srgbClr val="000000"/>
                          </a:solidFill>
                          <a:effectLst/>
                          <a:latin typeface="Calibri" panose="020F0502020204030204" pitchFamily="34" charset="0"/>
                          <a:ea typeface="Calibri" panose="020F0502020204030204" pitchFamily="34" charset="0"/>
                          <a:cs typeface="Arial" panose="020B0604020202020204" pitchFamily="34" charset="0"/>
                        </a:rPr>
                        <a:t>لا ينصح به</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FFFFFF"/>
                    </a:solidFill>
                  </a:tcPr>
                </a:tc>
                <a:tc>
                  <a:txBody>
                    <a:bodyPr/>
                    <a:lstStyle/>
                    <a:p>
                      <a:pPr marL="0" marR="0" algn="justLow" rtl="1">
                        <a:lnSpc>
                          <a:spcPct val="107000"/>
                        </a:lnSpc>
                        <a:spcBef>
                          <a:spcPts val="0"/>
                        </a:spcBef>
                        <a:spcAft>
                          <a:spcPts val="0"/>
                        </a:spcAft>
                      </a:pPr>
                      <a:r>
                        <a:rPr lang="ar-SA" sz="1800">
                          <a:solidFill>
                            <a:srgbClr val="000000"/>
                          </a:solidFill>
                          <a:effectLst/>
                          <a:latin typeface="Calibri" panose="020F0502020204030204" pitchFamily="34" charset="0"/>
                          <a:ea typeface="Calibri" panose="020F0502020204030204" pitchFamily="34" charset="0"/>
                          <a:cs typeface="Arial" panose="020B0604020202020204" pitchFamily="34" charset="0"/>
                        </a:rPr>
                        <a:t>يوصى به في حال أي بقية من الغدوم</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FFFFFF"/>
                    </a:solidFill>
                  </a:tcPr>
                </a:tc>
                <a:extLst>
                  <a:ext uri="{0D108BD9-81ED-4DB2-BD59-A6C34878D82A}">
                    <a16:rowId xmlns:a16="http://schemas.microsoft.com/office/drawing/2014/main" val="321858380"/>
                  </a:ext>
                </a:extLst>
              </a:tr>
              <a:tr h="239351">
                <a:tc>
                  <a:txBody>
                    <a:bodyPr/>
                    <a:lstStyle/>
                    <a:p>
                      <a:pPr marL="457200" marR="0" algn="justLow" rtl="1">
                        <a:lnSpc>
                          <a:spcPct val="107000"/>
                        </a:lnSpc>
                        <a:spcBef>
                          <a:spcPts val="0"/>
                        </a:spcBef>
                        <a:spcAft>
                          <a:spcPts val="0"/>
                        </a:spcAft>
                      </a:pPr>
                      <a:r>
                        <a:rPr lang="ar-SA" sz="1800">
                          <a:solidFill>
                            <a:srgbClr val="000000"/>
                          </a:solidFill>
                          <a:effectLst/>
                          <a:latin typeface="Calibri" panose="020F0502020204030204" pitchFamily="34" charset="0"/>
                          <a:ea typeface="Calibri" panose="020F0502020204030204" pitchFamily="34" charset="0"/>
                          <a:cs typeface="Arial" panose="020B0604020202020204" pitchFamily="34" charset="0"/>
                        </a:rPr>
                        <a:t>تقنية توسعة حواف القطع</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justLow" rtl="1">
                        <a:lnSpc>
                          <a:spcPct val="107000"/>
                        </a:lnSpc>
                        <a:spcBef>
                          <a:spcPts val="0"/>
                        </a:spcBef>
                        <a:spcAft>
                          <a:spcPts val="0"/>
                        </a:spcAft>
                      </a:pPr>
                      <a:r>
                        <a:rPr lang="en-US"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EMR</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FFFFFF"/>
                    </a:solidFill>
                  </a:tcPr>
                </a:tc>
                <a:tc>
                  <a:txBody>
                    <a:bodyPr/>
                    <a:lstStyle/>
                    <a:p>
                      <a:pPr marL="0" marR="0" algn="justLow" rtl="1">
                        <a:lnSpc>
                          <a:spcPct val="107000"/>
                        </a:lnSpc>
                        <a:spcBef>
                          <a:spcPts val="0"/>
                        </a:spcBef>
                        <a:spcAft>
                          <a:spcPts val="0"/>
                        </a:spcAft>
                      </a:pPr>
                      <a:r>
                        <a:rPr lang="en-US"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CSP</a:t>
                      </a:r>
                      <a:r>
                        <a:rPr lang="ar-SA"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إرباً </a:t>
                      </a:r>
                      <a:r>
                        <a:rPr lang="ar-SA" sz="18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إرباً</a:t>
                      </a:r>
                      <a:r>
                        <a:rPr lang="ar-SA"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en-US"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piecemeal</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FFFFFF"/>
                    </a:solidFill>
                  </a:tcPr>
                </a:tc>
                <a:extLst>
                  <a:ext uri="{0D108BD9-81ED-4DB2-BD59-A6C34878D82A}">
                    <a16:rowId xmlns:a16="http://schemas.microsoft.com/office/drawing/2014/main" val="542294019"/>
                  </a:ext>
                </a:extLst>
              </a:tr>
            </a:tbl>
          </a:graphicData>
        </a:graphic>
      </p:graphicFrame>
    </p:spTree>
    <p:extLst>
      <p:ext uri="{BB962C8B-B14F-4D97-AF65-F5344CB8AC3E}">
        <p14:creationId xmlns:p14="http://schemas.microsoft.com/office/powerpoint/2010/main" val="6437954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5B77C2A-7121-6DBE-21CD-274927DBA04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2167456"/>
            <a:ext cx="9144000" cy="2523088"/>
          </a:xfrm>
          <a:prstGeom prst="rect">
            <a:avLst/>
          </a:prstGeom>
        </p:spPr>
      </p:pic>
      <p:sp>
        <p:nvSpPr>
          <p:cNvPr id="5" name="TextBox 4">
            <a:extLst>
              <a:ext uri="{FF2B5EF4-FFF2-40B4-BE49-F238E27FC236}">
                <a16:creationId xmlns:a16="http://schemas.microsoft.com/office/drawing/2014/main" id="{5EFA0CAC-5175-4146-5CC8-1616A635DDEC}"/>
              </a:ext>
            </a:extLst>
          </p:cNvPr>
          <p:cNvSpPr txBox="1"/>
          <p:nvPr/>
        </p:nvSpPr>
        <p:spPr>
          <a:xfrm>
            <a:off x="213065" y="4835644"/>
            <a:ext cx="8930935" cy="830997"/>
          </a:xfrm>
          <a:prstGeom prst="rect">
            <a:avLst/>
          </a:prstGeom>
          <a:noFill/>
        </p:spPr>
        <p:txBody>
          <a:bodyPr wrap="square">
            <a:spAutoFit/>
          </a:bodyPr>
          <a:lstStyle/>
          <a:p>
            <a:pPr algn="l"/>
            <a:r>
              <a:rPr lang="en-US" sz="2400" b="1" i="0" u="none" strike="noStrike" baseline="0" dirty="0">
                <a:latin typeface="AdvOTe0bfbd19"/>
              </a:rPr>
              <a:t>Width and depth of resection for small colorectal polyps: hot versus cold snare polypectomy</a:t>
            </a:r>
            <a:endParaRPr lang="en-US" sz="2800" b="1" dirty="0"/>
          </a:p>
        </p:txBody>
      </p:sp>
    </p:spTree>
    <p:extLst>
      <p:ext uri="{BB962C8B-B14F-4D97-AF65-F5344CB8AC3E}">
        <p14:creationId xmlns:p14="http://schemas.microsoft.com/office/powerpoint/2010/main" val="36942907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DE4BB-3AAE-D88D-73E0-6553C1C9702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DC0B064-87B6-E48E-6E96-DD729C48389F}"/>
              </a:ext>
            </a:extLst>
          </p:cNvPr>
          <p:cNvSpPr>
            <a:spLocks noGrp="1"/>
          </p:cNvSpPr>
          <p:nvPr>
            <p:ph idx="1"/>
          </p:nvPr>
        </p:nvSpPr>
        <p:spPr/>
        <p:txBody>
          <a:bodyPr>
            <a:normAutofit lnSpcReduction="10000"/>
          </a:bodyPr>
          <a:lstStyle/>
          <a:p>
            <a:pPr marL="0" marR="0" algn="justLow" rtl="1">
              <a:lnSpc>
                <a:spcPct val="107000"/>
              </a:lnSpc>
              <a:spcBef>
                <a:spcPts val="0"/>
              </a:spcBef>
              <a:spcAft>
                <a:spcPts val="800"/>
              </a:spcAft>
            </a:pPr>
            <a:r>
              <a:rPr lang="ar-SA"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قبل البدء بالـ </a:t>
            </a:r>
            <a:r>
              <a:rPr lang="en-US"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CSP</a:t>
            </a:r>
            <a:r>
              <a:rPr lang="ar-SA"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من الهام التحديد الدقيق لحواف و حجم البوليب</a:t>
            </a:r>
            <a:r>
              <a:rPr lang="ar-SA" sz="3200" dirty="0">
                <a:effectLst/>
                <a:latin typeface="Calibri" panose="020F0502020204030204" pitchFamily="34" charset="0"/>
                <a:ea typeface="Calibri" panose="020F0502020204030204" pitchFamily="34" charset="0"/>
                <a:cs typeface="Arial" panose="020B0604020202020204" pitchFamily="34" charset="0"/>
              </a:rPr>
              <a:t>. و يكون هذا أكثر أهمية عندما يمتد البوليب على القسم الداني من طية </a:t>
            </a:r>
            <a:r>
              <a:rPr lang="en-US" sz="3200" dirty="0">
                <a:effectLst/>
                <a:latin typeface="Calibri" panose="020F0502020204030204" pitchFamily="34" charset="0"/>
                <a:ea typeface="Calibri" panose="020F0502020204030204" pitchFamily="34" charset="0"/>
                <a:cs typeface="Arial" panose="020B0604020202020204" pitchFamily="34" charset="0"/>
              </a:rPr>
              <a:t>fold</a:t>
            </a:r>
            <a:r>
              <a:rPr lang="ar-SA" sz="3200" dirty="0">
                <a:effectLst/>
                <a:latin typeface="Calibri" panose="020F0502020204030204" pitchFamily="34" charset="0"/>
                <a:ea typeface="Calibri" panose="020F0502020204030204" pitchFamily="34" charset="0"/>
                <a:cs typeface="Arial" panose="020B0604020202020204" pitchFamily="34" charset="0"/>
              </a:rPr>
              <a:t> و في تدبير الآفات المسننة حيث تكون الحدود صعبة التحديد. </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3200" dirty="0">
                <a:effectLst/>
                <a:latin typeface="Calibri" panose="020F0502020204030204" pitchFamily="34" charset="0"/>
                <a:ea typeface="Calibri" panose="020F0502020204030204" pitchFamily="34" charset="0"/>
                <a:cs typeface="Arial" panose="020B0604020202020204" pitchFamily="34" charset="0"/>
              </a:rPr>
              <a:t>في هذه الحالات يمكن </a:t>
            </a:r>
            <a:r>
              <a:rPr lang="ar-SA"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استخدام غطاء شفاف </a:t>
            </a:r>
            <a:r>
              <a:rPr lang="en-US"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transparent cap</a:t>
            </a:r>
            <a:r>
              <a:rPr lang="ar-SA"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ar-SA" sz="3200" dirty="0">
                <a:effectLst/>
                <a:latin typeface="Calibri" panose="020F0502020204030204" pitchFamily="34" charset="0"/>
                <a:ea typeface="Calibri" panose="020F0502020204030204" pitchFamily="34" charset="0"/>
                <a:cs typeface="Arial" panose="020B0604020202020204" pitchFamily="34" charset="0"/>
              </a:rPr>
              <a:t>أو رؤية راجعة </a:t>
            </a:r>
            <a:r>
              <a:rPr lang="en-US" sz="3200" dirty="0">
                <a:effectLst/>
                <a:latin typeface="Calibri" panose="020F0502020204030204" pitchFamily="34" charset="0"/>
                <a:ea typeface="Calibri" panose="020F0502020204030204" pitchFamily="34" charset="0"/>
                <a:cs typeface="Arial" panose="020B0604020202020204" pitchFamily="34" charset="0"/>
              </a:rPr>
              <a:t>retroflexion</a:t>
            </a:r>
            <a:r>
              <a:rPr lang="ar-SA" sz="3200" dirty="0">
                <a:effectLst/>
                <a:latin typeface="Calibri" panose="020F0502020204030204" pitchFamily="34" charset="0"/>
                <a:ea typeface="Calibri" panose="020F0502020204030204" pitchFamily="34" charset="0"/>
                <a:cs typeface="Arial" panose="020B0604020202020204" pitchFamily="34" charset="0"/>
              </a:rPr>
              <a:t> في الأعور (لرؤية المخاطية الدانية بالنسبة للطية), الرؤية قريبة التركيز </a:t>
            </a:r>
            <a:r>
              <a:rPr lang="en-US" sz="3200" dirty="0">
                <a:effectLst/>
                <a:latin typeface="Calibri" panose="020F0502020204030204" pitchFamily="34" charset="0"/>
                <a:ea typeface="Calibri" panose="020F0502020204030204" pitchFamily="34" charset="0"/>
                <a:cs typeface="Arial" panose="020B0604020202020204" pitchFamily="34" charset="0"/>
              </a:rPr>
              <a:t>near focus imaging</a:t>
            </a:r>
            <a:r>
              <a:rPr lang="ar-SA" sz="3200" dirty="0">
                <a:effectLst/>
                <a:latin typeface="Calibri" panose="020F0502020204030204" pitchFamily="34" charset="0"/>
                <a:ea typeface="Calibri" panose="020F0502020204030204" pitchFamily="34" charset="0"/>
                <a:cs typeface="Arial" panose="020B0604020202020204" pitchFamily="34" charset="0"/>
              </a:rPr>
              <a:t> و/أو حقن مادة مثل زرقة المثيلين أو إنديغو كارمين لتسهيل تحديد حواف القطع البوليبي.</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7884164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5E852405-F282-CD24-B144-BF4BE36D265A}"/>
              </a:ext>
            </a:extLst>
          </p:cNvPr>
          <p:cNvPicPr>
            <a:picLocks noGrp="1" noChangeAspect="1"/>
          </p:cNvPicPr>
          <p:nvPr>
            <p:ph idx="4294967295"/>
          </p:nvPr>
        </p:nvPicPr>
        <p:blipFill rotWithShape="1">
          <a:blip r:embed="rId2" cstate="email">
            <a:extLst>
              <a:ext uri="{28A0092B-C50C-407E-A947-70E740481C1C}">
                <a14:useLocalDpi xmlns:a14="http://schemas.microsoft.com/office/drawing/2010/main"/>
              </a:ext>
            </a:extLst>
          </a:blip>
          <a:srcRect b="-6"/>
          <a:stretch/>
        </p:blipFill>
        <p:spPr>
          <a:xfrm>
            <a:off x="230820" y="345925"/>
            <a:ext cx="5335480" cy="6166150"/>
          </a:xfrm>
          <a:prstGeom prst="rect">
            <a:avLst/>
          </a:prstGeom>
        </p:spPr>
      </p:pic>
      <p:sp>
        <p:nvSpPr>
          <p:cNvPr id="3" name="TextBox 2">
            <a:extLst>
              <a:ext uri="{FF2B5EF4-FFF2-40B4-BE49-F238E27FC236}">
                <a16:creationId xmlns:a16="http://schemas.microsoft.com/office/drawing/2014/main" id="{E40411F2-2ACD-88FF-F04F-E3A089A2E31D}"/>
              </a:ext>
            </a:extLst>
          </p:cNvPr>
          <p:cNvSpPr txBox="1"/>
          <p:nvPr/>
        </p:nvSpPr>
        <p:spPr>
          <a:xfrm>
            <a:off x="5468644" y="345925"/>
            <a:ext cx="3444535" cy="570746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320040" algn="justLow" defTabSz="914400" rtl="1" eaLnBrk="1" fontAlgn="auto" latinLnBrk="0" hangingPunct="1">
              <a:lnSpc>
                <a:spcPct val="107000"/>
              </a:lnSpc>
              <a:spcBef>
                <a:spcPts val="0"/>
              </a:spcBef>
              <a:spcAft>
                <a:spcPts val="800"/>
              </a:spcAft>
              <a:buClr>
                <a:srgbClr val="F0AD00"/>
              </a:buClr>
              <a:buSzPct val="80000"/>
              <a:buFont typeface="Wingdings 2"/>
              <a:buChar char=""/>
              <a:tabLst/>
              <a:defRPr/>
            </a:pPr>
            <a:r>
              <a:rPr kumimoji="0" lang="ar-SA"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حالما يتم تحديد حواف البوليب من الأساسي محاولة وضع البوليب في التوضع الأمثل للاستئصال. في معظم الحالات يتطلب هذا وضع البوليب بين الساعة 5 و 7 ليناسب موقع قناة العمل لمنظار الكولون و المحافظة على مسافة قصيرة إلى البوليب. </a:t>
            </a: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320040" algn="justLow" defTabSz="914400" rtl="1" eaLnBrk="1" fontAlgn="auto" latinLnBrk="0" hangingPunct="1">
              <a:lnSpc>
                <a:spcPct val="107000"/>
              </a:lnSpc>
              <a:spcBef>
                <a:spcPts val="0"/>
              </a:spcBef>
              <a:spcAft>
                <a:spcPts val="800"/>
              </a:spcAft>
              <a:buClr>
                <a:srgbClr val="F0AD00"/>
              </a:buClr>
              <a:buSzPct val="80000"/>
              <a:buFont typeface="Wingdings 2"/>
              <a:buChar char=""/>
              <a:tabLst/>
              <a:defRPr/>
            </a:pPr>
            <a:r>
              <a:rPr kumimoji="0" lang="ar-SA"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الحفاظ على البوليب في هذا التوضع قد يتطلب المحافظة على تدوير المنظار من قبل المنظر أو مساعده و يتطلب هذا التكنيك ممارسة متكررة بحيث يصبح طبيعة ثانية. </a:t>
            </a: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419816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72ED7-E048-7ACB-47E4-475BE4A8557B}"/>
              </a:ext>
            </a:extLst>
          </p:cNvPr>
          <p:cNvSpPr>
            <a:spLocks noGrp="1"/>
          </p:cNvSpPr>
          <p:nvPr>
            <p:ph type="title"/>
          </p:nvPr>
        </p:nvSpPr>
        <p:spPr/>
        <p:txBody>
          <a:bodyPr/>
          <a:lstStyle/>
          <a:p>
            <a:r>
              <a:rPr lang="ar-SY" dirty="0"/>
              <a:t>أدوات القطع </a:t>
            </a:r>
            <a:r>
              <a:rPr lang="en-US" dirty="0"/>
              <a:t>Resection Tools</a:t>
            </a:r>
          </a:p>
        </p:txBody>
      </p:sp>
      <p:sp>
        <p:nvSpPr>
          <p:cNvPr id="3" name="Content Placeholder 2">
            <a:extLst>
              <a:ext uri="{FF2B5EF4-FFF2-40B4-BE49-F238E27FC236}">
                <a16:creationId xmlns:a16="http://schemas.microsoft.com/office/drawing/2014/main" id="{FAED566C-401C-142B-0207-A641E93926EC}"/>
              </a:ext>
            </a:extLst>
          </p:cNvPr>
          <p:cNvSpPr>
            <a:spLocks noGrp="1"/>
          </p:cNvSpPr>
          <p:nvPr>
            <p:ph idx="1"/>
          </p:nvPr>
        </p:nvSpPr>
        <p:spPr/>
        <p:txBody>
          <a:bodyPr>
            <a:normAutofit fontScale="92500" lnSpcReduction="20000"/>
          </a:bodyPr>
          <a:lstStyle/>
          <a:p>
            <a:pPr algn="justLow"/>
            <a:r>
              <a:rPr lang="ar-SA" sz="3200" dirty="0">
                <a:effectLst/>
                <a:latin typeface="Calibri" panose="020F0502020204030204" pitchFamily="34" charset="0"/>
                <a:ea typeface="Calibri" panose="020F0502020204030204" pitchFamily="34" charset="0"/>
                <a:cs typeface="Arial" panose="020B0604020202020204" pitchFamily="34" charset="0"/>
              </a:rPr>
              <a:t>تختلف العرى الباردة المخصصة عن العرى التقليدية في أنها </a:t>
            </a:r>
            <a:r>
              <a:rPr lang="ar-SA"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قاسية, ذات خيط أحادي </a:t>
            </a:r>
            <a:r>
              <a:rPr lang="en-US"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monofilament</a:t>
            </a:r>
            <a:r>
              <a:rPr lang="ar-SA"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و رقيقة الخيط مقارنة مع العرى التقليدية السميكة و المضفورة </a:t>
            </a:r>
            <a:r>
              <a:rPr lang="en-US"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braided</a:t>
            </a:r>
            <a:r>
              <a:rPr lang="ar-SA"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endParaRPr lang="en-US"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algn="justLow"/>
            <a:endParaRPr lang="en-US" dirty="0">
              <a:latin typeface="Calibri" panose="020F0502020204030204" pitchFamily="34" charset="0"/>
              <a:ea typeface="Calibri" panose="020F0502020204030204" pitchFamily="34" charset="0"/>
            </a:endParaRPr>
          </a:p>
          <a:p>
            <a:pPr algn="justLow"/>
            <a:r>
              <a:rPr lang="ar-SA"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العرى الباردة المخصصة ليس لها القدرة على الاتصال بالكاوي </a:t>
            </a:r>
            <a:r>
              <a:rPr lang="en-US"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cautery</a:t>
            </a:r>
            <a:r>
              <a:rPr lang="ar-SA"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endParaRPr lang="en-US"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algn="justLow"/>
            <a:r>
              <a:rPr lang="ar-SA" sz="3200" dirty="0">
                <a:effectLst/>
                <a:latin typeface="Calibri" panose="020F0502020204030204" pitchFamily="34" charset="0"/>
                <a:ea typeface="Calibri" panose="020F0502020204030204" pitchFamily="34" charset="0"/>
                <a:cs typeface="Arial" panose="020B0604020202020204" pitchFamily="34" charset="0"/>
              </a:rPr>
              <a:t>في دراسة استباقية </a:t>
            </a:r>
            <a:r>
              <a:rPr lang="en-US" sz="3200" dirty="0">
                <a:effectLst/>
                <a:latin typeface="Calibri" panose="020F0502020204030204" pitchFamily="34" charset="0"/>
                <a:ea typeface="Calibri" panose="020F0502020204030204" pitchFamily="34" charset="0"/>
                <a:cs typeface="Arial" panose="020B0604020202020204" pitchFamily="34" charset="0"/>
              </a:rPr>
              <a:t>RCT</a:t>
            </a:r>
            <a:r>
              <a:rPr lang="ar-SA" sz="3200" dirty="0">
                <a:effectLst/>
                <a:latin typeface="Calibri" panose="020F0502020204030204" pitchFamily="34" charset="0"/>
                <a:ea typeface="Calibri" panose="020F0502020204030204" pitchFamily="34" charset="0"/>
                <a:cs typeface="Arial" panose="020B0604020202020204" pitchFamily="34" charset="0"/>
              </a:rPr>
              <a:t> تمت مقارنة استئصال البوليبات بالعروة الباردة التقليدية و المخصصة و ظهر معدلات استئصال كامل أعلى بشكل هام للآفات الأقل أو أصغر من 10 ملم مع استخدام العرى المخصصة مقارنة مع العرى التقليدية (91% مقابل 79%, </a:t>
            </a:r>
            <a:r>
              <a:rPr lang="en-US" sz="3200" dirty="0">
                <a:effectLst/>
                <a:latin typeface="Calibri" panose="020F0502020204030204" pitchFamily="34" charset="0"/>
                <a:ea typeface="Calibri" panose="020F0502020204030204" pitchFamily="34" charset="0"/>
                <a:cs typeface="Arial" panose="020B0604020202020204" pitchFamily="34" charset="0"/>
              </a:rPr>
              <a:t>P=0.015</a:t>
            </a:r>
            <a:r>
              <a:rPr lang="ar-SA" sz="3200" dirty="0">
                <a:effectLst/>
                <a:latin typeface="Calibri" panose="020F0502020204030204" pitchFamily="34" charset="0"/>
                <a:ea typeface="Calibri" panose="020F0502020204030204" pitchFamily="34" charset="0"/>
                <a:cs typeface="Arial" panose="020B0604020202020204" pitchFamily="34" charset="0"/>
              </a:rPr>
              <a:t>) بدون فرق هام في معدلات النزف المباشر أو المتأخر</a:t>
            </a:r>
            <a:endParaRPr lang="en-US" dirty="0"/>
          </a:p>
        </p:txBody>
      </p:sp>
    </p:spTree>
    <p:extLst>
      <p:ext uri="{BB962C8B-B14F-4D97-AF65-F5344CB8AC3E}">
        <p14:creationId xmlns:p14="http://schemas.microsoft.com/office/powerpoint/2010/main" val="13297530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4F3EF-0C22-AE2F-222B-CACDE5518285}"/>
              </a:ext>
            </a:extLst>
          </p:cNvPr>
          <p:cNvSpPr>
            <a:spLocks noGrp="1"/>
          </p:cNvSpPr>
          <p:nvPr>
            <p:ph type="ctrTitle"/>
          </p:nvPr>
        </p:nvSpPr>
        <p:spPr>
          <a:xfrm>
            <a:off x="685801" y="1482658"/>
            <a:ext cx="8077200" cy="1673352"/>
          </a:xfrm>
        </p:spPr>
        <p:txBody>
          <a:bodyPr>
            <a:noAutofit/>
          </a:bodyPr>
          <a:lstStyle/>
          <a:p>
            <a:pPr algn="ctr"/>
            <a:r>
              <a:rPr lang="ar-SY" sz="2400" dirty="0"/>
              <a:t>استئصال البوليبات بالعروة الباردة: التقنية و التطبيقات</a:t>
            </a:r>
            <a:br>
              <a:rPr lang="ar-SY" sz="2400" dirty="0"/>
            </a:br>
            <a:r>
              <a:rPr lang="en-US" sz="2400" dirty="0"/>
              <a:t>Cold Snare Polypectomy: Techniques and Applications</a:t>
            </a:r>
            <a:br>
              <a:rPr lang="en-US" sz="2400" dirty="0"/>
            </a:br>
            <a:endParaRPr lang="en-US" sz="2400" dirty="0"/>
          </a:p>
        </p:txBody>
      </p:sp>
      <p:sp>
        <p:nvSpPr>
          <p:cNvPr id="6" name="TextBox 5">
            <a:extLst>
              <a:ext uri="{FF2B5EF4-FFF2-40B4-BE49-F238E27FC236}">
                <a16:creationId xmlns:a16="http://schemas.microsoft.com/office/drawing/2014/main" id="{6C5167F8-58F1-9273-F9CF-831C46C9924E}"/>
              </a:ext>
            </a:extLst>
          </p:cNvPr>
          <p:cNvSpPr txBox="1"/>
          <p:nvPr/>
        </p:nvSpPr>
        <p:spPr>
          <a:xfrm>
            <a:off x="2330389" y="2533050"/>
            <a:ext cx="4607510" cy="646331"/>
          </a:xfrm>
          <a:prstGeom prst="rect">
            <a:avLst/>
          </a:prstGeom>
          <a:noFill/>
        </p:spPr>
        <p:txBody>
          <a:bodyPr wrap="square">
            <a:spAutoFit/>
          </a:bodyPr>
          <a:lstStyle/>
          <a:p>
            <a:pPr algn="ctr"/>
            <a:r>
              <a:rPr lang="en-US" sz="3600" b="1" i="0" u="none" strike="noStrike" baseline="0" dirty="0">
                <a:solidFill>
                  <a:srgbClr val="00B0F0"/>
                </a:solidFill>
                <a:latin typeface="AdvOTdc5ff126"/>
              </a:rPr>
              <a:t>The Cold Revolution</a:t>
            </a:r>
            <a:endParaRPr lang="en-US" sz="6600" b="1" dirty="0">
              <a:solidFill>
                <a:srgbClr val="00B0F0"/>
              </a:solidFill>
            </a:endParaRPr>
          </a:p>
        </p:txBody>
      </p:sp>
      <p:pic>
        <p:nvPicPr>
          <p:cNvPr id="4" name="Picture 3">
            <a:extLst>
              <a:ext uri="{FF2B5EF4-FFF2-40B4-BE49-F238E27FC236}">
                <a16:creationId xmlns:a16="http://schemas.microsoft.com/office/drawing/2014/main" id="{907B9518-DDE3-8C99-FD9C-5D40DEB7F6F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92701" y="109945"/>
            <a:ext cx="1243692" cy="1133954"/>
          </a:xfrm>
          <a:prstGeom prst="rect">
            <a:avLst/>
          </a:prstGeom>
        </p:spPr>
      </p:pic>
      <p:sp>
        <p:nvSpPr>
          <p:cNvPr id="5" name="TextBox 4">
            <a:extLst>
              <a:ext uri="{FF2B5EF4-FFF2-40B4-BE49-F238E27FC236}">
                <a16:creationId xmlns:a16="http://schemas.microsoft.com/office/drawing/2014/main" id="{9E62C676-3D3D-326D-A550-7D92194A09C9}"/>
              </a:ext>
            </a:extLst>
          </p:cNvPr>
          <p:cNvSpPr txBox="1"/>
          <p:nvPr/>
        </p:nvSpPr>
        <p:spPr>
          <a:xfrm>
            <a:off x="2077375" y="4136994"/>
            <a:ext cx="4798380" cy="830997"/>
          </a:xfrm>
          <a:prstGeom prst="rect">
            <a:avLst/>
          </a:prstGeom>
          <a:noFill/>
        </p:spPr>
        <p:txBody>
          <a:bodyPr wrap="square" rtlCol="0">
            <a:spAutoFit/>
          </a:bodyPr>
          <a:lstStyle/>
          <a:p>
            <a:pPr algn="ctr" rtl="1"/>
            <a:r>
              <a:rPr lang="ar-SY" sz="2400" b="1" dirty="0">
                <a:latin typeface="Arial" panose="020B0604020202020204" pitchFamily="34" charset="0"/>
                <a:cs typeface="Arial" panose="020B0604020202020204" pitchFamily="34" charset="0"/>
              </a:rPr>
              <a:t>د. أيمن علي</a:t>
            </a:r>
          </a:p>
          <a:p>
            <a:pPr algn="ctr" rtl="1"/>
            <a:r>
              <a:rPr lang="ar-SY" sz="2400" b="1" dirty="0">
                <a:latin typeface="Arial" panose="020B0604020202020204" pitchFamily="34" charset="0"/>
                <a:cs typeface="Arial" panose="020B0604020202020204" pitchFamily="34" charset="0"/>
              </a:rPr>
              <a:t>كلية الطب – جامعة دمشق</a:t>
            </a:r>
            <a:endParaRPr lang="en-US" sz="2400" b="1"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C6DBB4F5-6FFD-D12E-5840-15B886D238E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2057" y="5375135"/>
            <a:ext cx="5046961" cy="1372920"/>
          </a:xfrm>
          <a:prstGeom prst="rect">
            <a:avLst/>
          </a:prstGeom>
        </p:spPr>
      </p:pic>
      <p:pic>
        <p:nvPicPr>
          <p:cNvPr id="10" name="Picture 9">
            <a:extLst>
              <a:ext uri="{FF2B5EF4-FFF2-40B4-BE49-F238E27FC236}">
                <a16:creationId xmlns:a16="http://schemas.microsoft.com/office/drawing/2014/main" id="{F66117D0-3A90-BDF1-3F93-1FC43AAF85D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58474" y="5368663"/>
            <a:ext cx="1922088" cy="1372920"/>
          </a:xfrm>
          <a:prstGeom prst="rect">
            <a:avLst/>
          </a:prstGeom>
        </p:spPr>
      </p:pic>
    </p:spTree>
    <p:extLst>
      <p:ext uri="{BB962C8B-B14F-4D97-AF65-F5344CB8AC3E}">
        <p14:creationId xmlns:p14="http://schemas.microsoft.com/office/powerpoint/2010/main" val="702408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DEC44-C45D-0947-CCD8-7EB257DD7F9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B8B70F4-E02A-E335-8011-B0CBCE3409F2}"/>
              </a:ext>
            </a:extLst>
          </p:cNvPr>
          <p:cNvSpPr>
            <a:spLocks noGrp="1"/>
          </p:cNvSpPr>
          <p:nvPr>
            <p:ph idx="1"/>
          </p:nvPr>
        </p:nvSpPr>
        <p:spPr>
          <a:xfrm>
            <a:off x="457200" y="1775194"/>
            <a:ext cx="8229600" cy="4927358"/>
          </a:xfrm>
        </p:spPr>
        <p:txBody>
          <a:bodyPr>
            <a:normAutofit fontScale="85000" lnSpcReduction="10000"/>
          </a:bodyPr>
          <a:lstStyle/>
          <a:p>
            <a:pPr marL="0" marR="0" algn="justLow" rtl="1">
              <a:lnSpc>
                <a:spcPct val="107000"/>
              </a:lnSpc>
              <a:spcBef>
                <a:spcPts val="0"/>
              </a:spcBef>
              <a:spcAft>
                <a:spcPts val="800"/>
              </a:spcAft>
            </a:pPr>
            <a:r>
              <a:rPr lang="ar-SA"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بعض العرى الباردة المخصصة رقيقة كفاية بحيث أن العينات المقطوعة يمكن سحبها من خلال قناة العمل بدون الحاجة لسحب العروة . </a:t>
            </a:r>
            <a:endParaRPr lang="en-US"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2400" dirty="0">
                <a:effectLst/>
                <a:latin typeface="Calibri" panose="020F0502020204030204" pitchFamily="34" charset="0"/>
                <a:ea typeface="Calibri" panose="020F0502020204030204" pitchFamily="34" charset="0"/>
                <a:cs typeface="Arial" panose="020B0604020202020204" pitchFamily="34" charset="0"/>
              </a:rPr>
              <a:t>و بالرغم من أنه كما ظهر أن  ملاقط الخزعة الباردة </a:t>
            </a:r>
            <a:r>
              <a:rPr lang="en-US" sz="2400" dirty="0">
                <a:effectLst/>
                <a:latin typeface="Calibri" panose="020F0502020204030204" pitchFamily="34" charset="0"/>
                <a:ea typeface="Calibri" panose="020F0502020204030204" pitchFamily="34" charset="0"/>
                <a:cs typeface="Arial" panose="020B0604020202020204" pitchFamily="34" charset="0"/>
              </a:rPr>
              <a:t>cold biopsy forceps</a:t>
            </a:r>
            <a:r>
              <a:rPr lang="ar-SA" sz="2400" dirty="0">
                <a:effectLst/>
                <a:latin typeface="Calibri" panose="020F0502020204030204" pitchFamily="34" charset="0"/>
                <a:ea typeface="Calibri" panose="020F0502020204030204" pitchFamily="34" charset="0"/>
                <a:cs typeface="Arial" panose="020B0604020202020204" pitchFamily="34" charset="0"/>
              </a:rPr>
              <a:t> قد استعملت في 62.3% من كل حالات استئصال البوليبات المعدية بما في ذلك البوليبات المعدية الأكبر من 10 ملم, فقد ترافق استخدامها مع قطع غير كامل و فشل إظهار تبدلات عسر التنسج مما يشير لكونها أقل جودة من </a:t>
            </a:r>
            <a:r>
              <a:rPr lang="en-US" sz="2400" dirty="0">
                <a:effectLst/>
                <a:latin typeface="Calibri" panose="020F0502020204030204" pitchFamily="34" charset="0"/>
                <a:ea typeface="Calibri" panose="020F0502020204030204" pitchFamily="34" charset="0"/>
                <a:cs typeface="Arial" panose="020B0604020202020204" pitchFamily="34" charset="0"/>
              </a:rPr>
              <a:t>CSP</a:t>
            </a:r>
            <a:r>
              <a:rPr lang="ar-SA" sz="2400" dirty="0">
                <a:effectLst/>
                <a:latin typeface="Calibri" panose="020F0502020204030204" pitchFamily="34" charset="0"/>
                <a:ea typeface="Calibri" panose="020F0502020204030204" pitchFamily="34" charset="0"/>
                <a:cs typeface="Arial" panose="020B0604020202020204" pitchFamily="34" charset="0"/>
              </a:rPr>
              <a:t>. </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endParaRPr lang="en-US" sz="2400" dirty="0">
              <a:latin typeface="Calibri" panose="020F0502020204030204" pitchFamily="34" charset="0"/>
              <a:ea typeface="Calibri" panose="020F0502020204030204" pitchFamily="34" charset="0"/>
            </a:endParaRPr>
          </a:p>
          <a:p>
            <a:pPr marL="0" marR="0" algn="justLow" rtl="1">
              <a:lnSpc>
                <a:spcPct val="107000"/>
              </a:lnSpc>
              <a:spcBef>
                <a:spcPts val="0"/>
              </a:spcBef>
              <a:spcAft>
                <a:spcPts val="800"/>
              </a:spcAft>
            </a:pPr>
            <a:r>
              <a:rPr lang="ar-SA"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في تنظير الكولون هناك دليل قوي ضد استخدام استئصال البوليبات بالملقط البارد </a:t>
            </a:r>
            <a:r>
              <a:rPr lang="en-US"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cold forceps polypectomy (CFP)</a:t>
            </a:r>
            <a:r>
              <a:rPr lang="ar-SA"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لأي بوليب أكبر من 4 ملم</a:t>
            </a:r>
            <a:r>
              <a:rPr lang="ar-SA" sz="2400" dirty="0">
                <a:effectLst/>
                <a:latin typeface="Calibri" panose="020F0502020204030204" pitchFamily="34" charset="0"/>
                <a:ea typeface="Calibri" panose="020F0502020204030204" pitchFamily="34" charset="0"/>
                <a:cs typeface="Arial" panose="020B0604020202020204" pitchFamily="34" charset="0"/>
              </a:rPr>
              <a:t>. و بالرغم من أن هذه المعطيات تشير لكون </a:t>
            </a:r>
            <a:r>
              <a:rPr lang="en-US" sz="2400" dirty="0">
                <a:effectLst/>
                <a:latin typeface="Calibri" panose="020F0502020204030204" pitchFamily="34" charset="0"/>
                <a:ea typeface="Calibri" panose="020F0502020204030204" pitchFamily="34" charset="0"/>
                <a:cs typeface="Arial" panose="020B0604020202020204" pitchFamily="34" charset="0"/>
              </a:rPr>
              <a:t>CFP</a:t>
            </a:r>
            <a:r>
              <a:rPr lang="ar-SA" sz="2400" dirty="0">
                <a:effectLst/>
                <a:latin typeface="Calibri" panose="020F0502020204030204" pitchFamily="34" charset="0"/>
                <a:ea typeface="Calibri" panose="020F0502020204030204" pitchFamily="34" charset="0"/>
                <a:cs typeface="Arial" panose="020B0604020202020204" pitchFamily="34" charset="0"/>
              </a:rPr>
              <a:t> ليس أقل جودة من </a:t>
            </a:r>
            <a:r>
              <a:rPr lang="en-US" sz="2400" dirty="0">
                <a:effectLst/>
                <a:latin typeface="Calibri" panose="020F0502020204030204" pitchFamily="34" charset="0"/>
                <a:ea typeface="Calibri" panose="020F0502020204030204" pitchFamily="34" charset="0"/>
                <a:cs typeface="Arial" panose="020B0604020202020204" pitchFamily="34" charset="0"/>
              </a:rPr>
              <a:t>CSP</a:t>
            </a:r>
            <a:r>
              <a:rPr lang="ar-SA" sz="2400" dirty="0">
                <a:effectLst/>
                <a:latin typeface="Calibri" panose="020F0502020204030204" pitchFamily="34" charset="0"/>
                <a:ea typeface="Calibri" panose="020F0502020204030204" pitchFamily="34" charset="0"/>
                <a:cs typeface="Arial" panose="020B0604020202020204" pitchFamily="34" charset="0"/>
              </a:rPr>
              <a:t> من ناحية الاستئصال الكامل للبوليبات الأقل من 4 ملم (</a:t>
            </a:r>
            <a:r>
              <a:rPr lang="en-US" sz="2400" dirty="0">
                <a:effectLst/>
                <a:latin typeface="Calibri" panose="020F0502020204030204" pitchFamily="34" charset="0"/>
                <a:ea typeface="Calibri" panose="020F0502020204030204" pitchFamily="34" charset="0"/>
                <a:cs typeface="Arial" panose="020B0604020202020204" pitchFamily="34" charset="0"/>
              </a:rPr>
              <a:t>96.9 vs. 100%, p=1.00</a:t>
            </a:r>
            <a:r>
              <a:rPr lang="ar-SA" sz="2400" dirty="0">
                <a:effectLst/>
                <a:latin typeface="Calibri" panose="020F0502020204030204" pitchFamily="34" charset="0"/>
                <a:ea typeface="Calibri" panose="020F0502020204030204" pitchFamily="34" charset="0"/>
                <a:cs typeface="Arial" panose="020B0604020202020204" pitchFamily="34" charset="0"/>
              </a:rPr>
              <a:t>) فإن هذا يتطلب تقييم حجمي بصري و استخدام أداتين. </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و هكذا يوصى باستخدام العروة الباردة المخصصة لقطع كل البوليبات شديدة الصغر  </a:t>
            </a:r>
            <a:r>
              <a:rPr lang="en-US"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diminutive</a:t>
            </a:r>
            <a:r>
              <a:rPr lang="ar-SA"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.و رغم أن ملاقط الخزعة الساخنة </a:t>
            </a:r>
            <a:r>
              <a:rPr lang="en-US"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hot biopsy forceps</a:t>
            </a:r>
            <a:r>
              <a:rPr lang="ar-SA"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هي خيار لاستئصال البوليبات فقد ترافقت مع زيادة الحوادث الجانبية و نقص </a:t>
            </a:r>
            <a:r>
              <a:rPr lang="en-US"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CRRs</a:t>
            </a:r>
            <a:r>
              <a:rPr lang="ar-SA"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و بالتالي فلا يوصى بها بشكل عام.</a:t>
            </a:r>
            <a:endParaRPr lang="en-US"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endParaRPr lang="en-US" sz="2400" dirty="0"/>
          </a:p>
        </p:txBody>
      </p:sp>
    </p:spTree>
    <p:extLst>
      <p:ext uri="{BB962C8B-B14F-4D97-AF65-F5344CB8AC3E}">
        <p14:creationId xmlns:p14="http://schemas.microsoft.com/office/powerpoint/2010/main" val="32316105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9B6D3436-BF91-2809-A042-E1DC2765DD00}"/>
              </a:ext>
            </a:extLst>
          </p:cNvPr>
          <p:cNvPicPr>
            <a:picLocks noGrp="1" noChangeAspect="1"/>
          </p:cNvPicPr>
          <p:nvPr>
            <p:ph idx="4294967295"/>
          </p:nvPr>
        </p:nvPicPr>
        <p:blipFill>
          <a:blip r:embed="rId2" cstate="email">
            <a:extLst>
              <a:ext uri="{28A0092B-C50C-407E-A947-70E740481C1C}">
                <a14:useLocalDpi xmlns:a14="http://schemas.microsoft.com/office/drawing/2010/main"/>
              </a:ext>
            </a:extLst>
          </a:blip>
          <a:stretch>
            <a:fillRect/>
          </a:stretch>
        </p:blipFill>
        <p:spPr>
          <a:xfrm>
            <a:off x="492268" y="213064"/>
            <a:ext cx="8159463" cy="6108700"/>
          </a:xfrm>
          <a:prstGeom prst="rect">
            <a:avLst/>
          </a:prstGeom>
        </p:spPr>
      </p:pic>
    </p:spTree>
    <p:extLst>
      <p:ext uri="{BB962C8B-B14F-4D97-AF65-F5344CB8AC3E}">
        <p14:creationId xmlns:p14="http://schemas.microsoft.com/office/powerpoint/2010/main" val="2371465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3D9AF-0022-7C72-8474-3B2ED20A380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D553EEF-D594-C84F-CC7A-07459EB4DC25}"/>
              </a:ext>
            </a:extLst>
          </p:cNvPr>
          <p:cNvSpPr>
            <a:spLocks noGrp="1"/>
          </p:cNvSpPr>
          <p:nvPr>
            <p:ph idx="1"/>
          </p:nvPr>
        </p:nvSpPr>
        <p:spPr>
          <a:xfrm>
            <a:off x="457200" y="1775195"/>
            <a:ext cx="8229600" cy="1653806"/>
          </a:xfrm>
        </p:spPr>
        <p:txBody>
          <a:bodyPr>
            <a:normAutofit fontScale="62500" lnSpcReduction="20000"/>
          </a:bodyPr>
          <a:lstStyle/>
          <a:p>
            <a:pPr algn="justLow"/>
            <a:r>
              <a:rPr kumimoji="0" lang="ar-SA" sz="3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هناك عروات </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snares</a:t>
            </a:r>
            <a:r>
              <a:rPr kumimoji="0" lang="ar-SA" sz="3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من صانعين كبار مخصصة للـ </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CSP</a:t>
            </a:r>
            <a:r>
              <a:rPr kumimoji="0" lang="ar-SA" sz="3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و العروات المتوفرة لها خصائص متشابهة تساعد في التقاط النسيج, سلك قاسي و رفيع محبوك بشكل ما. استخدام عروة سلك قاسي رفيع هو مثالي بالنسبة لـ </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CSP</a:t>
            </a:r>
            <a:r>
              <a:rPr kumimoji="0" lang="ar-SA" sz="3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لان كثير من هذه البوليبات تبدي مظهراً شكلياً غير بوليبي و العروات الأخرى يمكن أن تميل للانزلاق</a:t>
            </a:r>
            <a:endParaRPr lang="en-US" sz="4400" dirty="0"/>
          </a:p>
        </p:txBody>
      </p:sp>
      <p:pic>
        <p:nvPicPr>
          <p:cNvPr id="4" name="Picture 3">
            <a:extLst>
              <a:ext uri="{FF2B5EF4-FFF2-40B4-BE49-F238E27FC236}">
                <a16:creationId xmlns:a16="http://schemas.microsoft.com/office/drawing/2014/main" id="{816E9F10-C542-BB27-BC2A-E37AE747D16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33"/>
          <a:stretch/>
        </p:blipFill>
        <p:spPr>
          <a:xfrm>
            <a:off x="1358283" y="3294593"/>
            <a:ext cx="5606605" cy="3407959"/>
          </a:xfrm>
          <a:prstGeom prst="rect">
            <a:avLst/>
          </a:prstGeom>
        </p:spPr>
      </p:pic>
    </p:spTree>
    <p:extLst>
      <p:ext uri="{BB962C8B-B14F-4D97-AF65-F5344CB8AC3E}">
        <p14:creationId xmlns:p14="http://schemas.microsoft.com/office/powerpoint/2010/main" val="1607764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AD4614C-B170-28E5-2199-9C7065CEA23B}"/>
              </a:ext>
            </a:extLst>
          </p:cNvPr>
          <p:cNvPicPr>
            <a:picLocks noGrp="1" noChangeAspect="1"/>
          </p:cNvPicPr>
          <p:nvPr>
            <p:ph idx="4294967295"/>
          </p:nvPr>
        </p:nvPicPr>
        <p:blipFill rotWithShape="1">
          <a:blip r:embed="rId2" cstate="email">
            <a:extLst>
              <a:ext uri="{28A0092B-C50C-407E-A947-70E740481C1C}">
                <a14:useLocalDpi xmlns:a14="http://schemas.microsoft.com/office/drawing/2010/main"/>
              </a:ext>
            </a:extLst>
          </a:blip>
          <a:srcRect/>
          <a:stretch/>
        </p:blipFill>
        <p:spPr>
          <a:xfrm>
            <a:off x="430567" y="417250"/>
            <a:ext cx="8549196" cy="5850385"/>
          </a:xfrm>
        </p:spPr>
      </p:pic>
    </p:spTree>
    <p:extLst>
      <p:ext uri="{BB962C8B-B14F-4D97-AF65-F5344CB8AC3E}">
        <p14:creationId xmlns:p14="http://schemas.microsoft.com/office/powerpoint/2010/main" val="17428540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35485-BDB7-7096-B234-4AFFA4B32C49}"/>
              </a:ext>
            </a:extLst>
          </p:cNvPr>
          <p:cNvSpPr>
            <a:spLocks noGrp="1"/>
          </p:cNvSpPr>
          <p:nvPr>
            <p:ph type="title"/>
          </p:nvPr>
        </p:nvSpPr>
        <p:spPr>
          <a:xfrm>
            <a:off x="457199" y="155448"/>
            <a:ext cx="8447103" cy="1252728"/>
          </a:xfrm>
        </p:spPr>
        <p:txBody>
          <a:bodyPr>
            <a:normAutofit fontScale="90000"/>
          </a:bodyPr>
          <a:lstStyle/>
          <a:p>
            <a:pPr algn="l" rtl="0"/>
            <a:r>
              <a:rPr lang="en-US" dirty="0"/>
              <a:t>Captivator™ COLD Single-use Snare</a:t>
            </a:r>
          </a:p>
        </p:txBody>
      </p:sp>
      <p:pic>
        <p:nvPicPr>
          <p:cNvPr id="5" name="Content Placeholder 4">
            <a:extLst>
              <a:ext uri="{FF2B5EF4-FFF2-40B4-BE49-F238E27FC236}">
                <a16:creationId xmlns:a16="http://schemas.microsoft.com/office/drawing/2014/main" id="{5CA3FCDF-152A-C3EE-56ED-D4BCCF47E2CD}"/>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100031" y="1774825"/>
            <a:ext cx="6943937" cy="4625975"/>
          </a:xfrm>
        </p:spPr>
      </p:pic>
    </p:spTree>
    <p:extLst>
      <p:ext uri="{BB962C8B-B14F-4D97-AF65-F5344CB8AC3E}">
        <p14:creationId xmlns:p14="http://schemas.microsoft.com/office/powerpoint/2010/main" val="6734788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6B102-FAA0-122A-07CE-E6B39AF9FEC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DA9EDF9-03B4-CC4A-23BA-17726ABA8F24}"/>
              </a:ext>
            </a:extLst>
          </p:cNvPr>
          <p:cNvSpPr>
            <a:spLocks noGrp="1"/>
          </p:cNvSpPr>
          <p:nvPr>
            <p:ph idx="1"/>
          </p:nvPr>
        </p:nvSpPr>
        <p:spPr>
          <a:xfrm>
            <a:off x="457200" y="1775194"/>
            <a:ext cx="8229600" cy="4927358"/>
          </a:xfrm>
        </p:spPr>
        <p:txBody>
          <a:bodyPr>
            <a:normAutofit fontScale="92500"/>
          </a:bodyPr>
          <a:lstStyle/>
          <a:p>
            <a:pPr marL="0" marR="0" algn="justLow" rtl="1">
              <a:lnSpc>
                <a:spcPct val="107000"/>
              </a:lnSpc>
              <a:spcBef>
                <a:spcPts val="0"/>
              </a:spcBef>
              <a:spcAft>
                <a:spcPts val="800"/>
              </a:spcAft>
            </a:pPr>
            <a:r>
              <a:rPr lang="ar-SA" sz="3200" dirty="0">
                <a:effectLst/>
                <a:latin typeface="Calibri" panose="020F0502020204030204" pitchFamily="34" charset="0"/>
                <a:ea typeface="Calibri" panose="020F0502020204030204" pitchFamily="34" charset="0"/>
                <a:cs typeface="Arial" panose="020B0604020202020204" pitchFamily="34" charset="0"/>
              </a:rPr>
              <a:t>هناك تقنيتان على الأقل لالتقاط البوليب ضمن العروة. </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292608" lvl="1" algn="justLow">
              <a:lnSpc>
                <a:spcPct val="107000"/>
              </a:lnSpc>
              <a:spcBef>
                <a:spcPts val="0"/>
              </a:spcBef>
              <a:spcAft>
                <a:spcPts val="800"/>
              </a:spcAft>
            </a:pPr>
            <a:r>
              <a:rPr lang="ar-SA" dirty="0">
                <a:effectLst/>
                <a:latin typeface="Calibri" panose="020F0502020204030204" pitchFamily="34" charset="0"/>
                <a:ea typeface="Calibri" panose="020F0502020204030204" pitchFamily="34" charset="0"/>
                <a:cs typeface="Arial" panose="020B0604020202020204" pitchFamily="34" charset="0"/>
              </a:rPr>
              <a:t>يمكن تعليق ذروة العروة على المخاطية الطبيعية في الحافة القريبة من البوليب و من ثم تفتح العروة ببطء بحيث يكون باقي البوليب ضمن العروة. و هذا مفيد للتأكد أن الحافة القريبة من البوليب لم يتم نسيانها اثناء إغلاق العروة. </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292608" lvl="1" algn="justLow">
              <a:lnSpc>
                <a:spcPct val="107000"/>
              </a:lnSpc>
              <a:spcBef>
                <a:spcPts val="0"/>
              </a:spcBef>
              <a:spcAft>
                <a:spcPts val="800"/>
              </a:spcAft>
            </a:pPr>
            <a:r>
              <a:rPr lang="ar-SA" dirty="0">
                <a:effectLst/>
                <a:latin typeface="Calibri" panose="020F0502020204030204" pitchFamily="34" charset="0"/>
                <a:ea typeface="Calibri" panose="020F0502020204030204" pitchFamily="34" charset="0"/>
                <a:cs typeface="Arial" panose="020B0604020202020204" pitchFamily="34" charset="0"/>
              </a:rPr>
              <a:t>التقنية البديلة هو بفتح كامل للعروة فوق البوليب و من ثم وضعها إلى الأسفل مسطحة في مواجهة المخاطية. و من الهام جداً إنزال العروة للأسفل موازية للمخاطية. عند هذه النقطة يمكن سحب الهواء لتسهيل التقاط البوليب و العروة تغلق ببطء للإمساك بالبوليب و قطعه. بعد القطع من الهام فحص مكان الاستئصال للتأكد أن كامل الآفة قد تم استئصالها.</a:t>
            </a:r>
            <a:endParaRPr lang="en-US" dirty="0">
              <a:effectLst/>
              <a:latin typeface="Calibri" panose="020F0502020204030204" pitchFamily="34" charset="0"/>
              <a:ea typeface="Calibri" panose="020F0502020204030204" pitchFamily="34" charset="0"/>
              <a:cs typeface="Arial" panose="020B0604020202020204" pitchFamily="34" charset="0"/>
            </a:endParaRPr>
          </a:p>
          <a:p>
            <a:pPr lvl="1"/>
            <a:endParaRPr lang="en-US" dirty="0"/>
          </a:p>
        </p:txBody>
      </p:sp>
    </p:spTree>
    <p:extLst>
      <p:ext uri="{BB962C8B-B14F-4D97-AF65-F5344CB8AC3E}">
        <p14:creationId xmlns:p14="http://schemas.microsoft.com/office/powerpoint/2010/main" val="26577437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4ECD6EC-6763-B723-FD6A-45119FC5ED3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48"/>
          <a:stretch/>
        </p:blipFill>
        <p:spPr>
          <a:xfrm>
            <a:off x="0" y="1578097"/>
            <a:ext cx="9144000" cy="3701806"/>
          </a:xfrm>
          <a:prstGeom prst="rect">
            <a:avLst/>
          </a:prstGeom>
        </p:spPr>
      </p:pic>
    </p:spTree>
    <p:extLst>
      <p:ext uri="{BB962C8B-B14F-4D97-AF65-F5344CB8AC3E}">
        <p14:creationId xmlns:p14="http://schemas.microsoft.com/office/powerpoint/2010/main" val="28673134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41877-4C1B-ACCE-0C6F-3C240999970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D321A1A-B4D0-40FA-51E4-9D7A2CDBEF09}"/>
              </a:ext>
            </a:extLst>
          </p:cNvPr>
          <p:cNvSpPr>
            <a:spLocks noGrp="1"/>
          </p:cNvSpPr>
          <p:nvPr>
            <p:ph idx="1"/>
          </p:nvPr>
        </p:nvSpPr>
        <p:spPr/>
        <p:txBody>
          <a:bodyPr>
            <a:normAutofit fontScale="77500" lnSpcReduction="20000"/>
          </a:bodyPr>
          <a:lstStyle/>
          <a:p>
            <a:pPr marL="0" marR="0" algn="justLow" rtl="1">
              <a:lnSpc>
                <a:spcPct val="107000"/>
              </a:lnSpc>
              <a:spcBef>
                <a:spcPts val="0"/>
              </a:spcBef>
              <a:spcAft>
                <a:spcPts val="800"/>
              </a:spcAft>
            </a:pPr>
            <a:r>
              <a:rPr lang="ar-SA" sz="3200" dirty="0">
                <a:effectLst/>
                <a:latin typeface="Calibri" panose="020F0502020204030204" pitchFamily="34" charset="0"/>
                <a:ea typeface="Calibri" panose="020F0502020204030204" pitchFamily="34" charset="0"/>
                <a:cs typeface="Arial" panose="020B0604020202020204" pitchFamily="34" charset="0"/>
              </a:rPr>
              <a:t>التحدي الرئيسي المرافق لاستخدام </a:t>
            </a:r>
            <a:r>
              <a:rPr lang="en-US" sz="3200" dirty="0">
                <a:effectLst/>
                <a:latin typeface="Calibri" panose="020F0502020204030204" pitchFamily="34" charset="0"/>
                <a:ea typeface="Calibri" panose="020F0502020204030204" pitchFamily="34" charset="0"/>
                <a:cs typeface="Arial" panose="020B0604020202020204" pitchFamily="34" charset="0"/>
              </a:rPr>
              <a:t>CSP</a:t>
            </a:r>
            <a:r>
              <a:rPr lang="ar-SA" sz="3200" dirty="0">
                <a:effectLst/>
                <a:latin typeface="Calibri" panose="020F0502020204030204" pitchFamily="34" charset="0"/>
                <a:ea typeface="Calibri" panose="020F0502020204030204" pitchFamily="34" charset="0"/>
                <a:cs typeface="Arial" panose="020B0604020202020204" pitchFamily="34" charset="0"/>
              </a:rPr>
              <a:t> هو عندما تلتصق العروة أثناء قطع البوليب و بكلمات أخرى رغم إغلاق العروة بقوة حول الآفة فإن العروة تفشل بالقطع الكامل خلال البوليب. </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3200" dirty="0">
                <a:effectLst/>
                <a:latin typeface="Calibri" panose="020F0502020204030204" pitchFamily="34" charset="0"/>
                <a:ea typeface="Calibri" panose="020F0502020204030204" pitchFamily="34" charset="0"/>
                <a:cs typeface="Arial" panose="020B0604020202020204" pitchFamily="34" charset="0"/>
              </a:rPr>
              <a:t>في كثير من الحالات يمكن إنقاذ الوضع بالسحب اللطيف للعروة إلى داخل القناة المساعدة لمنظار الكولون و الذي يمارس قوة ميكانيكية إضافية. </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3200" dirty="0">
                <a:effectLst/>
                <a:latin typeface="Calibri" panose="020F0502020204030204" pitchFamily="34" charset="0"/>
                <a:ea typeface="Calibri" panose="020F0502020204030204" pitchFamily="34" charset="0"/>
                <a:cs typeface="Arial" panose="020B0604020202020204" pitchFamily="34" charset="0"/>
              </a:rPr>
              <a:t>في حالات أخرى يمكن فتح العروة قليلاً و إغلاقها ثانية لإعادة توجيه العروة و قطع البوليب.</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يجب تجنب الفتح الكامل أو إعادة استيضاع العروة لأن هذا يمكن أن يخفي حواف البوليب و قد يؤثر على القطع الكامل للبوليب</a:t>
            </a:r>
            <a:r>
              <a:rPr lang="ar-SA" sz="3200" dirty="0">
                <a:effectLst/>
                <a:latin typeface="Calibri" panose="020F0502020204030204" pitchFamily="34" charset="0"/>
                <a:ea typeface="Calibri" panose="020F0502020204030204" pitchFamily="34" charset="0"/>
                <a:cs typeface="Arial" panose="020B0604020202020204" pitchFamily="34" charset="0"/>
              </a:rPr>
              <a:t>. يميل هذا القطع الصعب للترافق مع تبارز </a:t>
            </a:r>
            <a:r>
              <a:rPr lang="en-US" sz="3200" dirty="0">
                <a:effectLst/>
                <a:latin typeface="Calibri" panose="020F0502020204030204" pitchFamily="34" charset="0"/>
                <a:ea typeface="Calibri" panose="020F0502020204030204" pitchFamily="34" charset="0"/>
                <a:cs typeface="Arial" panose="020B0604020202020204" pitchFamily="34" charset="0"/>
              </a:rPr>
              <a:t>cold snare defect protrusion</a:t>
            </a:r>
            <a:r>
              <a:rPr lang="en-US" sz="3200" dirty="0">
                <a:effectLst/>
                <a:latin typeface="Arial" panose="020B0604020202020204" pitchFamily="34" charset="0"/>
                <a:ea typeface="Calibri" panose="020F0502020204030204" pitchFamily="34" charset="0"/>
                <a:cs typeface="Arial" panose="020B0604020202020204" pitchFamily="34" charset="0"/>
              </a:rPr>
              <a:t> </a:t>
            </a:r>
            <a:r>
              <a:rPr lang="ar-SA" sz="3200" dirty="0">
                <a:effectLst/>
                <a:latin typeface="Arial" panose="020B0604020202020204" pitchFamily="34" charset="0"/>
                <a:ea typeface="Calibri" panose="020F0502020204030204" pitchFamily="34" charset="0"/>
                <a:cs typeface="Arial" panose="020B0604020202020204" pitchFamily="34" charset="0"/>
              </a:rPr>
              <a:t>و الذي هو حبل من نسيج شاخب متبارز في مركز القطع البوليبي غالباً ما يحتوي عضلية مخاطية و تحت مخاطية و لكنه لا يحتوي أي نسيج ورمي متبقي و لا يتطلب معالجة إضافية.</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9303594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1B28E-1710-B2BE-7C0E-C61B72B7686B}"/>
              </a:ext>
            </a:extLst>
          </p:cNvPr>
          <p:cNvSpPr>
            <a:spLocks noGrp="1"/>
          </p:cNvSpPr>
          <p:nvPr>
            <p:ph type="title"/>
          </p:nvPr>
        </p:nvSpPr>
        <p:spPr/>
        <p:txBody>
          <a:bodyPr>
            <a:normAutofit fontScale="90000"/>
          </a:bodyPr>
          <a:lstStyle/>
          <a:p>
            <a:r>
              <a:rPr lang="ar-SY" dirty="0"/>
              <a:t>التنظير الهضمي العلوي </a:t>
            </a:r>
            <a:r>
              <a:rPr lang="en-US" dirty="0"/>
              <a:t>Esophagogastroduodenoscopy</a:t>
            </a:r>
          </a:p>
        </p:txBody>
      </p:sp>
      <p:sp>
        <p:nvSpPr>
          <p:cNvPr id="3" name="Content Placeholder 2">
            <a:extLst>
              <a:ext uri="{FF2B5EF4-FFF2-40B4-BE49-F238E27FC236}">
                <a16:creationId xmlns:a16="http://schemas.microsoft.com/office/drawing/2014/main" id="{88C2FCFA-FFA0-9F46-7DD5-482CF9264B10}"/>
              </a:ext>
            </a:extLst>
          </p:cNvPr>
          <p:cNvSpPr>
            <a:spLocks noGrp="1"/>
          </p:cNvSpPr>
          <p:nvPr>
            <p:ph idx="1"/>
          </p:nvPr>
        </p:nvSpPr>
        <p:spPr>
          <a:xfrm>
            <a:off x="457200" y="1775194"/>
            <a:ext cx="8229600" cy="4927358"/>
          </a:xfrm>
        </p:spPr>
        <p:txBody>
          <a:bodyPr>
            <a:normAutofit fontScale="70000" lnSpcReduction="20000"/>
          </a:bodyPr>
          <a:lstStyle/>
          <a:p>
            <a:pPr marL="0" marR="0" algn="justLow" rtl="1">
              <a:lnSpc>
                <a:spcPct val="107000"/>
              </a:lnSpc>
              <a:spcBef>
                <a:spcPts val="0"/>
              </a:spcBef>
              <a:spcAft>
                <a:spcPts val="800"/>
              </a:spcAft>
            </a:pPr>
            <a:r>
              <a:rPr lang="ar-SA" sz="3200" dirty="0">
                <a:effectLst/>
                <a:latin typeface="Calibri" panose="020F0502020204030204" pitchFamily="34" charset="0"/>
                <a:ea typeface="Calibri" panose="020F0502020204030204" pitchFamily="34" charset="0"/>
                <a:cs typeface="Arial" panose="020B0604020202020204" pitchFamily="34" charset="0"/>
              </a:rPr>
              <a:t>كل البوليبات المعدية ذات احتمالية خباثة و يجب استئصالها جميعاً للتقييم النسيجي. </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557784" lvl="2" algn="justLow">
              <a:lnSpc>
                <a:spcPct val="107000"/>
              </a:lnSpc>
              <a:spcBef>
                <a:spcPts val="0"/>
              </a:spcBef>
              <a:spcAft>
                <a:spcPts val="800"/>
              </a:spcAft>
            </a:pPr>
            <a:r>
              <a:rPr lang="ar-SA" dirty="0">
                <a:effectLst/>
                <a:latin typeface="Calibri" panose="020F0502020204030204" pitchFamily="34" charset="0"/>
                <a:ea typeface="Calibri" panose="020F0502020204030204" pitchFamily="34" charset="0"/>
                <a:cs typeface="Arial" panose="020B0604020202020204" pitchFamily="34" charset="0"/>
              </a:rPr>
              <a:t>للآفات المساوية أو الأقل من 4 ملم يوصى باستئصالها كاملة بـ </a:t>
            </a:r>
            <a:r>
              <a:rPr lang="en-US" dirty="0">
                <a:effectLst/>
                <a:latin typeface="Calibri" panose="020F0502020204030204" pitchFamily="34" charset="0"/>
                <a:ea typeface="Calibri" panose="020F0502020204030204" pitchFamily="34" charset="0"/>
                <a:cs typeface="Arial" panose="020B0604020202020204" pitchFamily="34" charset="0"/>
              </a:rPr>
              <a:t>CFP</a:t>
            </a:r>
            <a:r>
              <a:rPr lang="ar-SA" dirty="0">
                <a:effectLst/>
                <a:latin typeface="Calibri" panose="020F0502020204030204" pitchFamily="34" charset="0"/>
                <a:ea typeface="Calibri" panose="020F0502020204030204" pitchFamily="34" charset="0"/>
                <a:cs typeface="Arial" panose="020B0604020202020204" pitchFamily="34" charset="0"/>
              </a:rPr>
              <a:t> أو </a:t>
            </a:r>
            <a:r>
              <a:rPr lang="en-US" dirty="0">
                <a:effectLst/>
                <a:latin typeface="Calibri" panose="020F0502020204030204" pitchFamily="34" charset="0"/>
                <a:ea typeface="Calibri" panose="020F0502020204030204" pitchFamily="34" charset="0"/>
                <a:cs typeface="Arial" panose="020B0604020202020204" pitchFamily="34" charset="0"/>
              </a:rPr>
              <a:t>CSP</a:t>
            </a:r>
            <a:r>
              <a:rPr lang="ar-SA" dirty="0">
                <a:effectLst/>
                <a:latin typeface="Calibri" panose="020F0502020204030204" pitchFamily="34" charset="0"/>
                <a:ea typeface="Calibri" panose="020F0502020204030204" pitchFamily="34" charset="0"/>
                <a:cs typeface="Arial" panose="020B0604020202020204" pitchFamily="34" charset="0"/>
              </a:rPr>
              <a:t>. </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557784" lvl="2" algn="justLow">
              <a:lnSpc>
                <a:spcPct val="107000"/>
              </a:lnSpc>
              <a:spcBef>
                <a:spcPts val="0"/>
              </a:spcBef>
              <a:spcAft>
                <a:spcPts val="800"/>
              </a:spcAft>
            </a:pPr>
            <a:r>
              <a:rPr lang="ar-SA" dirty="0">
                <a:effectLst/>
                <a:latin typeface="Calibri" panose="020F0502020204030204" pitchFamily="34" charset="0"/>
                <a:ea typeface="Calibri" panose="020F0502020204030204" pitchFamily="34" charset="0"/>
                <a:cs typeface="Arial" panose="020B0604020202020204" pitchFamily="34" charset="0"/>
              </a:rPr>
              <a:t>للآفات المساوية أو الأكبر من 5 ملم و الأقل من 20 ملم, يوصى بـ </a:t>
            </a:r>
            <a:r>
              <a:rPr lang="en-US" dirty="0">
                <a:effectLst/>
                <a:latin typeface="Calibri" panose="020F0502020204030204" pitchFamily="34" charset="0"/>
                <a:ea typeface="Calibri" panose="020F0502020204030204" pitchFamily="34" charset="0"/>
                <a:cs typeface="Arial" panose="020B0604020202020204" pitchFamily="34" charset="0"/>
              </a:rPr>
              <a:t>CSP</a:t>
            </a:r>
            <a:r>
              <a:rPr lang="ar-SA" dirty="0">
                <a:effectLst/>
                <a:latin typeface="Calibri" panose="020F0502020204030204" pitchFamily="34" charset="0"/>
                <a:ea typeface="Calibri" panose="020F0502020204030204" pitchFamily="34" charset="0"/>
                <a:cs typeface="Arial" panose="020B0604020202020204" pitchFamily="34" charset="0"/>
              </a:rPr>
              <a:t>. </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557784" lvl="2" algn="justLow">
              <a:lnSpc>
                <a:spcPct val="107000"/>
              </a:lnSpc>
              <a:spcBef>
                <a:spcPts val="0"/>
              </a:spcBef>
              <a:spcAft>
                <a:spcPts val="800"/>
              </a:spcAft>
            </a:pPr>
            <a:r>
              <a:rPr lang="ar-SA" dirty="0">
                <a:effectLst/>
                <a:latin typeface="Calibri" panose="020F0502020204030204" pitchFamily="34" charset="0"/>
                <a:ea typeface="Calibri" panose="020F0502020204030204" pitchFamily="34" charset="0"/>
                <a:cs typeface="Arial" panose="020B0604020202020204" pitchFamily="34" charset="0"/>
              </a:rPr>
              <a:t>للآفات المساوية أو الأكبر من 20 ملم في المعدة و العفج يوصى باستخدام تقنيات استئصال البوليبات المتقدمة. </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algn="justLow">
              <a:lnSpc>
                <a:spcPct val="107000"/>
              </a:lnSpc>
              <a:spcAft>
                <a:spcPts val="800"/>
              </a:spcAft>
            </a:pPr>
            <a:r>
              <a:rPr lang="ar-SA" dirty="0">
                <a:effectLst/>
                <a:latin typeface="Calibri" panose="020F0502020204030204" pitchFamily="34" charset="0"/>
                <a:ea typeface="Calibri" panose="020F0502020204030204" pitchFamily="34" charset="0"/>
                <a:cs typeface="Arial" panose="020B0604020202020204" pitchFamily="34" charset="0"/>
              </a:rPr>
              <a:t>و قد أصدرت الجمعية الأمريكية للتنظير الهضمي </a:t>
            </a:r>
            <a:r>
              <a:rPr lang="en-US" dirty="0">
                <a:effectLst/>
                <a:latin typeface="Calibri" panose="020F0502020204030204" pitchFamily="34" charset="0"/>
                <a:ea typeface="Calibri" panose="020F0502020204030204" pitchFamily="34" charset="0"/>
                <a:cs typeface="Arial" panose="020B0604020202020204" pitchFamily="34" charset="0"/>
              </a:rPr>
              <a:t>ASGE</a:t>
            </a:r>
            <a:r>
              <a:rPr lang="ar-SA" dirty="0">
                <a:effectLst/>
                <a:latin typeface="Calibri" panose="020F0502020204030204" pitchFamily="34" charset="0"/>
                <a:ea typeface="Calibri" panose="020F0502020204030204" pitchFamily="34" charset="0"/>
                <a:cs typeface="Arial" panose="020B0604020202020204" pitchFamily="34" charset="0"/>
              </a:rPr>
              <a:t> التوصيات التالية لبوليبات المعدة:</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rtl="1">
              <a:lnSpc>
                <a:spcPct val="107000"/>
              </a:lnSpc>
              <a:spcBef>
                <a:spcPts val="0"/>
              </a:spcBef>
              <a:spcAft>
                <a:spcPts val="800"/>
              </a:spcAft>
              <a:buFont typeface="Symbol" panose="05050102010706020507" pitchFamily="18" charset="2"/>
              <a:buChar char=""/>
            </a:pPr>
            <a:r>
              <a:rPr lang="ar-SA" sz="3200" dirty="0">
                <a:effectLst/>
                <a:latin typeface="Calibri" panose="020F0502020204030204" pitchFamily="34" charset="0"/>
                <a:ea typeface="Calibri" panose="020F0502020204030204" pitchFamily="34" charset="0"/>
                <a:cs typeface="Arial" panose="020B0604020202020204" pitchFamily="34" charset="0"/>
              </a:rPr>
              <a:t>استئصال بوليب كامل لـ:</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rtl="1">
              <a:lnSpc>
                <a:spcPct val="107000"/>
              </a:lnSpc>
              <a:spcBef>
                <a:spcPts val="0"/>
              </a:spcBef>
              <a:spcAft>
                <a:spcPts val="800"/>
              </a:spcAft>
              <a:buFont typeface="Courier New" panose="02070309020205020404" pitchFamily="49" charset="0"/>
              <a:buChar char="o"/>
            </a:pPr>
            <a:r>
              <a:rPr lang="en-US" sz="3200" dirty="0">
                <a:effectLst/>
                <a:latin typeface="Calibri" panose="020F0502020204030204" pitchFamily="34" charset="0"/>
                <a:ea typeface="Calibri" panose="020F0502020204030204" pitchFamily="34" charset="0"/>
                <a:cs typeface="Arial" panose="020B0604020202020204" pitchFamily="34" charset="0"/>
              </a:rPr>
              <a:t>FGP</a:t>
            </a:r>
            <a:r>
              <a:rPr lang="ar-SA" sz="3200" dirty="0">
                <a:effectLst/>
                <a:latin typeface="Calibri" panose="020F0502020204030204" pitchFamily="34" charset="0"/>
                <a:ea typeface="Calibri" panose="020F0502020204030204" pitchFamily="34" charset="0"/>
                <a:cs typeface="Arial" panose="020B0604020202020204" pitchFamily="34" charset="0"/>
              </a:rPr>
              <a:t> أكبر من 10 ملم</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rtl="1">
              <a:lnSpc>
                <a:spcPct val="107000"/>
              </a:lnSpc>
              <a:spcBef>
                <a:spcPts val="0"/>
              </a:spcBef>
              <a:spcAft>
                <a:spcPts val="800"/>
              </a:spcAft>
              <a:buFont typeface="Courier New" panose="02070309020205020404" pitchFamily="49" charset="0"/>
              <a:buChar char="o"/>
            </a:pPr>
            <a:r>
              <a:rPr lang="ar-SA" sz="3200" dirty="0">
                <a:effectLst/>
                <a:latin typeface="Calibri" panose="020F0502020204030204" pitchFamily="34" charset="0"/>
                <a:ea typeface="Calibri" panose="020F0502020204030204" pitchFamily="34" charset="0"/>
                <a:cs typeface="Arial" panose="020B0604020202020204" pitchFamily="34" charset="0"/>
              </a:rPr>
              <a:t>بوليبات فرط التنسج </a:t>
            </a:r>
            <a:r>
              <a:rPr lang="en-US" sz="3200" dirty="0">
                <a:effectLst/>
                <a:latin typeface="Calibri" panose="020F0502020204030204" pitchFamily="34" charset="0"/>
                <a:ea typeface="Calibri" panose="020F0502020204030204" pitchFamily="34" charset="0"/>
                <a:cs typeface="Arial" panose="020B0604020202020204" pitchFamily="34" charset="0"/>
              </a:rPr>
              <a:t>HP</a:t>
            </a:r>
            <a:r>
              <a:rPr lang="ar-SA" sz="3200" dirty="0">
                <a:effectLst/>
                <a:latin typeface="Calibri" panose="020F0502020204030204" pitchFamily="34" charset="0"/>
                <a:ea typeface="Calibri" panose="020F0502020204030204" pitchFamily="34" charset="0"/>
                <a:cs typeface="Arial" panose="020B0604020202020204" pitchFamily="34" charset="0"/>
              </a:rPr>
              <a:t> أكبر من 5 ملم</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rtl="1">
              <a:lnSpc>
                <a:spcPct val="107000"/>
              </a:lnSpc>
              <a:spcBef>
                <a:spcPts val="0"/>
              </a:spcBef>
              <a:spcAft>
                <a:spcPts val="800"/>
              </a:spcAft>
              <a:buFont typeface="Courier New" panose="02070309020205020404" pitchFamily="49" charset="0"/>
              <a:buChar char="o"/>
            </a:pPr>
            <a:r>
              <a:rPr lang="ar-SA" sz="3200" dirty="0">
                <a:effectLst/>
                <a:latin typeface="Calibri" panose="020F0502020204030204" pitchFamily="34" charset="0"/>
                <a:ea typeface="Calibri" panose="020F0502020204030204" pitchFamily="34" charset="0"/>
                <a:cs typeface="Arial" panose="020B0604020202020204" pitchFamily="34" charset="0"/>
              </a:rPr>
              <a:t>كل البوليبات الغدومية </a:t>
            </a:r>
            <a:r>
              <a:rPr lang="en-US" sz="3200" dirty="0">
                <a:effectLst/>
                <a:latin typeface="Calibri" panose="020F0502020204030204" pitchFamily="34" charset="0"/>
                <a:ea typeface="Calibri" panose="020F0502020204030204" pitchFamily="34" charset="0"/>
                <a:cs typeface="Arial" panose="020B0604020202020204" pitchFamily="34" charset="0"/>
              </a:rPr>
              <a:t>Aps</a:t>
            </a:r>
          </a:p>
          <a:p>
            <a:pPr marL="342900" marR="0" lvl="0" indent="-342900" algn="justLow" rtl="1">
              <a:lnSpc>
                <a:spcPct val="107000"/>
              </a:lnSpc>
              <a:spcBef>
                <a:spcPts val="0"/>
              </a:spcBef>
              <a:spcAft>
                <a:spcPts val="800"/>
              </a:spcAft>
              <a:buFont typeface="Courier New" panose="02070309020205020404" pitchFamily="49" charset="0"/>
              <a:buChar char="o"/>
            </a:pPr>
            <a:r>
              <a:rPr lang="ar-SA" sz="3200" dirty="0">
                <a:effectLst/>
                <a:latin typeface="Calibri" panose="020F0502020204030204" pitchFamily="34" charset="0"/>
                <a:ea typeface="Calibri" panose="020F0502020204030204" pitchFamily="34" charset="0"/>
                <a:cs typeface="Arial" panose="020B0604020202020204" pitchFamily="34" charset="0"/>
              </a:rPr>
              <a:t>كل الآفات الأكبر من 10 ملم.</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rtl="1">
              <a:lnSpc>
                <a:spcPct val="107000"/>
              </a:lnSpc>
              <a:spcBef>
                <a:spcPts val="0"/>
              </a:spcBef>
              <a:spcAft>
                <a:spcPts val="800"/>
              </a:spcAft>
              <a:buFont typeface="Symbol" panose="05050102010706020507" pitchFamily="18" charset="2"/>
              <a:buChar char=""/>
            </a:pPr>
            <a:r>
              <a:rPr lang="ar-SA" sz="3200" dirty="0">
                <a:effectLst/>
                <a:latin typeface="Calibri" panose="020F0502020204030204" pitchFamily="34" charset="0"/>
                <a:ea typeface="Calibri" panose="020F0502020204030204" pitchFamily="34" charset="0"/>
                <a:cs typeface="Arial" panose="020B0604020202020204" pitchFamily="34" charset="0"/>
              </a:rPr>
              <a:t>تتطلب البوليبات المتعددة استئصال كامل للآفة الأكبر مع خزعات من البوليبات الأصغر</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9947441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1DF29-15EC-73ED-71C4-F5BEC97F85CD}"/>
              </a:ext>
            </a:extLst>
          </p:cNvPr>
          <p:cNvSpPr>
            <a:spLocks noGrp="1"/>
          </p:cNvSpPr>
          <p:nvPr>
            <p:ph type="title"/>
          </p:nvPr>
        </p:nvSpPr>
        <p:spPr/>
        <p:txBody>
          <a:bodyPr/>
          <a:lstStyle/>
          <a:p>
            <a:r>
              <a:rPr lang="ar-SY" dirty="0"/>
              <a:t>تنظير الكولون </a:t>
            </a:r>
            <a:r>
              <a:rPr lang="en-US" dirty="0"/>
              <a:t>Colonoscopy</a:t>
            </a:r>
          </a:p>
        </p:txBody>
      </p:sp>
      <p:sp>
        <p:nvSpPr>
          <p:cNvPr id="3" name="Content Placeholder 2">
            <a:extLst>
              <a:ext uri="{FF2B5EF4-FFF2-40B4-BE49-F238E27FC236}">
                <a16:creationId xmlns:a16="http://schemas.microsoft.com/office/drawing/2014/main" id="{0651064C-3F92-4285-738E-77070B8FBEE7}"/>
              </a:ext>
            </a:extLst>
          </p:cNvPr>
          <p:cNvSpPr>
            <a:spLocks noGrp="1"/>
          </p:cNvSpPr>
          <p:nvPr>
            <p:ph idx="1"/>
          </p:nvPr>
        </p:nvSpPr>
        <p:spPr/>
        <p:txBody>
          <a:bodyPr/>
          <a:lstStyle/>
          <a:p>
            <a:pPr marL="0" marR="0" algn="justLow" rtl="1">
              <a:lnSpc>
                <a:spcPct val="107000"/>
              </a:lnSpc>
              <a:spcBef>
                <a:spcPts val="0"/>
              </a:spcBef>
              <a:spcAft>
                <a:spcPts val="800"/>
              </a:spcAft>
            </a:pPr>
            <a:r>
              <a:rPr lang="ar-SA" sz="3200" dirty="0">
                <a:effectLst/>
                <a:latin typeface="Calibri" panose="020F0502020204030204" pitchFamily="34" charset="0"/>
                <a:ea typeface="Calibri" panose="020F0502020204030204" pitchFamily="34" charset="0"/>
                <a:cs typeface="Arial" panose="020B0604020202020204" pitchFamily="34" charset="0"/>
              </a:rPr>
              <a:t>في الكولون و المستقيم استطبابات استئصال البوليبات مباشرة و صريحة في أن أي بوليب يشاهد يجب قطعه. </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3200" dirty="0">
                <a:effectLst/>
                <a:latin typeface="Calibri" panose="020F0502020204030204" pitchFamily="34" charset="0"/>
                <a:ea typeface="Calibri" panose="020F0502020204030204" pitchFamily="34" charset="0"/>
                <a:cs typeface="Arial" panose="020B0604020202020204" pitchFamily="34" charset="0"/>
              </a:rPr>
              <a:t>و بالرغم من أن البوليبات شديدة الصغر عرضة للإهمال بسبب الفرصة العالية لكونها سليمة فإنها لاتزال يمكن أن تخفي نسيج ورمي أو ما قبل ورمي و أنها تترافق مع معدل حوادث جانبية منخفض جداً و تستحق الاستئصال. </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3200" dirty="0">
                <a:effectLst/>
                <a:latin typeface="Calibri" panose="020F0502020204030204" pitchFamily="34" charset="0"/>
                <a:ea typeface="Calibri" panose="020F0502020204030204" pitchFamily="34" charset="0"/>
                <a:cs typeface="Arial" panose="020B0604020202020204" pitchFamily="34" charset="0"/>
              </a:rPr>
              <a:t>الآفات الكبيرة (&gt;20 ملم) تتطلب غالباً تقنيات متقدمة. </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193158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4F6B7-9A65-7BA4-DF15-777719D5FAA5}"/>
              </a:ext>
            </a:extLst>
          </p:cNvPr>
          <p:cNvSpPr>
            <a:spLocks noGrp="1"/>
          </p:cNvSpPr>
          <p:nvPr>
            <p:ph type="title"/>
          </p:nvPr>
        </p:nvSpPr>
        <p:spPr/>
        <p:txBody>
          <a:bodyPr/>
          <a:lstStyle/>
          <a:p>
            <a:r>
              <a:rPr lang="ar-SY" dirty="0"/>
              <a:t>مقدمة</a:t>
            </a:r>
            <a:endParaRPr lang="en-US" dirty="0"/>
          </a:p>
        </p:txBody>
      </p:sp>
      <p:sp>
        <p:nvSpPr>
          <p:cNvPr id="3" name="Content Placeholder 2">
            <a:extLst>
              <a:ext uri="{FF2B5EF4-FFF2-40B4-BE49-F238E27FC236}">
                <a16:creationId xmlns:a16="http://schemas.microsoft.com/office/drawing/2014/main" id="{FFDD5D60-B1E5-32F8-EF1F-B63B4F7198A3}"/>
              </a:ext>
            </a:extLst>
          </p:cNvPr>
          <p:cNvSpPr>
            <a:spLocks noGrp="1"/>
          </p:cNvSpPr>
          <p:nvPr>
            <p:ph idx="1"/>
          </p:nvPr>
        </p:nvSpPr>
        <p:spPr>
          <a:xfrm>
            <a:off x="457200" y="1775194"/>
            <a:ext cx="8229600" cy="4998468"/>
          </a:xfrm>
        </p:spPr>
        <p:txBody>
          <a:bodyPr>
            <a:normAutofit fontScale="77500" lnSpcReduction="20000"/>
          </a:bodyPr>
          <a:lstStyle/>
          <a:p>
            <a:pPr marL="0" marR="0" algn="justLow" rtl="1">
              <a:lnSpc>
                <a:spcPct val="107000"/>
              </a:lnSpc>
              <a:spcBef>
                <a:spcPts val="0"/>
              </a:spcBef>
              <a:spcAft>
                <a:spcPts val="800"/>
              </a:spcAft>
            </a:pPr>
            <a:r>
              <a:rPr lang="ar-SY" sz="3200" dirty="0">
                <a:effectLst/>
                <a:latin typeface="Calibri" panose="020F0502020204030204" pitchFamily="34" charset="0"/>
                <a:ea typeface="Calibri" panose="020F0502020204030204" pitchFamily="34" charset="0"/>
                <a:cs typeface="Arial" panose="020B0604020202020204" pitchFamily="34" charset="0"/>
              </a:rPr>
              <a:t>أدخل </a:t>
            </a:r>
            <a:r>
              <a:rPr lang="ar-SA" sz="3200" dirty="0">
                <a:effectLst/>
                <a:latin typeface="Calibri" panose="020F0502020204030204" pitchFamily="34" charset="0"/>
                <a:ea typeface="Calibri" panose="020F0502020204030204" pitchFamily="34" charset="0"/>
                <a:cs typeface="Arial" panose="020B0604020202020204" pitchFamily="34" charset="0"/>
              </a:rPr>
              <a:t>استئصال البوليبات بالعروة </a:t>
            </a:r>
            <a:r>
              <a:rPr lang="en-US" sz="3200" dirty="0">
                <a:effectLst/>
                <a:latin typeface="Calibri" panose="020F0502020204030204" pitchFamily="34" charset="0"/>
                <a:ea typeface="Calibri" panose="020F0502020204030204" pitchFamily="34" charset="0"/>
                <a:cs typeface="Arial" panose="020B0604020202020204" pitchFamily="34" charset="0"/>
              </a:rPr>
              <a:t>Snare Polypectomy</a:t>
            </a:r>
            <a:r>
              <a:rPr lang="ar-SA" sz="3200" dirty="0">
                <a:effectLst/>
                <a:latin typeface="Calibri" panose="020F0502020204030204" pitchFamily="34" charset="0"/>
                <a:ea typeface="Calibri" panose="020F0502020204030204" pitchFamily="34" charset="0"/>
                <a:cs typeface="Arial" panose="020B0604020202020204" pitchFamily="34" charset="0"/>
              </a:rPr>
              <a:t> في عام 1971. </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3200" dirty="0">
                <a:effectLst/>
                <a:latin typeface="Calibri" panose="020F0502020204030204" pitchFamily="34" charset="0"/>
                <a:ea typeface="Calibri" panose="020F0502020204030204" pitchFamily="34" charset="0"/>
                <a:cs typeface="Arial" panose="020B0604020202020204" pitchFamily="34" charset="0"/>
              </a:rPr>
              <a:t>باستئصال البوليبات الورمية قبل تطورها إلى سرطان فإن تنظير الكولون و استئصال البوليبات عالي الجودة يمكن أن يمنع سرطان الكولون. </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endParaRPr lang="ar-SY" sz="320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3200" b="1" dirty="0">
                <a:effectLst/>
                <a:latin typeface="Calibri" panose="020F0502020204030204" pitchFamily="34" charset="0"/>
                <a:ea typeface="Calibri" panose="020F0502020204030204" pitchFamily="34" charset="0"/>
                <a:cs typeface="Arial" panose="020B0604020202020204" pitchFamily="34" charset="0"/>
              </a:rPr>
              <a:t>خلال السنوات الأخيرة كان هناك تحول لاستئصال البوليبات بالعروة بدون استخدام التخثير الكهربائي</a:t>
            </a:r>
            <a:r>
              <a:rPr lang="ar-SA" sz="3200" dirty="0">
                <a:effectLst/>
                <a:latin typeface="Calibri" panose="020F0502020204030204" pitchFamily="34" charset="0"/>
                <a:ea typeface="Calibri" panose="020F0502020204030204" pitchFamily="34" charset="0"/>
                <a:cs typeface="Arial" panose="020B0604020202020204" pitchFamily="34" charset="0"/>
              </a:rPr>
              <a:t>, و هو ما يعرف بـ </a:t>
            </a:r>
            <a:r>
              <a:rPr lang="en-US" sz="3200" b="1" dirty="0">
                <a:effectLst/>
                <a:latin typeface="Calibri" panose="020F0502020204030204" pitchFamily="34" charset="0"/>
                <a:ea typeface="Calibri" panose="020F0502020204030204" pitchFamily="34" charset="0"/>
                <a:cs typeface="Arial" panose="020B0604020202020204" pitchFamily="34" charset="0"/>
              </a:rPr>
              <a:t>cold snare polypectomy (CSP)</a:t>
            </a:r>
            <a:r>
              <a:rPr lang="ar-SY" sz="3200" dirty="0">
                <a:effectLst/>
                <a:latin typeface="Calibri" panose="020F0502020204030204" pitchFamily="34" charset="0"/>
                <a:ea typeface="Calibri" panose="020F0502020204030204" pitchFamily="34" charset="0"/>
                <a:cs typeface="Arial" panose="020B0604020202020204" pitchFamily="34" charset="0"/>
              </a:rPr>
              <a:t>:</a:t>
            </a:r>
          </a:p>
          <a:p>
            <a:pPr marL="557784" lvl="2" algn="justLow">
              <a:lnSpc>
                <a:spcPct val="107000"/>
              </a:lnSpc>
              <a:spcBef>
                <a:spcPts val="0"/>
              </a:spcBef>
              <a:spcAft>
                <a:spcPts val="800"/>
              </a:spcAft>
            </a:pPr>
            <a:r>
              <a:rPr lang="ar-SA" sz="3600" dirty="0">
                <a:effectLst/>
                <a:latin typeface="Calibri" panose="020F0502020204030204" pitchFamily="34" charset="0"/>
                <a:ea typeface="Calibri" panose="020F0502020204030204" pitchFamily="34" charset="0"/>
                <a:cs typeface="Arial" panose="020B0604020202020204" pitchFamily="34" charset="0"/>
              </a:rPr>
              <a:t>الاستئصال الكامل للبوليب </a:t>
            </a:r>
            <a:endParaRPr lang="ar-SY" sz="3600" dirty="0">
              <a:effectLst/>
              <a:latin typeface="Calibri" panose="020F0502020204030204" pitchFamily="34" charset="0"/>
              <a:ea typeface="Calibri" panose="020F0502020204030204" pitchFamily="34" charset="0"/>
              <a:cs typeface="Arial" panose="020B0604020202020204" pitchFamily="34" charset="0"/>
            </a:endParaRPr>
          </a:p>
          <a:p>
            <a:pPr marL="557784" lvl="2" algn="justLow">
              <a:lnSpc>
                <a:spcPct val="107000"/>
              </a:lnSpc>
              <a:spcBef>
                <a:spcPts val="0"/>
              </a:spcBef>
              <a:spcAft>
                <a:spcPts val="800"/>
              </a:spcAft>
            </a:pPr>
            <a:r>
              <a:rPr lang="ar-SA" sz="3600" dirty="0">
                <a:effectLst/>
                <a:latin typeface="Calibri" panose="020F0502020204030204" pitchFamily="34" charset="0"/>
                <a:ea typeface="Calibri" panose="020F0502020204030204" pitchFamily="34" charset="0"/>
                <a:cs typeface="Arial" panose="020B0604020202020204" pitchFamily="34" charset="0"/>
              </a:rPr>
              <a:t>بدون التعرض لمخاطر الكي الكهربائي </a:t>
            </a:r>
            <a:r>
              <a:rPr lang="en-US" sz="3600" dirty="0">
                <a:effectLst/>
                <a:latin typeface="Calibri" panose="020F0502020204030204" pitchFamily="34" charset="0"/>
                <a:ea typeface="Calibri" panose="020F0502020204030204" pitchFamily="34" charset="0"/>
                <a:cs typeface="Arial" panose="020B0604020202020204" pitchFamily="34" charset="0"/>
              </a:rPr>
              <a:t>electrocautery</a:t>
            </a:r>
            <a:r>
              <a:rPr lang="ar-SA" sz="3600" dirty="0">
                <a:effectLst/>
                <a:latin typeface="Calibri" panose="020F0502020204030204" pitchFamily="34" charset="0"/>
                <a:ea typeface="Calibri" panose="020F0502020204030204" pitchFamily="34" charset="0"/>
                <a:cs typeface="Arial" panose="020B0604020202020204" pitchFamily="34" charset="0"/>
              </a:rPr>
              <a:t>. </a:t>
            </a:r>
            <a:endParaRPr lang="en-US" sz="360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3200" dirty="0">
                <a:effectLst/>
                <a:latin typeface="Calibri" panose="020F0502020204030204" pitchFamily="34" charset="0"/>
                <a:ea typeface="Calibri" panose="020F0502020204030204" pitchFamily="34" charset="0"/>
                <a:cs typeface="Arial" panose="020B0604020202020204" pitchFamily="34" charset="0"/>
              </a:rPr>
              <a:t>و بالرغم من أن </a:t>
            </a:r>
            <a:r>
              <a:rPr lang="en-US" sz="3200" dirty="0">
                <a:effectLst/>
                <a:latin typeface="Calibri" panose="020F0502020204030204" pitchFamily="34" charset="0"/>
                <a:ea typeface="Calibri" panose="020F0502020204030204" pitchFamily="34" charset="0"/>
                <a:cs typeface="Arial" panose="020B0604020202020204" pitchFamily="34" charset="0"/>
              </a:rPr>
              <a:t>CSP</a:t>
            </a:r>
            <a:r>
              <a:rPr lang="ar-SA" sz="3200" dirty="0">
                <a:effectLst/>
                <a:latin typeface="Calibri" panose="020F0502020204030204" pitchFamily="34" charset="0"/>
                <a:ea typeface="Calibri" panose="020F0502020204030204" pitchFamily="34" charset="0"/>
                <a:cs typeface="Arial" panose="020B0604020202020204" pitchFamily="34" charset="0"/>
              </a:rPr>
              <a:t> هو تقنية تنظيرية منتشرة و أساسية فإن المعطيات تشير إلى استمرار وجود فجوة نوعية في غرس </a:t>
            </a:r>
            <a:r>
              <a:rPr lang="en-US" sz="3200" dirty="0">
                <a:effectLst/>
                <a:latin typeface="Calibri" panose="020F0502020204030204" pitchFamily="34" charset="0"/>
                <a:ea typeface="Calibri" panose="020F0502020204030204" pitchFamily="34" charset="0"/>
                <a:cs typeface="Arial" panose="020B0604020202020204" pitchFamily="34" charset="0"/>
              </a:rPr>
              <a:t>CSP</a:t>
            </a:r>
            <a:r>
              <a:rPr lang="ar-SA" sz="3200" dirty="0">
                <a:effectLst/>
                <a:latin typeface="Calibri" panose="020F0502020204030204" pitchFamily="34" charset="0"/>
                <a:ea typeface="Calibri" panose="020F0502020204030204" pitchFamily="34" charset="0"/>
                <a:cs typeface="Arial" panose="020B0604020202020204" pitchFamily="34" charset="0"/>
              </a:rPr>
              <a:t> بين المتدربين و الممارسين المستقلين</a:t>
            </a:r>
            <a:r>
              <a:rPr lang="en-US" dirty="0">
                <a:latin typeface="Calibri" panose="020F0502020204030204" pitchFamily="34" charset="0"/>
                <a:ea typeface="Calibri" panose="020F0502020204030204" pitchFamily="34" charset="0"/>
              </a:rPr>
              <a:t>.</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1394918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5F9D8-32DA-B70C-3F11-B103F42B176B}"/>
              </a:ext>
            </a:extLst>
          </p:cNvPr>
          <p:cNvSpPr>
            <a:spLocks noGrp="1"/>
          </p:cNvSpPr>
          <p:nvPr>
            <p:ph type="title"/>
          </p:nvPr>
        </p:nvSpPr>
        <p:spPr/>
        <p:txBody>
          <a:bodyPr>
            <a:noAutofit/>
          </a:bodyPr>
          <a:lstStyle/>
          <a:p>
            <a:r>
              <a:rPr lang="ar-SY" sz="3600" dirty="0"/>
              <a:t>1. استئصال البوليبات بالعروة الباردة يزيل الحوادث الجانبية لاستئصال البوليبات لكنه تقنياً أكثر تطلباً</a:t>
            </a:r>
            <a:endParaRPr lang="en-US" sz="3600" dirty="0"/>
          </a:p>
        </p:txBody>
      </p:sp>
      <p:sp>
        <p:nvSpPr>
          <p:cNvPr id="3" name="Content Placeholder 2">
            <a:extLst>
              <a:ext uri="{FF2B5EF4-FFF2-40B4-BE49-F238E27FC236}">
                <a16:creationId xmlns:a16="http://schemas.microsoft.com/office/drawing/2014/main" id="{8DB3457B-AFE8-F63E-F08D-679C0CD54CDD}"/>
              </a:ext>
            </a:extLst>
          </p:cNvPr>
          <p:cNvSpPr>
            <a:spLocks noGrp="1"/>
          </p:cNvSpPr>
          <p:nvPr>
            <p:ph idx="1"/>
          </p:nvPr>
        </p:nvSpPr>
        <p:spPr>
          <a:xfrm>
            <a:off x="457200" y="1775194"/>
            <a:ext cx="8229600" cy="4927358"/>
          </a:xfrm>
        </p:spPr>
        <p:txBody>
          <a:bodyPr>
            <a:normAutofit fontScale="92500" lnSpcReduction="20000"/>
          </a:bodyPr>
          <a:lstStyle/>
          <a:p>
            <a:pPr algn="justLow"/>
            <a:r>
              <a:rPr lang="ar-SA" sz="2400" dirty="0">
                <a:effectLst/>
                <a:latin typeface="Calibri" panose="020F0502020204030204" pitchFamily="34" charset="0"/>
                <a:ea typeface="Calibri" panose="020F0502020204030204" pitchFamily="34" charset="0"/>
                <a:cs typeface="Arial" panose="020B0604020202020204" pitchFamily="34" charset="0"/>
              </a:rPr>
              <a:t>بسبب أمانه الأفضل و الفعالية المشابهة فقد حل استئصال البوليبات بالعروة الباردة </a:t>
            </a:r>
            <a:r>
              <a:rPr lang="en-US" sz="2400" dirty="0">
                <a:effectLst/>
                <a:latin typeface="Calibri" panose="020F0502020204030204" pitchFamily="34" charset="0"/>
                <a:ea typeface="Calibri" panose="020F0502020204030204" pitchFamily="34" charset="0"/>
                <a:cs typeface="Arial" panose="020B0604020202020204" pitchFamily="34" charset="0"/>
              </a:rPr>
              <a:t>cold snare polypectomy (CSP)</a:t>
            </a:r>
            <a:r>
              <a:rPr lang="ar-SA" sz="2400" dirty="0">
                <a:effectLst/>
                <a:latin typeface="Calibri" panose="020F0502020204030204" pitchFamily="34" charset="0"/>
                <a:ea typeface="Calibri" panose="020F0502020204030204" pitchFamily="34" charset="0"/>
                <a:cs typeface="Arial" panose="020B0604020202020204" pitchFamily="34" charset="0"/>
              </a:rPr>
              <a:t> مكان استئصال البوليبات بالعروة الساخنة </a:t>
            </a:r>
            <a:r>
              <a:rPr lang="en-US" sz="2400" dirty="0">
                <a:effectLst/>
                <a:latin typeface="Calibri" panose="020F0502020204030204" pitchFamily="34" charset="0"/>
                <a:ea typeface="Calibri" panose="020F0502020204030204" pitchFamily="34" charset="0"/>
                <a:cs typeface="Arial" panose="020B0604020202020204" pitchFamily="34" charset="0"/>
              </a:rPr>
              <a:t>hot snare polypectomy</a:t>
            </a:r>
            <a:r>
              <a:rPr lang="ar-SA" sz="2400" dirty="0">
                <a:effectLst/>
                <a:latin typeface="Calibri" panose="020F0502020204030204" pitchFamily="34" charset="0"/>
                <a:ea typeface="Calibri" panose="020F0502020204030204" pitchFamily="34" charset="0"/>
                <a:cs typeface="Arial" panose="020B0604020202020204" pitchFamily="34" charset="0"/>
              </a:rPr>
              <a:t> كوسيلة الاستئصال التنظيرية المفضلة لمعالجة البوليبات الصغيرة و شديدة </a:t>
            </a:r>
            <a:r>
              <a:rPr lang="ar-SA" sz="2400" dirty="0">
                <a:effectLst/>
                <a:ea typeface="Calibri" panose="020F0502020204030204" pitchFamily="34" charset="0"/>
                <a:cs typeface="Arial" panose="020B0604020202020204" pitchFamily="34" charset="0"/>
              </a:rPr>
              <a:t>الصغر (&lt;10 ملم). </a:t>
            </a:r>
            <a:endParaRPr lang="ar-SY" sz="2400" dirty="0">
              <a:effectLst/>
              <a:ea typeface="Calibri" panose="020F0502020204030204" pitchFamily="34" charset="0"/>
              <a:cs typeface="Arial" panose="020B0604020202020204" pitchFamily="34" charset="0"/>
            </a:endParaRPr>
          </a:p>
          <a:p>
            <a:pPr algn="justLow"/>
            <a:endParaRPr lang="ar-SY" sz="2400" dirty="0">
              <a:effectLst/>
              <a:ea typeface="Calibri" panose="020F0502020204030204" pitchFamily="34" charset="0"/>
              <a:cs typeface="Arial" panose="020B0604020202020204" pitchFamily="34" charset="0"/>
            </a:endParaRPr>
          </a:p>
          <a:p>
            <a:pPr algn="justLow"/>
            <a:r>
              <a:rPr lang="ar-SA" sz="2400" dirty="0">
                <a:effectLst/>
                <a:ea typeface="Calibri" panose="020F0502020204030204" pitchFamily="34" charset="0"/>
                <a:cs typeface="Arial" panose="020B0604020202020204" pitchFamily="34" charset="0"/>
              </a:rPr>
              <a:t>يزيل </a:t>
            </a:r>
            <a:r>
              <a:rPr lang="en-US" sz="2400" dirty="0">
                <a:effectLst/>
                <a:latin typeface="Arial" panose="020B0604020202020204" pitchFamily="34" charset="0"/>
                <a:ea typeface="Calibri" panose="020F0502020204030204" pitchFamily="34" charset="0"/>
              </a:rPr>
              <a:t>CSP</a:t>
            </a:r>
            <a:r>
              <a:rPr lang="ar-SA" sz="2400" dirty="0">
                <a:effectLst/>
                <a:latin typeface="Arial" panose="020B0604020202020204" pitchFamily="34" charset="0"/>
                <a:ea typeface="Calibri" panose="020F0502020204030204" pitchFamily="34" charset="0"/>
              </a:rPr>
              <a:t> اثنين من أكثر الحوادث الجانبية المرتبطة بالإجراء: </a:t>
            </a:r>
            <a:r>
              <a:rPr lang="ar-SA" sz="2400" b="1" dirty="0">
                <a:solidFill>
                  <a:srgbClr val="FF0000"/>
                </a:solidFill>
                <a:effectLst/>
                <a:latin typeface="Arial" panose="020B0604020202020204" pitchFamily="34" charset="0"/>
                <a:ea typeface="Calibri" panose="020F0502020204030204" pitchFamily="34" charset="0"/>
              </a:rPr>
              <a:t>خطر النزف الهام و الانثقاب المرتبط باستئصال البوليبات</a:t>
            </a:r>
            <a:r>
              <a:rPr lang="ar-SA" sz="2400" dirty="0">
                <a:effectLst/>
                <a:latin typeface="Arial" panose="020B0604020202020204" pitchFamily="34" charset="0"/>
                <a:ea typeface="Calibri" panose="020F0502020204030204" pitchFamily="34" charset="0"/>
              </a:rPr>
              <a:t>. لكنه يمكن أن يفتح الباب على خطر غير منظور هو القطع غير الكامل مما يؤدي لسرطان </a:t>
            </a:r>
            <a:r>
              <a:rPr lang="en-US" sz="2400" dirty="0">
                <a:effectLst/>
                <a:latin typeface="Arial" panose="020B0604020202020204" pitchFamily="34" charset="0"/>
                <a:ea typeface="Calibri" panose="020F0502020204030204" pitchFamily="34" charset="0"/>
              </a:rPr>
              <a:t>interval cancer</a:t>
            </a:r>
            <a:r>
              <a:rPr lang="ar-SA" sz="2400" dirty="0">
                <a:effectLst/>
                <a:latin typeface="Arial" panose="020B0604020202020204" pitchFamily="34" charset="0"/>
                <a:ea typeface="Calibri" panose="020F0502020204030204" pitchFamily="34" charset="0"/>
              </a:rPr>
              <a:t>.</a:t>
            </a:r>
            <a:endParaRPr lang="ar-SY" sz="2400" dirty="0">
              <a:effectLst/>
              <a:latin typeface="Arial" panose="020B0604020202020204" pitchFamily="34" charset="0"/>
              <a:ea typeface="Calibri" panose="020F0502020204030204" pitchFamily="34" charset="0"/>
            </a:endParaRPr>
          </a:p>
          <a:p>
            <a:pPr algn="justLow"/>
            <a:r>
              <a:rPr lang="ar-SA" sz="2400" dirty="0">
                <a:effectLst/>
                <a:latin typeface="Arial" panose="020B0604020202020204" pitchFamily="34" charset="0"/>
                <a:ea typeface="Calibri" panose="020F0502020204030204" pitchFamily="34" charset="0"/>
              </a:rPr>
              <a:t>تتم المعاوضة عن انعدام الدقة في استئصال البوليبات بالعروة الساخنة  بتطبيق الإنفاذ الحراري </a:t>
            </a:r>
            <a:r>
              <a:rPr lang="en-US" sz="2400" dirty="0">
                <a:effectLst/>
                <a:latin typeface="Arial" panose="020B0604020202020204" pitchFamily="34" charset="0"/>
                <a:ea typeface="Calibri" panose="020F0502020204030204" pitchFamily="34" charset="0"/>
              </a:rPr>
              <a:t>diathermy</a:t>
            </a:r>
            <a:r>
              <a:rPr lang="ar-SA" sz="2400" dirty="0">
                <a:effectLst/>
                <a:latin typeface="Arial" panose="020B0604020202020204" pitchFamily="34" charset="0"/>
                <a:ea typeface="Calibri" panose="020F0502020204030204" pitchFamily="34" charset="0"/>
              </a:rPr>
              <a:t> لقطع الآفة. شبه الظل </a:t>
            </a:r>
            <a:r>
              <a:rPr lang="en-US" sz="2400" dirty="0">
                <a:effectLst/>
                <a:latin typeface="Arial" panose="020B0604020202020204" pitchFamily="34" charset="0"/>
                <a:ea typeface="Calibri" panose="020F0502020204030204" pitchFamily="34" charset="0"/>
              </a:rPr>
              <a:t>penumbra</a:t>
            </a:r>
            <a:r>
              <a:rPr lang="en-US" sz="1800" dirty="0">
                <a:effectLst/>
                <a:latin typeface="Arial" panose="020B0604020202020204" pitchFamily="34" charset="0"/>
                <a:ea typeface="Calibri" panose="020F0502020204030204" pitchFamily="34" charset="0"/>
              </a:rPr>
              <a:t> </a:t>
            </a:r>
            <a:r>
              <a:rPr lang="ar-SA" sz="2400" dirty="0">
                <a:effectLst/>
                <a:ea typeface="Calibri" panose="020F0502020204030204" pitchFamily="34" charset="0"/>
                <a:cs typeface="Arial" panose="020B0604020202020204" pitchFamily="34" charset="0"/>
              </a:rPr>
              <a:t>المتأذي بالحرارة من القطع المعتمد على الإنفاذ الحراري يمكن أن يخرب أي بقايا مرضية عند حواف القطع. </a:t>
            </a:r>
            <a:endParaRPr lang="ar-SY" sz="2400" dirty="0">
              <a:effectLst/>
              <a:ea typeface="Calibri" panose="020F0502020204030204" pitchFamily="34" charset="0"/>
              <a:cs typeface="Arial" panose="020B0604020202020204" pitchFamily="34" charset="0"/>
            </a:endParaRPr>
          </a:p>
          <a:p>
            <a:pPr algn="justLow"/>
            <a:endParaRPr lang="ar-SY" sz="2400" dirty="0">
              <a:ea typeface="Calibri" panose="020F0502020204030204" pitchFamily="34" charset="0"/>
            </a:endParaRPr>
          </a:p>
          <a:p>
            <a:pPr algn="justLow"/>
            <a:r>
              <a:rPr lang="ar-SA" sz="2400" b="1" dirty="0">
                <a:solidFill>
                  <a:srgbClr val="FF0000"/>
                </a:solidFill>
                <a:effectLst/>
                <a:ea typeface="Calibri" panose="020F0502020204030204" pitchFamily="34" charset="0"/>
                <a:cs typeface="Arial" panose="020B0604020202020204" pitchFamily="34" charset="0"/>
              </a:rPr>
              <a:t>و بالمقابل فإن التقنية الدقيقة ضرورية لجعل حصيلة </a:t>
            </a:r>
            <a:r>
              <a:rPr lang="en-US" sz="2400" b="1" dirty="0">
                <a:solidFill>
                  <a:srgbClr val="FF0000"/>
                </a:solidFill>
                <a:effectLst/>
                <a:latin typeface="Arial" panose="020B0604020202020204" pitchFamily="34" charset="0"/>
                <a:ea typeface="Calibri" panose="020F0502020204030204" pitchFamily="34" charset="0"/>
              </a:rPr>
              <a:t>CSP</a:t>
            </a:r>
            <a:r>
              <a:rPr lang="ar-SA" sz="2400" b="1" dirty="0">
                <a:solidFill>
                  <a:srgbClr val="FF0000"/>
                </a:solidFill>
                <a:effectLst/>
                <a:latin typeface="Arial" panose="020B0604020202020204" pitchFamily="34" charset="0"/>
                <a:ea typeface="Calibri" panose="020F0502020204030204" pitchFamily="34" charset="0"/>
              </a:rPr>
              <a:t> افضل ما يمكن لأنه ليس هناك محيط من النسيج المتخرب خارج حدود القطع المخاطي.</a:t>
            </a:r>
            <a:r>
              <a:rPr lang="ar-SA" sz="2400" dirty="0">
                <a:effectLst/>
                <a:latin typeface="Arial" panose="020B0604020202020204" pitchFamily="34" charset="0"/>
                <a:ea typeface="Calibri" panose="020F0502020204030204" pitchFamily="34" charset="0"/>
              </a:rPr>
              <a:t> يعتبر معظم المنظرين متآلفين مع استئصال البوليبات بالعروة الساخنة في حين أن المقاربة الطرائقية للـ </a:t>
            </a:r>
            <a:r>
              <a:rPr lang="en-US" sz="2400" dirty="0">
                <a:effectLst/>
                <a:latin typeface="Arial" panose="020B0604020202020204" pitchFamily="34" charset="0"/>
                <a:ea typeface="Calibri" panose="020F0502020204030204" pitchFamily="34" charset="0"/>
              </a:rPr>
              <a:t>CSP</a:t>
            </a:r>
            <a:r>
              <a:rPr lang="ar-SA" sz="2400" dirty="0">
                <a:effectLst/>
                <a:latin typeface="Arial" panose="020B0604020202020204" pitchFamily="34" charset="0"/>
                <a:ea typeface="Calibri" panose="020F0502020204030204" pitchFamily="34" charset="0"/>
              </a:rPr>
              <a:t> هي في أسسها مختلفة</a:t>
            </a:r>
            <a:endParaRPr lang="en-US" sz="2400" dirty="0"/>
          </a:p>
        </p:txBody>
      </p:sp>
    </p:spTree>
    <p:extLst>
      <p:ext uri="{BB962C8B-B14F-4D97-AF65-F5344CB8AC3E}">
        <p14:creationId xmlns:p14="http://schemas.microsoft.com/office/powerpoint/2010/main" val="7528230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42D7B-1760-40AE-56A3-A3ABA1B8D78C}"/>
              </a:ext>
            </a:extLst>
          </p:cNvPr>
          <p:cNvSpPr>
            <a:spLocks noGrp="1"/>
          </p:cNvSpPr>
          <p:nvPr>
            <p:ph type="title"/>
          </p:nvPr>
        </p:nvSpPr>
        <p:spPr/>
        <p:txBody>
          <a:bodyPr>
            <a:noAutofit/>
          </a:bodyPr>
          <a:lstStyle/>
          <a:p>
            <a:pPr algn="ctr"/>
            <a:r>
              <a:rPr lang="ar-SY" sz="2400" dirty="0"/>
              <a:t>2. اعرف العروة و لكن اعترف أن الأولوية هي لتقنية استئصال البوليبات الأمثل </a:t>
            </a:r>
            <a:br>
              <a:rPr lang="ar-SY" sz="2400" dirty="0"/>
            </a:br>
            <a:r>
              <a:rPr lang="en-US" sz="2400" dirty="0"/>
              <a:t>Know the snare, but acknowledge the primacy of optimal polypectomy technique</a:t>
            </a:r>
            <a:br>
              <a:rPr lang="en-US" sz="2400" dirty="0"/>
            </a:br>
            <a:endParaRPr lang="en-US" sz="2400" dirty="0"/>
          </a:p>
        </p:txBody>
      </p:sp>
      <p:sp>
        <p:nvSpPr>
          <p:cNvPr id="3" name="Content Placeholder 2">
            <a:extLst>
              <a:ext uri="{FF2B5EF4-FFF2-40B4-BE49-F238E27FC236}">
                <a16:creationId xmlns:a16="http://schemas.microsoft.com/office/drawing/2014/main" id="{C098AB4C-FBAF-49BF-5F0C-CAE8AAE219AE}"/>
              </a:ext>
            </a:extLst>
          </p:cNvPr>
          <p:cNvSpPr>
            <a:spLocks noGrp="1"/>
          </p:cNvSpPr>
          <p:nvPr>
            <p:ph idx="1"/>
          </p:nvPr>
        </p:nvSpPr>
        <p:spPr/>
        <p:txBody>
          <a:bodyPr>
            <a:normAutofit fontScale="70000" lnSpcReduction="20000"/>
          </a:bodyPr>
          <a:lstStyle/>
          <a:p>
            <a:pPr marL="0" marR="0" algn="justLow" rtl="1">
              <a:lnSpc>
                <a:spcPct val="107000"/>
              </a:lnSpc>
              <a:spcBef>
                <a:spcPts val="0"/>
              </a:spcBef>
              <a:spcAft>
                <a:spcPts val="800"/>
              </a:spcAft>
            </a:pPr>
            <a:r>
              <a:rPr lang="ar-SA"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يمكن أن يتواجد الورم المتقدم أثناء الترصد في قطع كولونية حيث تم توثيق استئصال سابق غير كامل لغدومات. </a:t>
            </a:r>
            <a:endParaRPr lang="en-US"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يعتبر القطع الكامل للآفات جوهرياً في منع نكس الغدومات و إنقاص عبء الترصد و خطر السرطان </a:t>
            </a:r>
            <a:r>
              <a:rPr lang="en-US" sz="32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Interval cancer</a:t>
            </a:r>
            <a:r>
              <a:rPr lang="ar-SA"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endParaRPr lang="en-US"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endParaRPr lang="en-US" dirty="0">
              <a:latin typeface="Calibri" panose="020F0502020204030204" pitchFamily="34" charset="0"/>
              <a:ea typeface="Calibri" panose="020F0502020204030204" pitchFamily="34" charset="0"/>
            </a:endParaRPr>
          </a:p>
          <a:p>
            <a:pPr marL="0" marR="0" algn="justLow" rtl="1">
              <a:lnSpc>
                <a:spcPct val="107000"/>
              </a:lnSpc>
              <a:spcBef>
                <a:spcPts val="0"/>
              </a:spcBef>
              <a:spcAft>
                <a:spcPts val="800"/>
              </a:spcAft>
            </a:pPr>
            <a:r>
              <a:rPr lang="ar-SA" sz="3200" dirty="0">
                <a:effectLst/>
                <a:latin typeface="Calibri" panose="020F0502020204030204" pitchFamily="34" charset="0"/>
                <a:ea typeface="Calibri" panose="020F0502020204030204" pitchFamily="34" charset="0"/>
                <a:cs typeface="Arial" panose="020B0604020202020204" pitchFamily="34" charset="0"/>
              </a:rPr>
              <a:t>القطع الكامل للبوليبات الصغيرة (&lt;10 ملم) بالـ </a:t>
            </a:r>
            <a:r>
              <a:rPr lang="en-US" sz="3200" dirty="0">
                <a:effectLst/>
                <a:latin typeface="Arial" panose="020B0604020202020204" pitchFamily="34" charset="0"/>
                <a:ea typeface="Calibri" panose="020F0502020204030204" pitchFamily="34" charset="0"/>
                <a:cs typeface="Arial" panose="020B0604020202020204" pitchFamily="34" charset="0"/>
              </a:rPr>
              <a:t>CSP</a:t>
            </a:r>
            <a:r>
              <a:rPr lang="ar-SA" sz="3200" dirty="0">
                <a:effectLst/>
                <a:latin typeface="Calibri" panose="020F0502020204030204" pitchFamily="34" charset="0"/>
                <a:ea typeface="Calibri" panose="020F0502020204030204" pitchFamily="34" charset="0"/>
                <a:cs typeface="Arial" panose="020B0604020202020204" pitchFamily="34" charset="0"/>
              </a:rPr>
              <a:t> سجل في 98% من تجربة مضبوطة معشاة حديثة. بعد عملية تثقيف و باستخدام تقنية </a:t>
            </a:r>
            <a:r>
              <a:rPr lang="en-US" sz="3200" dirty="0">
                <a:effectLst/>
                <a:latin typeface="Arial" panose="020B0604020202020204" pitchFamily="34" charset="0"/>
                <a:ea typeface="Calibri" panose="020F0502020204030204" pitchFamily="34" charset="0"/>
                <a:cs typeface="Arial" panose="020B0604020202020204" pitchFamily="34" charset="0"/>
              </a:rPr>
              <a:t>CSP</a:t>
            </a:r>
            <a:r>
              <a:rPr lang="ar-SA" sz="3200" dirty="0">
                <a:effectLst/>
                <a:latin typeface="Calibri" panose="020F0502020204030204" pitchFamily="34" charset="0"/>
                <a:ea typeface="Calibri" panose="020F0502020204030204" pitchFamily="34" charset="0"/>
                <a:cs typeface="Arial" panose="020B0604020202020204" pitchFamily="34" charset="0"/>
              </a:rPr>
              <a:t> الأمثل أظهرت الحصيلة أنها إلى حد كبير مستقلة عن انتقاء العروة. </a:t>
            </a:r>
            <a:endParaRPr lang="ar-SY" sz="320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3200" dirty="0">
                <a:effectLst/>
                <a:latin typeface="Calibri" panose="020F0502020204030204" pitchFamily="34" charset="0"/>
                <a:ea typeface="Calibri" panose="020F0502020204030204" pitchFamily="34" charset="0"/>
                <a:cs typeface="Arial" panose="020B0604020202020204" pitchFamily="34" charset="0"/>
              </a:rPr>
              <a:t>و لكن من الناحية السردية و الحسابية يعتبر الاستئصال الكامل بدون شك أسهل عند استخدام عرى مخصصة للـ </a:t>
            </a:r>
            <a:r>
              <a:rPr lang="en-US" sz="3200" dirty="0">
                <a:effectLst/>
                <a:latin typeface="Arial" panose="020B0604020202020204" pitchFamily="34" charset="0"/>
                <a:ea typeface="Calibri" panose="020F0502020204030204" pitchFamily="34" charset="0"/>
                <a:cs typeface="Arial" panose="020B0604020202020204" pitchFamily="34" charset="0"/>
              </a:rPr>
              <a:t>CSP</a:t>
            </a:r>
            <a:r>
              <a:rPr lang="ar-SA" sz="3200" dirty="0">
                <a:effectLst/>
                <a:latin typeface="Calibri" panose="020F0502020204030204" pitchFamily="34" charset="0"/>
                <a:ea typeface="Calibri" panose="020F0502020204030204" pitchFamily="34" charset="0"/>
                <a:cs typeface="Arial" panose="020B0604020202020204" pitchFamily="34" charset="0"/>
              </a:rPr>
              <a:t> (99.1% مقابل 97.8%). </a:t>
            </a:r>
            <a:endParaRPr lang="ar-SY" sz="320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3200" dirty="0">
                <a:effectLst/>
                <a:latin typeface="Calibri" panose="020F0502020204030204" pitchFamily="34" charset="0"/>
                <a:ea typeface="Calibri" panose="020F0502020204030204" pitchFamily="34" charset="0"/>
                <a:cs typeface="Arial" panose="020B0604020202020204" pitchFamily="34" charset="0"/>
              </a:rPr>
              <a:t>تعرف هذه العرى بقساوتها و رقة قطر السلك (≤0.3 ملم) و الغطاء القاسي للقسطرة التي يتم قط البوليب في مواجهتها. إن معرفة النتائج المتشابهة من حيث الفعالية و إمكانية تحقيق </a:t>
            </a:r>
            <a:r>
              <a:rPr lang="en-US" sz="3200" dirty="0">
                <a:effectLst/>
                <a:latin typeface="Arial" panose="020B0604020202020204" pitchFamily="34" charset="0"/>
                <a:ea typeface="Calibri" panose="020F0502020204030204" pitchFamily="34" charset="0"/>
                <a:cs typeface="Arial" panose="020B0604020202020204" pitchFamily="34" charset="0"/>
              </a:rPr>
              <a:t>CSP </a:t>
            </a:r>
            <a:r>
              <a:rPr lang="ar-SA" sz="3200" dirty="0">
                <a:effectLst/>
                <a:latin typeface="Arial" panose="020B0604020202020204" pitchFamily="34" charset="0"/>
                <a:ea typeface="Calibri" panose="020F0502020204030204" pitchFamily="34" charset="0"/>
                <a:cs typeface="Arial" panose="020B0604020202020204" pitchFamily="34" charset="0"/>
              </a:rPr>
              <a:t>بالعرى المخصصة و التقليدية يؤكد على </a:t>
            </a:r>
            <a:r>
              <a:rPr lang="ar-SA" sz="32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أولوية التقنية الأمثل في تحقيق النجاح</a:t>
            </a:r>
            <a:r>
              <a:rPr lang="ar-SA" sz="3200" dirty="0">
                <a:effectLst/>
                <a:latin typeface="Arial" panose="020B0604020202020204" pitchFamily="34" charset="0"/>
                <a:ea typeface="Calibri" panose="020F0502020204030204" pitchFamily="34" charset="0"/>
                <a:cs typeface="Arial" panose="020B0604020202020204" pitchFamily="34" charset="0"/>
              </a:rPr>
              <a:t>.</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7972021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38080-F08E-F255-4482-80380B0E20E4}"/>
              </a:ext>
            </a:extLst>
          </p:cNvPr>
          <p:cNvSpPr>
            <a:spLocks noGrp="1"/>
          </p:cNvSpPr>
          <p:nvPr>
            <p:ph type="title"/>
          </p:nvPr>
        </p:nvSpPr>
        <p:spPr/>
        <p:txBody>
          <a:bodyPr>
            <a:normAutofit/>
          </a:bodyPr>
          <a:lstStyle/>
          <a:p>
            <a:pPr marL="0" marR="0" lvl="0" indent="0" defTabSz="914400" rtl="1" eaLnBrk="1" fontAlgn="auto" latinLnBrk="0" hangingPunct="1">
              <a:lnSpc>
                <a:spcPct val="107000"/>
              </a:lnSpc>
              <a:spcBef>
                <a:spcPts val="0"/>
              </a:spcBef>
              <a:spcAft>
                <a:spcPts val="800"/>
              </a:spcAft>
              <a:tabLst/>
              <a:defRPr/>
            </a:pPr>
            <a:r>
              <a:rPr kumimoji="0" lang="ar-SY" sz="3600" b="1" i="0" u="none" strike="noStrike" kern="1200" cap="none" spc="0" normalizeH="0" baseline="0" noProof="0" dirty="0">
                <a:ln>
                  <a:noFill/>
                </a:ln>
                <a:solidFill>
                  <a:srgbClr val="FFC000"/>
                </a:solidFill>
                <a:effectLst/>
                <a:uLnTx/>
                <a:uFillTx/>
                <a:latin typeface="Calibri" panose="020F0502020204030204" pitchFamily="34" charset="0"/>
                <a:ea typeface="Calibri" panose="020F0502020204030204" pitchFamily="34" charset="0"/>
                <a:cs typeface="Arial" panose="020B0604020202020204" pitchFamily="34" charset="0"/>
              </a:rPr>
              <a:t>3. </a:t>
            </a:r>
            <a:r>
              <a:rPr kumimoji="0" lang="ar-SA" sz="3600" b="1" i="0" u="none" strike="noStrike" kern="1200" cap="none" spc="0" normalizeH="0" baseline="0" noProof="0" dirty="0">
                <a:ln>
                  <a:noFill/>
                </a:ln>
                <a:solidFill>
                  <a:srgbClr val="FFC000"/>
                </a:solidFill>
                <a:effectLst/>
                <a:uLnTx/>
                <a:uFillTx/>
                <a:latin typeface="Calibri" panose="020F0502020204030204" pitchFamily="34" charset="0"/>
                <a:ea typeface="Calibri" panose="020F0502020204030204" pitchFamily="34" charset="0"/>
                <a:cs typeface="Arial" panose="020B0604020202020204" pitchFamily="34" charset="0"/>
              </a:rPr>
              <a:t>حقق الاقتراب و حافظ عليه</a:t>
            </a:r>
            <a:br>
              <a:rPr kumimoji="0" lang="en-US" sz="3600" b="1" i="0" u="none" strike="noStrike" kern="1200" cap="none" spc="0" normalizeH="0" baseline="0" noProof="0" dirty="0">
                <a:ln>
                  <a:noFill/>
                </a:ln>
                <a:solidFill>
                  <a:srgbClr val="FFC000"/>
                </a:solidFill>
                <a:effectLst/>
                <a:uLnTx/>
                <a:uFillTx/>
                <a:latin typeface="Calibri" panose="020F0502020204030204" pitchFamily="34" charset="0"/>
                <a:ea typeface="Calibri" panose="020F0502020204030204" pitchFamily="34" charset="0"/>
                <a:cs typeface="Arial" panose="020B0604020202020204" pitchFamily="34" charset="0"/>
              </a:rPr>
            </a:br>
            <a:r>
              <a:rPr kumimoji="0" lang="en-US" sz="3600" b="1" i="0" u="none" strike="noStrike" kern="1200" cap="none" spc="0" normalizeH="0" baseline="0" noProof="0" dirty="0">
                <a:ln>
                  <a:noFill/>
                </a:ln>
                <a:solidFill>
                  <a:srgbClr val="FFC000"/>
                </a:solidFill>
                <a:effectLst/>
                <a:uLnTx/>
                <a:uFillTx/>
                <a:latin typeface="Arial" panose="020B0604020202020204" pitchFamily="34" charset="0"/>
                <a:ea typeface="Calibri" panose="020F0502020204030204" pitchFamily="34" charset="0"/>
                <a:cs typeface="Arial" panose="020B0604020202020204" pitchFamily="34" charset="0"/>
              </a:rPr>
              <a:t>Establish and maintain intimacy</a:t>
            </a:r>
            <a:endParaRPr lang="en-US" dirty="0">
              <a:solidFill>
                <a:srgbClr val="FFC000"/>
              </a:solidFill>
            </a:endParaRPr>
          </a:p>
        </p:txBody>
      </p:sp>
      <p:sp>
        <p:nvSpPr>
          <p:cNvPr id="3" name="Content Placeholder 2">
            <a:extLst>
              <a:ext uri="{FF2B5EF4-FFF2-40B4-BE49-F238E27FC236}">
                <a16:creationId xmlns:a16="http://schemas.microsoft.com/office/drawing/2014/main" id="{0DE960DC-3B80-06B9-FC50-65FA6C9BC83C}"/>
              </a:ext>
            </a:extLst>
          </p:cNvPr>
          <p:cNvSpPr>
            <a:spLocks noGrp="1"/>
          </p:cNvSpPr>
          <p:nvPr>
            <p:ph idx="1"/>
          </p:nvPr>
        </p:nvSpPr>
        <p:spPr/>
        <p:txBody>
          <a:bodyPr>
            <a:normAutofit fontScale="77500" lnSpcReduction="20000"/>
          </a:bodyPr>
          <a:lstStyle/>
          <a:p>
            <a:pPr marL="0" marR="0" algn="justLow" rtl="1">
              <a:lnSpc>
                <a:spcPct val="107000"/>
              </a:lnSpc>
              <a:spcBef>
                <a:spcPts val="0"/>
              </a:spcBef>
              <a:spcAft>
                <a:spcPts val="800"/>
              </a:spcAft>
            </a:pPr>
            <a:r>
              <a:rPr lang="ar-SA" sz="3200" dirty="0">
                <a:effectLst/>
                <a:latin typeface="Calibri" panose="020F0502020204030204" pitchFamily="34" charset="0"/>
                <a:ea typeface="Calibri" panose="020F0502020204030204" pitchFamily="34" charset="0"/>
                <a:cs typeface="Arial" panose="020B0604020202020204" pitchFamily="34" charset="0"/>
              </a:rPr>
              <a:t>مثل كل حالات قطع النسيج التنظيري و بغض النظر عن الحجم و التعقيد فإن </a:t>
            </a:r>
            <a:r>
              <a:rPr lang="en-US" sz="32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CSP</a:t>
            </a:r>
            <a:r>
              <a:rPr lang="ar-SA"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هو مواجهة أفضل ما تتم عن قرب</a:t>
            </a:r>
            <a:r>
              <a:rPr lang="ar-SA" sz="3200" dirty="0">
                <a:effectLst/>
                <a:latin typeface="Calibri" panose="020F0502020204030204" pitchFamily="34" charset="0"/>
                <a:ea typeface="Calibri" panose="020F0502020204030204" pitchFamily="34" charset="0"/>
                <a:cs typeface="Arial" panose="020B0604020202020204" pitchFamily="34" charset="0"/>
              </a:rPr>
              <a:t>. </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3200" dirty="0">
                <a:effectLst/>
                <a:latin typeface="Calibri" panose="020F0502020204030204" pitchFamily="34" charset="0"/>
                <a:ea typeface="Calibri" panose="020F0502020204030204" pitchFamily="34" charset="0"/>
                <a:cs typeface="Arial" panose="020B0604020202020204" pitchFamily="34" charset="0"/>
              </a:rPr>
              <a:t>و كثيراً ما تمت</a:t>
            </a:r>
            <a:r>
              <a:rPr lang="ar-SY" sz="3200" dirty="0">
                <a:effectLst/>
                <a:latin typeface="Calibri" panose="020F0502020204030204" pitchFamily="34" charset="0"/>
                <a:ea typeface="Calibri" panose="020F0502020204030204" pitchFamily="34" charset="0"/>
                <a:cs typeface="Arial" panose="020B0604020202020204" pitchFamily="34" charset="0"/>
              </a:rPr>
              <a:t> </a:t>
            </a:r>
            <a:r>
              <a:rPr lang="ar-SA" sz="3200" dirty="0">
                <a:effectLst/>
                <a:ea typeface="Calibri" panose="020F0502020204030204" pitchFamily="34" charset="0"/>
                <a:cs typeface="Arial" panose="020B0604020202020204" pitchFamily="34" charset="0"/>
              </a:rPr>
              <a:t>ملاحظة أن المستجدين يقومون بتقييم الآفة و استئصال البوليبات عن بعد. </a:t>
            </a:r>
            <a:endParaRPr lang="en-US" sz="3200" dirty="0">
              <a:effectLst/>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3200" dirty="0">
                <a:effectLst/>
                <a:ea typeface="Calibri" panose="020F0502020204030204" pitchFamily="34" charset="0"/>
                <a:cs typeface="Arial" panose="020B0604020202020204" pitchFamily="34" charset="0"/>
              </a:rPr>
              <a:t>و عندما تزداد مسافة العمل بين الآفة الهدف و منظار الكولون فإن حساب المثلثات يقتضي أن الأخطاء الصغيرة في الحكم على الإمراض المستبطن أو توضع العروة ستتضخم. هذا الأمر يمكن أن يؤثر في الحصيلة السريرية و لكن يمكن تصحيحه بسهولة. </a:t>
            </a:r>
            <a:endParaRPr lang="en-US" sz="3200" dirty="0">
              <a:effectLst/>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3200" b="1" dirty="0">
                <a:solidFill>
                  <a:srgbClr val="FF0000"/>
                </a:solidFill>
                <a:effectLst/>
                <a:ea typeface="Calibri" panose="020F0502020204030204" pitchFamily="34" charset="0"/>
                <a:cs typeface="Arial" panose="020B0604020202020204" pitchFamily="34" charset="0"/>
              </a:rPr>
              <a:t>الفحص عن قرب يجب أن يتلوه القطع عن قرب. </a:t>
            </a:r>
            <a:endParaRPr lang="en-US" sz="3200" b="1" dirty="0">
              <a:solidFill>
                <a:srgbClr val="FF0000"/>
              </a:solidFill>
              <a:effectLst/>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3200" dirty="0">
                <a:effectLst/>
                <a:ea typeface="Calibri" panose="020F0502020204030204" pitchFamily="34" charset="0"/>
                <a:cs typeface="Arial" panose="020B0604020202020204" pitchFamily="34" charset="0"/>
              </a:rPr>
              <a:t>في الحالات الصعبة مع صعوبة الوصول لآفة على طية, يتم العمل مع العروة المفتوحة و منظار الكولون كشيء واحد لالتقاط الهدف مع حواف كافية.</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4975001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87D8F5F-7A1C-30C3-FDDE-41CDDB5B5105}"/>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2277" y="137966"/>
            <a:ext cx="9031723" cy="4762883"/>
          </a:xfrm>
          <a:prstGeom prst="rect">
            <a:avLst/>
          </a:prstGeom>
          <a:noFill/>
          <a:ln>
            <a:noFill/>
          </a:ln>
        </p:spPr>
      </p:pic>
      <p:sp>
        <p:nvSpPr>
          <p:cNvPr id="5" name="Text Box 2">
            <a:extLst>
              <a:ext uri="{FF2B5EF4-FFF2-40B4-BE49-F238E27FC236}">
                <a16:creationId xmlns:a16="http://schemas.microsoft.com/office/drawing/2014/main" id="{CFD77611-2625-E6C5-C6CF-2396F9E54CD9}"/>
              </a:ext>
            </a:extLst>
          </p:cNvPr>
          <p:cNvSpPr txBox="1"/>
          <p:nvPr/>
        </p:nvSpPr>
        <p:spPr>
          <a:xfrm>
            <a:off x="220375" y="4870743"/>
            <a:ext cx="8703249" cy="1477328"/>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p>
            <a:pPr marL="0" marR="0" algn="justLow" rtl="1">
              <a:spcBef>
                <a:spcPts val="0"/>
              </a:spcBef>
              <a:spcAft>
                <a:spcPts val="1000"/>
              </a:spcAft>
            </a:pPr>
            <a:r>
              <a:rPr lang="en-US" sz="32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A</a:t>
            </a:r>
            <a:r>
              <a:rPr lang="ar-SA" sz="32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و </a:t>
            </a:r>
            <a:r>
              <a:rPr lang="en-US" sz="32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B</a:t>
            </a:r>
            <a:r>
              <a:rPr lang="ar-SA" sz="32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غدومات صغيرة 1-2 ملم في منظر عام و بالرؤية القريبة مع </a:t>
            </a:r>
            <a:r>
              <a:rPr lang="en-US" sz="32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NBI</a:t>
            </a:r>
            <a:r>
              <a:rPr lang="ar-SA" sz="32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a:t>
            </a:r>
            <a:r>
              <a:rPr lang="en-US" sz="32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C</a:t>
            </a:r>
            <a:r>
              <a:rPr lang="ar-SA" sz="32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العروة الباردة في موضعها مع حواف واسعة من النسيج الطبيعي. </a:t>
            </a:r>
            <a:r>
              <a:rPr lang="en-US" sz="32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D</a:t>
            </a:r>
            <a:r>
              <a:rPr lang="ar-SA" sz="32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و </a:t>
            </a:r>
            <a:r>
              <a:rPr lang="en-US" sz="32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F</a:t>
            </a:r>
            <a:r>
              <a:rPr lang="ar-SA" sz="32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قطع بالعروة الباردة و غسيل بتيار الماء.</a:t>
            </a:r>
            <a:endParaRPr lang="en-US" sz="32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062221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152F1-7D08-A646-3650-CB146D5A409D}"/>
              </a:ext>
            </a:extLst>
          </p:cNvPr>
          <p:cNvSpPr>
            <a:spLocks noGrp="1"/>
          </p:cNvSpPr>
          <p:nvPr>
            <p:ph type="title"/>
          </p:nvPr>
        </p:nvSpPr>
        <p:spPr/>
        <p:txBody>
          <a:bodyPr>
            <a:normAutofit/>
          </a:bodyPr>
          <a:lstStyle/>
          <a:p>
            <a:pPr marL="0" marR="0" lvl="0" indent="0" defTabSz="914400" rtl="1" eaLnBrk="1" fontAlgn="auto" latinLnBrk="0" hangingPunct="1">
              <a:lnSpc>
                <a:spcPct val="107000"/>
              </a:lnSpc>
              <a:spcBef>
                <a:spcPts val="0"/>
              </a:spcBef>
              <a:spcAft>
                <a:spcPts val="800"/>
              </a:spcAft>
              <a:tabLst/>
              <a:defRPr/>
            </a:pPr>
            <a:r>
              <a:rPr kumimoji="0" lang="ar-SY" sz="3200" b="1" i="0" u="none" strike="noStrike" kern="1200" cap="none" spc="0" normalizeH="0" baseline="0" noProof="0" dirty="0">
                <a:ln>
                  <a:noFill/>
                </a:ln>
                <a:solidFill>
                  <a:srgbClr val="FFC000"/>
                </a:solidFill>
                <a:effectLst/>
                <a:uLnTx/>
                <a:uFillTx/>
                <a:latin typeface="Calibri" panose="020F0502020204030204" pitchFamily="34" charset="0"/>
                <a:ea typeface="Calibri" panose="020F0502020204030204" pitchFamily="34" charset="0"/>
                <a:cs typeface="Arial" panose="020B0604020202020204" pitchFamily="34" charset="0"/>
              </a:rPr>
              <a:t>4. </a:t>
            </a:r>
            <a:r>
              <a:rPr kumimoji="0" lang="ar-SA" sz="3200" b="1" i="0" u="none" strike="noStrike" kern="1200" cap="none" spc="0" normalizeH="0" baseline="0" noProof="0" dirty="0">
                <a:ln>
                  <a:noFill/>
                </a:ln>
                <a:solidFill>
                  <a:srgbClr val="FFC000"/>
                </a:solidFill>
                <a:effectLst/>
                <a:uLnTx/>
                <a:uFillTx/>
                <a:latin typeface="Calibri" panose="020F0502020204030204" pitchFamily="34" charset="0"/>
                <a:ea typeface="Calibri" panose="020F0502020204030204" pitchFamily="34" charset="0"/>
                <a:cs typeface="Arial" panose="020B0604020202020204" pitchFamily="34" charset="0"/>
              </a:rPr>
              <a:t>اهدف لإجراء حفر و تنقيب في المخاطية</a:t>
            </a:r>
            <a:br>
              <a:rPr kumimoji="0" lang="en-US" sz="3200" b="1" i="0" u="none" strike="noStrike" kern="1200" cap="none" spc="0" normalizeH="0" baseline="0" noProof="0" dirty="0">
                <a:ln>
                  <a:noFill/>
                </a:ln>
                <a:solidFill>
                  <a:srgbClr val="FFC000"/>
                </a:solidFill>
                <a:effectLst/>
                <a:uLnTx/>
                <a:uFillTx/>
                <a:latin typeface="Calibri" panose="020F0502020204030204" pitchFamily="34" charset="0"/>
                <a:ea typeface="Calibri" panose="020F0502020204030204" pitchFamily="34" charset="0"/>
                <a:cs typeface="Arial" panose="020B0604020202020204" pitchFamily="34" charset="0"/>
              </a:rPr>
            </a:br>
            <a:r>
              <a:rPr kumimoji="0" lang="en-US" sz="3200" b="1" i="0" u="none" strike="noStrike" kern="1200" cap="none" spc="0" normalizeH="0" baseline="0" noProof="0" dirty="0">
                <a:ln>
                  <a:noFill/>
                </a:ln>
                <a:solidFill>
                  <a:srgbClr val="FFC000"/>
                </a:solidFill>
                <a:effectLst/>
                <a:uLnTx/>
                <a:uFillTx/>
                <a:latin typeface="Arial" panose="020B0604020202020204" pitchFamily="34" charset="0"/>
                <a:ea typeface="Calibri" panose="020F0502020204030204" pitchFamily="34" charset="0"/>
                <a:cs typeface="Arial" panose="020B0604020202020204" pitchFamily="34" charset="0"/>
              </a:rPr>
              <a:t>Aim to perform a mucosal excavation</a:t>
            </a:r>
            <a:endParaRPr lang="en-US" dirty="0">
              <a:solidFill>
                <a:srgbClr val="FFC000"/>
              </a:solidFill>
            </a:endParaRPr>
          </a:p>
        </p:txBody>
      </p:sp>
      <p:sp>
        <p:nvSpPr>
          <p:cNvPr id="3" name="Content Placeholder 2">
            <a:extLst>
              <a:ext uri="{FF2B5EF4-FFF2-40B4-BE49-F238E27FC236}">
                <a16:creationId xmlns:a16="http://schemas.microsoft.com/office/drawing/2014/main" id="{DCD2592A-0438-1324-E21B-55C0A9BBF1EC}"/>
              </a:ext>
            </a:extLst>
          </p:cNvPr>
          <p:cNvSpPr>
            <a:spLocks noGrp="1"/>
          </p:cNvSpPr>
          <p:nvPr>
            <p:ph idx="1"/>
          </p:nvPr>
        </p:nvSpPr>
        <p:spPr>
          <a:xfrm>
            <a:off x="457200" y="1775194"/>
            <a:ext cx="8229600" cy="4927358"/>
          </a:xfrm>
        </p:spPr>
        <p:txBody>
          <a:bodyPr>
            <a:normAutofit fontScale="85000" lnSpcReduction="20000"/>
          </a:bodyPr>
          <a:lstStyle/>
          <a:p>
            <a:pPr marL="0" marR="0" algn="justLow" rtl="1">
              <a:lnSpc>
                <a:spcPct val="107000"/>
              </a:lnSpc>
              <a:spcBef>
                <a:spcPts val="0"/>
              </a:spcBef>
              <a:spcAft>
                <a:spcPts val="800"/>
              </a:spcAft>
            </a:pPr>
            <a:r>
              <a:rPr lang="ar-SA" sz="2800" b="1" dirty="0">
                <a:effectLst/>
                <a:latin typeface="Calibri" panose="020F0502020204030204" pitchFamily="34" charset="0"/>
                <a:ea typeface="Calibri" panose="020F0502020204030204" pitchFamily="34" charset="0"/>
                <a:cs typeface="Arial" panose="020B0604020202020204" pitchFamily="34" charset="0"/>
              </a:rPr>
              <a:t>نموذجياً لن تحتوي العينة النسيجية من </a:t>
            </a:r>
            <a:r>
              <a:rPr lang="en-US" sz="2800" b="1" dirty="0">
                <a:effectLst/>
                <a:latin typeface="Arial" panose="020B0604020202020204" pitchFamily="34" charset="0"/>
                <a:ea typeface="Calibri" panose="020F0502020204030204" pitchFamily="34" charset="0"/>
                <a:cs typeface="Arial" panose="020B0604020202020204" pitchFamily="34" charset="0"/>
              </a:rPr>
              <a:t>CSP</a:t>
            </a:r>
            <a:r>
              <a:rPr lang="ar-SA" sz="2800" b="1" dirty="0">
                <a:effectLst/>
                <a:latin typeface="Calibri" panose="020F0502020204030204" pitchFamily="34" charset="0"/>
                <a:ea typeface="Calibri" panose="020F0502020204030204" pitchFamily="34" charset="0"/>
                <a:cs typeface="Arial" panose="020B0604020202020204" pitchFamily="34" charset="0"/>
              </a:rPr>
              <a:t> على تحت المخاطية لأن العضلية المخاطية مقاومة للتخريب الميكانيكي بالعروة الباردة.</a:t>
            </a:r>
            <a:r>
              <a:rPr lang="ar-SA" sz="2000" dirty="0">
                <a:effectLst/>
                <a:latin typeface="Calibri" panose="020F0502020204030204" pitchFamily="34" charset="0"/>
                <a:ea typeface="Calibri" panose="020F0502020204030204" pitchFamily="34" charset="0"/>
                <a:cs typeface="Arial" panose="020B0604020202020204" pitchFamily="34" charset="0"/>
              </a:rPr>
              <a:t> و بعكس استئصال البوليبات بالعروة الساخنة, فإن </a:t>
            </a:r>
            <a:r>
              <a:rPr lang="en-US" sz="2000" dirty="0">
                <a:effectLst/>
                <a:latin typeface="Arial" panose="020B0604020202020204" pitchFamily="34" charset="0"/>
                <a:ea typeface="Calibri" panose="020F0502020204030204" pitchFamily="34" charset="0"/>
                <a:cs typeface="Arial" panose="020B0604020202020204" pitchFamily="34" charset="0"/>
              </a:rPr>
              <a:t>CSP</a:t>
            </a:r>
            <a:r>
              <a:rPr lang="ar-SA" sz="2000" dirty="0">
                <a:effectLst/>
                <a:latin typeface="Calibri" panose="020F0502020204030204" pitchFamily="34" charset="0"/>
                <a:ea typeface="Calibri" panose="020F0502020204030204" pitchFamily="34" charset="0"/>
                <a:cs typeface="Arial" panose="020B0604020202020204" pitchFamily="34" charset="0"/>
              </a:rPr>
              <a:t> هو قطع الطبقة المخاطية و هذا يتضمن الظهارة و الصفيحة الخاصة و نادراً العضلية المخاطية.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2000" dirty="0">
                <a:effectLst/>
                <a:latin typeface="Calibri" panose="020F0502020204030204" pitchFamily="34" charset="0"/>
                <a:ea typeface="Calibri" panose="020F0502020204030204" pitchFamily="34" charset="0"/>
                <a:cs typeface="Arial" panose="020B0604020202020204" pitchFamily="34" charset="0"/>
              </a:rPr>
              <a:t>لذلك يعتبر التعشق </a:t>
            </a:r>
            <a:r>
              <a:rPr lang="en-US" sz="2000" dirty="0">
                <a:effectLst/>
                <a:latin typeface="Arial" panose="020B0604020202020204" pitchFamily="34" charset="0"/>
                <a:ea typeface="Calibri" panose="020F0502020204030204" pitchFamily="34" charset="0"/>
                <a:cs typeface="Arial" panose="020B0604020202020204" pitchFamily="34" charset="0"/>
              </a:rPr>
              <a:t>engagement</a:t>
            </a:r>
            <a:r>
              <a:rPr lang="ar-SA" sz="2000" dirty="0">
                <a:effectLst/>
                <a:latin typeface="Calibri" panose="020F0502020204030204" pitchFamily="34" charset="0"/>
                <a:ea typeface="Calibri" panose="020F0502020204030204" pitchFamily="34" charset="0"/>
                <a:cs typeface="Arial" panose="020B0604020202020204" pitchFamily="34" charset="0"/>
              </a:rPr>
              <a:t> الأعظمي مع السطح المخاطي هام للغاية للتأكد من قطع الآفة كاملة. و مع وضع البوليب عند الساعة 6, توضع العروة المفتوحة أولاً موازية للسطح المخاطي المحيط بالبوليب ثم تطبق بثبات على السطح المخاطي الكولوني مع استخدام ضغط أعظمي على لولب فوق/تحت لمنظار الكولون.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2000" dirty="0">
                <a:effectLst/>
                <a:latin typeface="Calibri" panose="020F0502020204030204" pitchFamily="34" charset="0"/>
                <a:ea typeface="Calibri" panose="020F0502020204030204" pitchFamily="34" charset="0"/>
                <a:cs typeface="Arial" panose="020B0604020202020204" pitchFamily="34" charset="0"/>
              </a:rPr>
              <a:t>حتى لو كانت الهندسة البدئية ليست وفق المعيار فإن معظم عرى </a:t>
            </a:r>
            <a:r>
              <a:rPr lang="en-US" sz="2000" dirty="0">
                <a:effectLst/>
                <a:latin typeface="Arial" panose="020B0604020202020204" pitchFamily="34" charset="0"/>
                <a:ea typeface="Calibri" panose="020F0502020204030204" pitchFamily="34" charset="0"/>
                <a:cs typeface="Arial" panose="020B0604020202020204" pitchFamily="34" charset="0"/>
              </a:rPr>
              <a:t>CSP</a:t>
            </a:r>
            <a:r>
              <a:rPr lang="ar-SA" sz="2000" dirty="0">
                <a:effectLst/>
                <a:latin typeface="Calibri" panose="020F0502020204030204" pitchFamily="34" charset="0"/>
                <a:ea typeface="Calibri" panose="020F0502020204030204" pitchFamily="34" charset="0"/>
                <a:cs typeface="Arial" panose="020B0604020202020204" pitchFamily="34" charset="0"/>
              </a:rPr>
              <a:t> الحالية إذا طبقت بحرص و بثبات سوف تدور على محور </a:t>
            </a:r>
            <a:r>
              <a:rPr lang="en-US" sz="2000" dirty="0">
                <a:effectLst/>
                <a:latin typeface="Arial" panose="020B0604020202020204" pitchFamily="34" charset="0"/>
                <a:ea typeface="Calibri" panose="020F0502020204030204" pitchFamily="34" charset="0"/>
                <a:cs typeface="Arial" panose="020B0604020202020204" pitchFamily="34" charset="0"/>
              </a:rPr>
              <a:t>pivot</a:t>
            </a:r>
            <a:r>
              <a:rPr lang="ar-SA" sz="2000" dirty="0">
                <a:effectLst/>
                <a:latin typeface="Calibri" panose="020F0502020204030204" pitchFamily="34" charset="0"/>
                <a:ea typeface="Calibri" panose="020F0502020204030204" pitchFamily="34" charset="0"/>
                <a:cs typeface="Arial" panose="020B0604020202020204" pitchFamily="34" charset="0"/>
              </a:rPr>
              <a:t> لتحقيق المقاربة الأمثل مع سطح المخاطية. و بشكل عام يمكن للمرء أن يشاهد السلك الرفيع للعروة مغروساً في المخاطية الطبيعية حول البوليب بشكل حلقي. تبدو المخاطية المأخوذة بالعروة بارزة فوق سطح العروة. </a:t>
            </a:r>
            <a:r>
              <a:rPr lang="ar-SA" sz="2000" b="1" dirty="0">
                <a:effectLst/>
                <a:latin typeface="Calibri" panose="020F0502020204030204" pitchFamily="34" charset="0"/>
                <a:ea typeface="Calibri" panose="020F0502020204030204" pitchFamily="34" charset="0"/>
                <a:cs typeface="Arial" panose="020B0604020202020204" pitchFamily="34" charset="0"/>
              </a:rPr>
              <a:t>و الهدف العلاجي هو مشابه لشفرة البلدوزر أثناء الحفر للنبش </a:t>
            </a:r>
            <a:r>
              <a:rPr lang="en-US" sz="2000" b="1" dirty="0">
                <a:effectLst/>
                <a:latin typeface="Arial" panose="020B0604020202020204" pitchFamily="34" charset="0"/>
                <a:ea typeface="Calibri" panose="020F0502020204030204" pitchFamily="34" charset="0"/>
                <a:cs typeface="Arial" panose="020B0604020202020204" pitchFamily="34" charset="0"/>
              </a:rPr>
              <a:t>exhume</a:t>
            </a:r>
            <a:r>
              <a:rPr lang="ar-SA" sz="2000" b="1" dirty="0">
                <a:effectLst/>
                <a:latin typeface="Calibri" panose="020F0502020204030204" pitchFamily="34" charset="0"/>
                <a:ea typeface="Calibri" panose="020F0502020204030204" pitchFamily="34" charset="0"/>
                <a:cs typeface="Arial" panose="020B0604020202020204" pitchFamily="34" charset="0"/>
              </a:rPr>
              <a:t> بشكل متساوي و موحد تحت و حول الهدف</a:t>
            </a:r>
            <a:r>
              <a:rPr lang="ar-SA" sz="2000" dirty="0">
                <a:effectLst/>
                <a:latin typeface="Calibri" panose="020F0502020204030204" pitchFamily="34" charset="0"/>
                <a:ea typeface="Calibri" panose="020F0502020204030204" pitchFamily="34" charset="0"/>
                <a:cs typeface="Arial" panose="020B0604020202020204" pitchFamily="34" charset="0"/>
              </a:rPr>
              <a:t>.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28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لا تكن مهموماً حول احتمال اذية جدارية عميقة لأن هذا سجل فقط نادراً في آفات تمت عليها محاولات سابقة. العضلية الخاصة الطبيعية دائما مقاومة كلياً للأذية بالعروة الباردة, لذلك اهدف لقطع مخاطية أعظمي بالعمق و الاتساع لتجتب بقايا الغدومات.</a:t>
            </a:r>
            <a:endParaRPr lang="en-US" sz="28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endParaRPr lang="en-US" sz="2000" dirty="0"/>
          </a:p>
        </p:txBody>
      </p:sp>
    </p:spTree>
    <p:extLst>
      <p:ext uri="{BB962C8B-B14F-4D97-AF65-F5344CB8AC3E}">
        <p14:creationId xmlns:p14="http://schemas.microsoft.com/office/powerpoint/2010/main" val="6187473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0D19C-DD2D-6722-2119-B087831857BD}"/>
              </a:ext>
            </a:extLst>
          </p:cNvPr>
          <p:cNvSpPr>
            <a:spLocks noGrp="1"/>
          </p:cNvSpPr>
          <p:nvPr>
            <p:ph type="title"/>
          </p:nvPr>
        </p:nvSpPr>
        <p:spPr/>
        <p:txBody>
          <a:bodyPr>
            <a:noAutofit/>
          </a:bodyPr>
          <a:lstStyle/>
          <a:p>
            <a:pPr marL="0" marR="0" lvl="0" indent="0" defTabSz="914400" rtl="1" eaLnBrk="1" fontAlgn="auto" latinLnBrk="0" hangingPunct="1">
              <a:lnSpc>
                <a:spcPct val="107000"/>
              </a:lnSpc>
              <a:spcBef>
                <a:spcPts val="0"/>
              </a:spcBef>
              <a:spcAft>
                <a:spcPts val="800"/>
              </a:spcAft>
              <a:tabLst/>
              <a:defRPr/>
            </a:pPr>
            <a:r>
              <a:rPr kumimoji="0" lang="ar-SY" sz="2800" b="1" i="0" u="none" strike="noStrike" kern="1200" cap="none" spc="0" normalizeH="0" baseline="0" noProof="0" dirty="0">
                <a:ln>
                  <a:noFill/>
                </a:ln>
                <a:solidFill>
                  <a:srgbClr val="FFC000"/>
                </a:solidFill>
                <a:effectLst/>
                <a:uLnTx/>
                <a:uFillTx/>
                <a:latin typeface="Calibri" panose="020F0502020204030204" pitchFamily="34" charset="0"/>
                <a:ea typeface="Calibri" panose="020F0502020204030204" pitchFamily="34" charset="0"/>
                <a:cs typeface="Arial" panose="020B0604020202020204" pitchFamily="34" charset="0"/>
              </a:rPr>
              <a:t>5. </a:t>
            </a:r>
            <a:r>
              <a:rPr kumimoji="0" lang="ar-SA" sz="2800" b="1" i="0" u="none" strike="noStrike" kern="1200" cap="none" spc="0" normalizeH="0" baseline="0" noProof="0" dirty="0">
                <a:ln>
                  <a:noFill/>
                </a:ln>
                <a:solidFill>
                  <a:srgbClr val="FFC000"/>
                </a:solidFill>
                <a:effectLst/>
                <a:uLnTx/>
                <a:uFillTx/>
                <a:latin typeface="Calibri" panose="020F0502020204030204" pitchFamily="34" charset="0"/>
                <a:ea typeface="Calibri" panose="020F0502020204030204" pitchFamily="34" charset="0"/>
                <a:cs typeface="Arial" panose="020B0604020202020204" pitchFamily="34" charset="0"/>
              </a:rPr>
              <a:t>استخدم إغلاق العروة على 3 مراحل</a:t>
            </a:r>
            <a:br>
              <a:rPr kumimoji="0" lang="en-US" sz="2800" b="1" i="0" u="none" strike="noStrike" kern="1200" cap="none" spc="0" normalizeH="0" baseline="0" noProof="0" dirty="0">
                <a:ln>
                  <a:noFill/>
                </a:ln>
                <a:solidFill>
                  <a:srgbClr val="FFC000"/>
                </a:solidFill>
                <a:effectLst/>
                <a:uLnTx/>
                <a:uFillTx/>
                <a:latin typeface="Calibri" panose="020F0502020204030204" pitchFamily="34" charset="0"/>
                <a:ea typeface="Calibri" panose="020F0502020204030204" pitchFamily="34" charset="0"/>
                <a:cs typeface="Arial" panose="020B0604020202020204" pitchFamily="34" charset="0"/>
              </a:rPr>
            </a:br>
            <a:r>
              <a:rPr kumimoji="0" lang="ar-SA" sz="2800" b="1" i="0" u="none" strike="noStrike" kern="1200" cap="none" spc="0" normalizeH="0" baseline="0" noProof="0" dirty="0">
                <a:ln>
                  <a:noFill/>
                </a:ln>
                <a:solidFill>
                  <a:srgbClr val="FFC000"/>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en-US" sz="2800" b="1" i="0" u="none" strike="noStrike" kern="1200" cap="none" spc="0" normalizeH="0" baseline="0" noProof="0" dirty="0">
                <a:ln>
                  <a:noFill/>
                </a:ln>
                <a:solidFill>
                  <a:srgbClr val="FFC000"/>
                </a:solidFill>
                <a:effectLst/>
                <a:uLnTx/>
                <a:uFillTx/>
                <a:latin typeface="Arial" panose="020B0604020202020204" pitchFamily="34" charset="0"/>
                <a:ea typeface="Calibri" panose="020F0502020204030204" pitchFamily="34" charset="0"/>
                <a:cs typeface="Arial" panose="020B0604020202020204" pitchFamily="34" charset="0"/>
              </a:rPr>
              <a:t>Use a 3-stage snare closure</a:t>
            </a:r>
            <a:endParaRPr lang="en-US" sz="4000" dirty="0">
              <a:solidFill>
                <a:srgbClr val="FFC000"/>
              </a:solidFill>
            </a:endParaRPr>
          </a:p>
        </p:txBody>
      </p:sp>
      <p:sp>
        <p:nvSpPr>
          <p:cNvPr id="3" name="Content Placeholder 2">
            <a:extLst>
              <a:ext uri="{FF2B5EF4-FFF2-40B4-BE49-F238E27FC236}">
                <a16:creationId xmlns:a16="http://schemas.microsoft.com/office/drawing/2014/main" id="{ABFABD9A-A1B9-C88F-2AD2-5D549A9E41CA}"/>
              </a:ext>
            </a:extLst>
          </p:cNvPr>
          <p:cNvSpPr>
            <a:spLocks noGrp="1"/>
          </p:cNvSpPr>
          <p:nvPr>
            <p:ph idx="1"/>
          </p:nvPr>
        </p:nvSpPr>
        <p:spPr/>
        <p:txBody>
          <a:bodyPr>
            <a:normAutofit fontScale="70000" lnSpcReduction="20000"/>
          </a:bodyPr>
          <a:lstStyle/>
          <a:p>
            <a:pPr algn="justLow"/>
            <a:r>
              <a:rPr lang="ar-SA" sz="3200" dirty="0">
                <a:effectLst/>
                <a:ea typeface="Calibri" panose="020F0502020204030204" pitchFamily="34" charset="0"/>
                <a:cs typeface="Arial" panose="020B0604020202020204" pitchFamily="34" charset="0"/>
              </a:rPr>
              <a:t>حالما تكون العروة في موضعها كما ذكر في النصيحة 4 لا تستعجل الإغلاق الكامل بسبب خطر انزلاق فوق المخاطية المحيطة بالآفة مما يؤثر في القطع الكامل للآفة. طبق ضغط نحو الأسفل على جدار الكولون مع بقاء الآفة مثالياً عند الساعة 6. هذا حيث تتواجد قناة العمل لمنظار الكولون و هذا التوجه متراصف مع محور لولب فوق/تحت مما يمكن من استخدام الضغط للأسفل. </a:t>
            </a:r>
            <a:endParaRPr lang="en-US" sz="3200" dirty="0">
              <a:effectLst/>
              <a:ea typeface="Calibri" panose="020F0502020204030204" pitchFamily="34" charset="0"/>
              <a:cs typeface="Arial" panose="020B0604020202020204" pitchFamily="34" charset="0"/>
            </a:endParaRPr>
          </a:p>
          <a:p>
            <a:pPr algn="justLow"/>
            <a:endParaRPr lang="en-US" dirty="0">
              <a:ea typeface="Calibri" panose="020F0502020204030204" pitchFamily="34" charset="0"/>
            </a:endParaRPr>
          </a:p>
          <a:p>
            <a:pPr algn="justLow"/>
            <a:r>
              <a:rPr lang="ar-SA" sz="3200" dirty="0">
                <a:effectLst/>
                <a:ea typeface="Calibri" panose="020F0502020204030204" pitchFamily="34" charset="0"/>
                <a:cs typeface="Arial" panose="020B0604020202020204" pitchFamily="34" charset="0"/>
              </a:rPr>
              <a:t>حالما القطعة </a:t>
            </a:r>
            <a:r>
              <a:rPr lang="en-US" sz="3200" dirty="0">
                <a:effectLst/>
                <a:latin typeface="Arial" panose="020B0604020202020204" pitchFamily="34" charset="0"/>
                <a:ea typeface="Calibri" panose="020F0502020204030204" pitchFamily="34" charset="0"/>
              </a:rPr>
              <a:t>V</a:t>
            </a:r>
            <a:r>
              <a:rPr lang="ar-SA" sz="3200" dirty="0">
                <a:effectLst/>
                <a:latin typeface="Arial" panose="020B0604020202020204" pitchFamily="34" charset="0"/>
                <a:ea typeface="Calibri" panose="020F0502020204030204" pitchFamily="34" charset="0"/>
              </a:rPr>
              <a:t> من العروة المفتوحة (القطعة من العروة المفتوحة الأقرب إلى منظار الكولون) تنغرس في المخاطية القريبة من الآفة فأنت جاهز للبدء بالإغلاق على مراحل. هناك 3 مراحل. </a:t>
            </a:r>
            <a:endParaRPr lang="en-US" sz="3200" dirty="0">
              <a:effectLst/>
              <a:latin typeface="Arial" panose="020B0604020202020204" pitchFamily="34" charset="0"/>
              <a:ea typeface="Calibri" panose="020F0502020204030204" pitchFamily="34" charset="0"/>
            </a:endParaRPr>
          </a:p>
          <a:p>
            <a:pPr marL="925830" lvl="1" indent="-514350" algn="justLow">
              <a:buFont typeface="+mj-lt"/>
              <a:buAutoNum type="arabicPeriod"/>
            </a:pPr>
            <a:r>
              <a:rPr lang="ar-SA" sz="3400" dirty="0">
                <a:effectLst/>
                <a:latin typeface="Arial" panose="020B0604020202020204" pitchFamily="34" charset="0"/>
                <a:ea typeface="Calibri" panose="020F0502020204030204" pitchFamily="34" charset="0"/>
              </a:rPr>
              <a:t>أولاً اطلب من المساعد إغلاق العروة 1-2 ملم مع مراقبة جلوس العروة على المخاطية و التي تصبح محتقنة نسبياً. </a:t>
            </a:r>
            <a:endParaRPr lang="en-US" sz="3400" dirty="0">
              <a:effectLst/>
              <a:latin typeface="Arial" panose="020B0604020202020204" pitchFamily="34" charset="0"/>
              <a:ea typeface="Calibri" panose="020F0502020204030204" pitchFamily="34" charset="0"/>
            </a:endParaRPr>
          </a:p>
          <a:p>
            <a:pPr marL="925830" lvl="1" indent="-514350" algn="justLow">
              <a:buFont typeface="+mj-lt"/>
              <a:buAutoNum type="arabicPeriod"/>
            </a:pPr>
            <a:r>
              <a:rPr lang="ar-SA" sz="3400" dirty="0">
                <a:effectLst/>
                <a:latin typeface="Arial" panose="020B0604020202020204" pitchFamily="34" charset="0"/>
                <a:ea typeface="Calibri" panose="020F0502020204030204" pitchFamily="34" charset="0"/>
              </a:rPr>
              <a:t>ثانياً إذا كنت مطمئناً أغلق العروة بمقاومة ثابتة. يشاهد البوليب مخفياً بمخاطية طبيعية شاحبة و متوذمة. </a:t>
            </a:r>
            <a:endParaRPr lang="en-US" sz="3400" dirty="0">
              <a:effectLst/>
              <a:latin typeface="Arial" panose="020B0604020202020204" pitchFamily="34" charset="0"/>
              <a:ea typeface="Calibri" panose="020F0502020204030204" pitchFamily="34" charset="0"/>
            </a:endParaRPr>
          </a:p>
          <a:p>
            <a:pPr marL="925830" lvl="1" indent="-514350" algn="justLow">
              <a:buFont typeface="+mj-lt"/>
              <a:buAutoNum type="arabicPeriod"/>
            </a:pPr>
            <a:r>
              <a:rPr lang="ar-SA" sz="3400" dirty="0">
                <a:effectLst/>
                <a:latin typeface="Arial" panose="020B0604020202020204" pitchFamily="34" charset="0"/>
                <a:ea typeface="Calibri" panose="020F0502020204030204" pitchFamily="34" charset="0"/>
              </a:rPr>
              <a:t>في النهاية اقطع البوليب و المخاطية المحيطة بشكل حر عن الجدار الكولوني. مع التمرين و عمل الفريق تتم هذه المناورات في بضعة ثواني</a:t>
            </a:r>
            <a:endParaRPr lang="en-US" sz="3400" dirty="0"/>
          </a:p>
        </p:txBody>
      </p:sp>
    </p:spTree>
    <p:extLst>
      <p:ext uri="{BB962C8B-B14F-4D97-AF65-F5344CB8AC3E}">
        <p14:creationId xmlns:p14="http://schemas.microsoft.com/office/powerpoint/2010/main" val="31461921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6F8ED9A-F528-21D9-5E8C-DD7235F731A3}"/>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 y="0"/>
            <a:ext cx="9072087" cy="5471360"/>
          </a:xfrm>
          <a:prstGeom prst="rect">
            <a:avLst/>
          </a:prstGeom>
          <a:noFill/>
          <a:ln>
            <a:noFill/>
          </a:ln>
        </p:spPr>
      </p:pic>
      <p:sp>
        <p:nvSpPr>
          <p:cNvPr id="5" name="Text Box 4">
            <a:extLst>
              <a:ext uri="{FF2B5EF4-FFF2-40B4-BE49-F238E27FC236}">
                <a16:creationId xmlns:a16="http://schemas.microsoft.com/office/drawing/2014/main" id="{9A2A5725-F82F-7CA2-6C41-79FA05AFD1B5}"/>
              </a:ext>
            </a:extLst>
          </p:cNvPr>
          <p:cNvSpPr txBox="1"/>
          <p:nvPr/>
        </p:nvSpPr>
        <p:spPr>
          <a:xfrm>
            <a:off x="162018" y="5471360"/>
            <a:ext cx="8910068" cy="1384995"/>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p>
            <a:pPr marL="0" marR="0" algn="justLow" rtl="1">
              <a:spcBef>
                <a:spcPts val="0"/>
              </a:spcBef>
              <a:spcAft>
                <a:spcPts val="1000"/>
              </a:spcAft>
            </a:pPr>
            <a:r>
              <a:rPr lang="ar-SA"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الخطوات الأساسية في استئصال البوليب بالعروة الباردة في آفات الكولون الصغيرة. </a:t>
            </a:r>
            <a:r>
              <a:rPr lang="en-US"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A</a:t>
            </a:r>
            <a:r>
              <a:rPr lang="ar-SA"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تقييم الآفة بـ </a:t>
            </a:r>
            <a:r>
              <a:rPr lang="en-US"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NBI</a:t>
            </a:r>
            <a:r>
              <a:rPr lang="ar-SA"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مع إثبات غدوم أنبوبي 3 ملم بدون مظاهر إمراضية متقدمة. </a:t>
            </a:r>
            <a:r>
              <a:rPr lang="en-US"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B</a:t>
            </a:r>
            <a:r>
              <a:rPr lang="ar-SA"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ضغط ثابت نحو الأسفل و التأكد من أن العروة تجلس على المخاطية المحيطة بالآفة. </a:t>
            </a:r>
            <a:r>
              <a:rPr lang="en-US"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C</a:t>
            </a:r>
            <a:r>
              <a:rPr lang="ar-SA"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إغلاق العروة على مقاومة للتأكد من حواف كافية من النسيج الطبيعي. </a:t>
            </a:r>
            <a:r>
              <a:rPr lang="en-US"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D</a:t>
            </a:r>
            <a:r>
              <a:rPr lang="ar-SA"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القطع بالإغلاق الكامل للعروة. </a:t>
            </a:r>
            <a:r>
              <a:rPr lang="en-US"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E</a:t>
            </a:r>
            <a:r>
              <a:rPr lang="ar-SA"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و </a:t>
            </a:r>
            <a:r>
              <a:rPr lang="en-US"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F</a:t>
            </a:r>
            <a:r>
              <a:rPr lang="ar-SA"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غسيل بتيار ماء لمنطقة القطع لإظهار حواف القطع ضمن اللمعة و التأكد بالرؤية عن قرب من عدم وجود أية بقايا من الغدوم.</a:t>
            </a:r>
            <a:endParaRPr lang="en-US"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539531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31512-E264-1117-3285-32B660FCEE61}"/>
              </a:ext>
            </a:extLst>
          </p:cNvPr>
          <p:cNvSpPr>
            <a:spLocks noGrp="1"/>
          </p:cNvSpPr>
          <p:nvPr>
            <p:ph type="title"/>
          </p:nvPr>
        </p:nvSpPr>
        <p:spPr/>
        <p:txBody>
          <a:bodyPr>
            <a:noAutofit/>
          </a:bodyPr>
          <a:lstStyle/>
          <a:p>
            <a:pPr marL="0" marR="0" lvl="0" indent="0" algn="ctr" rtl="1">
              <a:lnSpc>
                <a:spcPct val="107000"/>
              </a:lnSpc>
              <a:spcBef>
                <a:spcPts val="0"/>
              </a:spcBef>
              <a:spcAft>
                <a:spcPts val="800"/>
              </a:spcAft>
            </a:pPr>
            <a:r>
              <a:rPr lang="ar-SY" sz="2400" b="1" dirty="0">
                <a:solidFill>
                  <a:srgbClr val="FFC000"/>
                </a:solidFill>
                <a:effectLst/>
                <a:latin typeface="Calibri" panose="020F0502020204030204" pitchFamily="34" charset="0"/>
                <a:ea typeface="Calibri" panose="020F0502020204030204" pitchFamily="34" charset="0"/>
                <a:cs typeface="Arial" panose="020B0604020202020204" pitchFamily="34" charset="0"/>
              </a:rPr>
              <a:t>6. </a:t>
            </a:r>
            <a:r>
              <a:rPr lang="ar-SA" sz="2400" b="1" dirty="0">
                <a:solidFill>
                  <a:srgbClr val="FFC000"/>
                </a:solidFill>
                <a:effectLst/>
                <a:latin typeface="Calibri" panose="020F0502020204030204" pitchFamily="34" charset="0"/>
                <a:ea typeface="Calibri" panose="020F0502020204030204" pitchFamily="34" charset="0"/>
                <a:cs typeface="Arial" panose="020B0604020202020204" pitchFamily="34" charset="0"/>
              </a:rPr>
              <a:t>كبر حافة النسيج الطبيعي و ابحث عن الهالة</a:t>
            </a:r>
            <a:br>
              <a:rPr lang="en-US" sz="2400" b="1" dirty="0">
                <a:solidFill>
                  <a:srgbClr val="FFC000"/>
                </a:solidFill>
                <a:effectLst/>
                <a:latin typeface="Calibri" panose="020F0502020204030204" pitchFamily="34" charset="0"/>
                <a:ea typeface="Calibri" panose="020F0502020204030204" pitchFamily="34" charset="0"/>
                <a:cs typeface="Arial" panose="020B0604020202020204" pitchFamily="34" charset="0"/>
              </a:rPr>
            </a:br>
            <a:r>
              <a:rPr lang="en-US" sz="2400" b="1" dirty="0">
                <a:solidFill>
                  <a:srgbClr val="FFC000"/>
                </a:solidFill>
                <a:effectLst/>
                <a:latin typeface="Arial" panose="020B0604020202020204" pitchFamily="34" charset="0"/>
                <a:ea typeface="Calibri" panose="020F0502020204030204" pitchFamily="34" charset="0"/>
                <a:cs typeface="Arial" panose="020B0604020202020204" pitchFamily="34" charset="0"/>
              </a:rPr>
              <a:t>Maximize the margin of normal tissue and look for the “halo”</a:t>
            </a:r>
            <a:endParaRPr lang="en-US" sz="2400" dirty="0">
              <a:solidFill>
                <a:srgbClr val="FFC000"/>
              </a:solidFill>
            </a:endParaRPr>
          </a:p>
        </p:txBody>
      </p:sp>
      <p:sp>
        <p:nvSpPr>
          <p:cNvPr id="3" name="Content Placeholder 2">
            <a:extLst>
              <a:ext uri="{FF2B5EF4-FFF2-40B4-BE49-F238E27FC236}">
                <a16:creationId xmlns:a16="http://schemas.microsoft.com/office/drawing/2014/main" id="{9A3CAB87-660F-21F6-78E1-47B8C1BAD35D}"/>
              </a:ext>
            </a:extLst>
          </p:cNvPr>
          <p:cNvSpPr>
            <a:spLocks noGrp="1"/>
          </p:cNvSpPr>
          <p:nvPr>
            <p:ph idx="1"/>
          </p:nvPr>
        </p:nvSpPr>
        <p:spPr>
          <a:xfrm>
            <a:off x="4793941" y="1741903"/>
            <a:ext cx="4114800" cy="4625609"/>
          </a:xfrm>
        </p:spPr>
        <p:txBody>
          <a:bodyPr>
            <a:normAutofit fontScale="70000" lnSpcReduction="20000"/>
          </a:bodyPr>
          <a:lstStyle/>
          <a:p>
            <a:pPr algn="justLow"/>
            <a:r>
              <a:rPr lang="ar-SA" sz="3200" dirty="0">
                <a:effectLst/>
                <a:ea typeface="Calibri" panose="020F0502020204030204" pitchFamily="34" charset="0"/>
                <a:cs typeface="Arial" panose="020B0604020202020204" pitchFamily="34" charset="0"/>
              </a:rPr>
              <a:t>حالما تغلق العروة بقوة سيتوقف دفق الدم ضمن المخاطية المضغوطة و سيبدو الغدوم و الذي هو موعى نسبياً مقارنة مع النسيج الطبيعي المحيط, أحمراً و محتقناً في حين تبدو المخاطية الطبيعية المحيطة به شاحبة ناقصة التروية. </a:t>
            </a:r>
            <a:endParaRPr lang="en-US" sz="3200" dirty="0">
              <a:effectLst/>
              <a:ea typeface="Calibri" panose="020F0502020204030204" pitchFamily="34" charset="0"/>
              <a:cs typeface="Arial" panose="020B0604020202020204" pitchFamily="34" charset="0"/>
            </a:endParaRPr>
          </a:p>
          <a:p>
            <a:pPr algn="justLow"/>
            <a:r>
              <a:rPr lang="ar-SA" sz="3200" dirty="0">
                <a:effectLst/>
                <a:ea typeface="Calibri" panose="020F0502020204030204" pitchFamily="34" charset="0"/>
                <a:cs typeface="Arial" panose="020B0604020202020204" pitchFamily="34" charset="0"/>
              </a:rPr>
              <a:t>تأثير الهالة هذا مفيد للتأكد من التقاط حواف كافية من النسيج الطبيعي و عدم وجود نسيج غدومي أو مسنن (الهالة أقل وضوحاً في الآفات المسننة) ترك في الحواف عرضاً. </a:t>
            </a:r>
            <a:r>
              <a:rPr lang="ar-SA" sz="3200" b="1" dirty="0">
                <a:solidFill>
                  <a:srgbClr val="FF0000"/>
                </a:solidFill>
                <a:effectLst/>
                <a:ea typeface="Calibri" panose="020F0502020204030204" pitchFamily="34" charset="0"/>
                <a:cs typeface="Arial" panose="020B0604020202020204" pitchFamily="34" charset="0"/>
              </a:rPr>
              <a:t>المراقبة التنظيرية للهالة السليمة مباشرة قبل و بعد القطع تساعد في إثبات قطع الآفة الكامل </a:t>
            </a:r>
            <a:endParaRPr lang="en-US" b="1" dirty="0">
              <a:solidFill>
                <a:srgbClr val="FF0000"/>
              </a:solidFill>
            </a:endParaRPr>
          </a:p>
        </p:txBody>
      </p:sp>
      <p:pic>
        <p:nvPicPr>
          <p:cNvPr id="4" name="Picture 3">
            <a:extLst>
              <a:ext uri="{FF2B5EF4-FFF2-40B4-BE49-F238E27FC236}">
                <a16:creationId xmlns:a16="http://schemas.microsoft.com/office/drawing/2014/main" id="{29DAF7CA-3B5B-9D0A-3F80-60FE0177064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741903"/>
            <a:ext cx="4696818" cy="3950474"/>
          </a:xfrm>
          <a:prstGeom prst="rect">
            <a:avLst/>
          </a:prstGeom>
        </p:spPr>
      </p:pic>
      <p:sp>
        <p:nvSpPr>
          <p:cNvPr id="5" name="Text Box 6">
            <a:extLst>
              <a:ext uri="{FF2B5EF4-FFF2-40B4-BE49-F238E27FC236}">
                <a16:creationId xmlns:a16="http://schemas.microsoft.com/office/drawing/2014/main" id="{23BB95AE-C474-4F78-FC84-DE569DB7D53E}"/>
              </a:ext>
            </a:extLst>
          </p:cNvPr>
          <p:cNvSpPr txBox="1"/>
          <p:nvPr/>
        </p:nvSpPr>
        <p:spPr>
          <a:xfrm>
            <a:off x="153139" y="5595207"/>
            <a:ext cx="4418861" cy="646331"/>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p>
            <a:pPr marL="0" marR="0" algn="r" rtl="1">
              <a:spcBef>
                <a:spcPts val="0"/>
              </a:spcBef>
              <a:spcAft>
                <a:spcPts val="1000"/>
              </a:spcAft>
            </a:pPr>
            <a:r>
              <a:rPr lang="en-US" sz="14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A</a:t>
            </a:r>
            <a:r>
              <a:rPr lang="ar-SA" sz="14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و </a:t>
            </a:r>
            <a:r>
              <a:rPr lang="en-US" sz="14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B</a:t>
            </a:r>
            <a:r>
              <a:rPr lang="ar-SA" sz="14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غدوم 3 ملم يستأصل بالعروة الباردة </a:t>
            </a:r>
            <a:r>
              <a:rPr lang="en-US" sz="14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CSP</a:t>
            </a:r>
            <a:r>
              <a:rPr lang="ar-SA" sz="14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a:t>
            </a:r>
            <a:r>
              <a:rPr lang="en-US" sz="14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C</a:t>
            </a:r>
            <a:r>
              <a:rPr lang="ar-SA" sz="14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لاحظ الهالة الشاحبة من المخاطية الطبيعية المحيطة بالغدوم المحتقن الآن بعد </a:t>
            </a:r>
            <a:r>
              <a:rPr lang="en-US" sz="14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CSP</a:t>
            </a:r>
            <a:r>
              <a:rPr lang="ar-SA" sz="14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بشكل يشبه كوكب زحل. </a:t>
            </a:r>
            <a:r>
              <a:rPr lang="en-US" sz="14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D</a:t>
            </a:r>
            <a:r>
              <a:rPr lang="ar-SA" sz="14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يتوسع خلل المخاطية التالي لاستئصال البوليب بتيار الماء.</a:t>
            </a:r>
            <a:endParaRPr lang="en-US" sz="14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78552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A6C49-8D57-9996-30EE-EB39152A54FF}"/>
              </a:ext>
            </a:extLst>
          </p:cNvPr>
          <p:cNvSpPr>
            <a:spLocks noGrp="1"/>
          </p:cNvSpPr>
          <p:nvPr>
            <p:ph type="title"/>
          </p:nvPr>
        </p:nvSpPr>
        <p:spPr/>
        <p:txBody>
          <a:bodyPr>
            <a:noAutofit/>
          </a:bodyPr>
          <a:lstStyle/>
          <a:p>
            <a:pPr marL="118872" indent="0" algn="ctr"/>
            <a:r>
              <a:rPr lang="ar-SY" sz="2800" b="1" dirty="0">
                <a:solidFill>
                  <a:srgbClr val="FFC000"/>
                </a:solidFill>
                <a:effectLst/>
                <a:ea typeface="Calibri" panose="020F0502020204030204" pitchFamily="34" charset="0"/>
                <a:cs typeface="Arial" panose="020B0604020202020204" pitchFamily="34" charset="0"/>
              </a:rPr>
              <a:t>7. </a:t>
            </a:r>
            <a:r>
              <a:rPr lang="ar-SA" sz="2800" b="1" dirty="0">
                <a:solidFill>
                  <a:srgbClr val="FFC000"/>
                </a:solidFill>
                <a:effectLst/>
                <a:ea typeface="Calibri" panose="020F0502020204030204" pitchFamily="34" charset="0"/>
                <a:cs typeface="Arial" panose="020B0604020202020204" pitchFamily="34" charset="0"/>
              </a:rPr>
              <a:t>إذا كنت في شك من أمرك. أعد القطع مرة تلو مرة حسب الحاجة</a:t>
            </a:r>
            <a:br>
              <a:rPr lang="en-US" sz="2800" b="1" dirty="0">
                <a:solidFill>
                  <a:srgbClr val="FFC000"/>
                </a:solidFill>
                <a:effectLst/>
                <a:ea typeface="Calibri" panose="020F0502020204030204" pitchFamily="34" charset="0"/>
                <a:cs typeface="Arial" panose="020B0604020202020204" pitchFamily="34" charset="0"/>
              </a:rPr>
            </a:br>
            <a:r>
              <a:rPr lang="en-US" sz="2400" b="1" dirty="0">
                <a:solidFill>
                  <a:srgbClr val="FFC000"/>
                </a:solidFill>
                <a:effectLst/>
                <a:latin typeface="Arial" panose="020B0604020202020204" pitchFamily="34" charset="0"/>
                <a:ea typeface="Calibri" panose="020F0502020204030204" pitchFamily="34" charset="0"/>
              </a:rPr>
              <a:t>If in doubt, re-excise. Again, and again if needed</a:t>
            </a:r>
            <a:endParaRPr lang="en-US" sz="2800" dirty="0">
              <a:solidFill>
                <a:srgbClr val="FFC000"/>
              </a:solidFill>
            </a:endParaRPr>
          </a:p>
        </p:txBody>
      </p:sp>
      <p:sp>
        <p:nvSpPr>
          <p:cNvPr id="3" name="Content Placeholder 2">
            <a:extLst>
              <a:ext uri="{FF2B5EF4-FFF2-40B4-BE49-F238E27FC236}">
                <a16:creationId xmlns:a16="http://schemas.microsoft.com/office/drawing/2014/main" id="{25A057F7-3BF9-8CF4-DB42-F4C07607D60D}"/>
              </a:ext>
            </a:extLst>
          </p:cNvPr>
          <p:cNvSpPr>
            <a:spLocks noGrp="1"/>
          </p:cNvSpPr>
          <p:nvPr>
            <p:ph idx="1"/>
          </p:nvPr>
        </p:nvSpPr>
        <p:spPr/>
        <p:txBody>
          <a:bodyPr>
            <a:normAutofit fontScale="92500" lnSpcReduction="20000"/>
          </a:bodyPr>
          <a:lstStyle/>
          <a:p>
            <a:pPr marL="0" marR="0" algn="justLow" rtl="1">
              <a:lnSpc>
                <a:spcPct val="107000"/>
              </a:lnSpc>
              <a:spcBef>
                <a:spcPts val="0"/>
              </a:spcBef>
              <a:spcAft>
                <a:spcPts val="800"/>
              </a:spcAft>
            </a:pPr>
            <a:r>
              <a:rPr lang="ar-SA" sz="3200" dirty="0">
                <a:effectLst/>
                <a:latin typeface="Calibri" panose="020F0502020204030204" pitchFamily="34" charset="0"/>
                <a:ea typeface="Calibri" panose="020F0502020204030204" pitchFamily="34" charset="0"/>
                <a:cs typeface="Arial" panose="020B0604020202020204" pitchFamily="34" charset="0"/>
              </a:rPr>
              <a:t>استخدم تيار ماء </a:t>
            </a:r>
            <a:r>
              <a:rPr lang="en-US" sz="3200" dirty="0">
                <a:effectLst/>
                <a:latin typeface="Arial" panose="020B0604020202020204" pitchFamily="34" charset="0"/>
                <a:ea typeface="Calibri" panose="020F0502020204030204" pitchFamily="34" charset="0"/>
                <a:cs typeface="Arial" panose="020B0604020202020204" pitchFamily="34" charset="0"/>
              </a:rPr>
              <a:t>waterjet</a:t>
            </a:r>
            <a:r>
              <a:rPr lang="ar-SA" sz="3200" dirty="0">
                <a:effectLst/>
                <a:latin typeface="Calibri" panose="020F0502020204030204" pitchFamily="34" charset="0"/>
                <a:ea typeface="Calibri" panose="020F0502020204030204" pitchFamily="34" charset="0"/>
                <a:cs typeface="Arial" panose="020B0604020202020204" pitchFamily="34" charset="0"/>
              </a:rPr>
              <a:t> الموجه مباشرة على خلل المخاطية لإظهار الحواف ضمن اللمعة, تأخير النزف المباشر الذي يمكن أن يحجب الإمراضية المتبقية و تسهيل فحص الغدوم. </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3200" dirty="0">
                <a:effectLst/>
                <a:latin typeface="Calibri" panose="020F0502020204030204" pitchFamily="34" charset="0"/>
                <a:ea typeface="Calibri" panose="020F0502020204030204" pitchFamily="34" charset="0"/>
                <a:cs typeface="Arial" panose="020B0604020202020204" pitchFamily="34" charset="0"/>
              </a:rPr>
              <a:t>إذا اشتبهت بوجود إمراضية متبقية أعد القطع. عند توسيع خلل المخاطية المحدث بالـ </a:t>
            </a:r>
            <a:r>
              <a:rPr lang="en-US" sz="3200" dirty="0">
                <a:effectLst/>
                <a:latin typeface="Arial" panose="020B0604020202020204" pitchFamily="34" charset="0"/>
                <a:ea typeface="Calibri" panose="020F0502020204030204" pitchFamily="34" charset="0"/>
                <a:cs typeface="Arial" panose="020B0604020202020204" pitchFamily="34" charset="0"/>
              </a:rPr>
              <a:t>CSP</a:t>
            </a:r>
            <a:r>
              <a:rPr lang="ar-SA" sz="3200" dirty="0">
                <a:effectLst/>
                <a:latin typeface="Calibri" panose="020F0502020204030204" pitchFamily="34" charset="0"/>
                <a:ea typeface="Calibri" panose="020F0502020204030204" pitchFamily="34" charset="0"/>
                <a:cs typeface="Arial" panose="020B0604020202020204" pitchFamily="34" charset="0"/>
              </a:rPr>
              <a:t> طبق العروة على حواف الخلل المخاطي بهدف التقاط نصف خلل و نصف مخاطية و أعد القطع حتى تتأكد أن كل الإمراضيات قد أزيلت. </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تذكر أن هذا ليس له خطر إضافي على المريض بغياب الظروف غير الطبيعية و الخلل المخاطي الناجم عن </a:t>
            </a:r>
            <a:r>
              <a:rPr lang="en-US" sz="32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CSP</a:t>
            </a:r>
            <a:r>
              <a:rPr lang="ar-SA"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لا ينزف لكنه كبير</a:t>
            </a:r>
            <a:r>
              <a:rPr lang="ar-SA" sz="3200" dirty="0">
                <a:effectLst/>
                <a:latin typeface="Calibri" panose="020F0502020204030204" pitchFamily="34" charset="0"/>
                <a:ea typeface="Calibri" panose="020F0502020204030204" pitchFamily="34" charset="0"/>
                <a:cs typeface="Arial" panose="020B0604020202020204" pitchFamily="34" charset="0"/>
              </a:rPr>
              <a:t>.</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0137582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B654F6B-41F2-3878-C989-CE28DADAA7C7}"/>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73239" y="81915"/>
            <a:ext cx="8981983" cy="5058123"/>
          </a:xfrm>
          <a:prstGeom prst="rect">
            <a:avLst/>
          </a:prstGeom>
          <a:noFill/>
          <a:ln>
            <a:noFill/>
          </a:ln>
        </p:spPr>
      </p:pic>
      <p:sp>
        <p:nvSpPr>
          <p:cNvPr id="5" name="Text Box 8">
            <a:extLst>
              <a:ext uri="{FF2B5EF4-FFF2-40B4-BE49-F238E27FC236}">
                <a16:creationId xmlns:a16="http://schemas.microsoft.com/office/drawing/2014/main" id="{92DD993D-E4CB-5505-3B14-1B7A9446C61E}"/>
              </a:ext>
            </a:extLst>
          </p:cNvPr>
          <p:cNvSpPr txBox="1"/>
          <p:nvPr/>
        </p:nvSpPr>
        <p:spPr>
          <a:xfrm>
            <a:off x="215284" y="5114661"/>
            <a:ext cx="8609120" cy="1723549"/>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p>
            <a:pPr marL="0" marR="0" algn="r" rtl="1">
              <a:spcBef>
                <a:spcPts val="0"/>
              </a:spcBef>
              <a:spcAft>
                <a:spcPts val="1000"/>
              </a:spcAft>
            </a:pPr>
            <a:r>
              <a:rPr lang="en-US" sz="28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A</a:t>
            </a:r>
            <a:r>
              <a:rPr lang="ar-SA" sz="28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و </a:t>
            </a:r>
            <a:r>
              <a:rPr lang="en-US" sz="28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B</a:t>
            </a:r>
            <a:r>
              <a:rPr lang="ar-SA" sz="28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 آفة مسننة 7 ملم مع حواف غير مميزة, أفضل ما تقيم بـ </a:t>
            </a:r>
            <a:r>
              <a:rPr lang="en-US" sz="28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NBI</a:t>
            </a:r>
            <a:r>
              <a:rPr lang="ar-SA" sz="28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و فيها بؤرة 2 ملم من عسر التنسج (عقيدة صغيرة). </a:t>
            </a:r>
            <a:r>
              <a:rPr lang="en-US" sz="28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E</a:t>
            </a:r>
            <a:r>
              <a:rPr lang="ar-SA" sz="28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استئصال قطعة واحدة بالعروة الباردة. لاحظ الهالة من المخاطية الطبيعية. </a:t>
            </a:r>
            <a:r>
              <a:rPr lang="en-US" sz="28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F</a:t>
            </a:r>
            <a:r>
              <a:rPr lang="ar-SA" sz="28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يتوسع خلل المخاطية بتيار الماء.</a:t>
            </a:r>
            <a:endParaRPr lang="en-US" sz="28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825864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5EDF3-6D71-9779-013E-60B1FF724FED}"/>
              </a:ext>
            </a:extLst>
          </p:cNvPr>
          <p:cNvSpPr>
            <a:spLocks noGrp="1"/>
          </p:cNvSpPr>
          <p:nvPr>
            <p:ph type="title"/>
          </p:nvPr>
        </p:nvSpPr>
        <p:spPr/>
        <p:txBody>
          <a:bodyPr>
            <a:normAutofit fontScale="90000"/>
          </a:bodyPr>
          <a:lstStyle/>
          <a:p>
            <a:r>
              <a:rPr lang="ar-SY" dirty="0"/>
              <a:t>تقنيات استئصال البوليبات</a:t>
            </a:r>
            <a:br>
              <a:rPr lang="ar-SY" dirty="0"/>
            </a:br>
            <a:r>
              <a:rPr lang="en-US" dirty="0"/>
              <a:t>Polypectomy Techniques</a:t>
            </a:r>
          </a:p>
        </p:txBody>
      </p:sp>
      <p:sp>
        <p:nvSpPr>
          <p:cNvPr id="3" name="Content Placeholder 2">
            <a:extLst>
              <a:ext uri="{FF2B5EF4-FFF2-40B4-BE49-F238E27FC236}">
                <a16:creationId xmlns:a16="http://schemas.microsoft.com/office/drawing/2014/main" id="{7C877A8D-D09E-AEC5-CA40-F8307DC634EC}"/>
              </a:ext>
            </a:extLst>
          </p:cNvPr>
          <p:cNvSpPr>
            <a:spLocks noGrp="1"/>
          </p:cNvSpPr>
          <p:nvPr>
            <p:ph idx="1"/>
          </p:nvPr>
        </p:nvSpPr>
        <p:spPr>
          <a:xfrm>
            <a:off x="186431" y="1565046"/>
            <a:ext cx="8797771" cy="1488871"/>
          </a:xfrm>
        </p:spPr>
        <p:txBody>
          <a:bodyPr>
            <a:normAutofit/>
          </a:bodyPr>
          <a:lstStyle/>
          <a:p>
            <a:pPr algn="justLow"/>
            <a:r>
              <a:rPr lang="ar-SA" sz="2800" dirty="0">
                <a:effectLst/>
                <a:latin typeface="Calibri" panose="020F0502020204030204" pitchFamily="34" charset="0"/>
                <a:ea typeface="Calibri" panose="020F0502020204030204" pitchFamily="34" charset="0"/>
                <a:cs typeface="Arial" panose="020B0604020202020204" pitchFamily="34" charset="0"/>
              </a:rPr>
              <a:t>توصف تقنيات استئصال البوليبات اعتماداً على ما إذا كانت تجرى مع أو بدون كي </a:t>
            </a:r>
            <a:r>
              <a:rPr lang="en-US" sz="2800" dirty="0">
                <a:effectLst/>
                <a:latin typeface="Calibri" panose="020F0502020204030204" pitchFamily="34" charset="0"/>
                <a:ea typeface="Calibri" panose="020F0502020204030204" pitchFamily="34" charset="0"/>
                <a:cs typeface="Arial" panose="020B0604020202020204" pitchFamily="34" charset="0"/>
              </a:rPr>
              <a:t>Cautery</a:t>
            </a:r>
            <a:r>
              <a:rPr lang="ar-SA" sz="2800" dirty="0">
                <a:effectLst/>
                <a:latin typeface="Calibri" panose="020F0502020204030204" pitchFamily="34" charset="0"/>
                <a:ea typeface="Calibri" panose="020F0502020204030204" pitchFamily="34" charset="0"/>
                <a:cs typeface="Arial" panose="020B0604020202020204" pitchFamily="34" charset="0"/>
              </a:rPr>
              <a:t>, مع أو بدون حقن تحت المخاطية و هل تستأصل قطعة واحدة </a:t>
            </a:r>
            <a:r>
              <a:rPr lang="en-US" sz="2800" dirty="0">
                <a:effectLst/>
                <a:latin typeface="Calibri" panose="020F0502020204030204" pitchFamily="34" charset="0"/>
                <a:ea typeface="Calibri" panose="020F0502020204030204" pitchFamily="34" charset="0"/>
                <a:cs typeface="Arial" panose="020B0604020202020204" pitchFamily="34" charset="0"/>
              </a:rPr>
              <a:t>en bloc</a:t>
            </a:r>
            <a:r>
              <a:rPr lang="ar-SA" sz="2800" dirty="0">
                <a:effectLst/>
                <a:latin typeface="Calibri" panose="020F0502020204030204" pitchFamily="34" charset="0"/>
                <a:ea typeface="Calibri" panose="020F0502020204030204" pitchFamily="34" charset="0"/>
                <a:cs typeface="Arial" panose="020B0604020202020204" pitchFamily="34" charset="0"/>
              </a:rPr>
              <a:t> أو قطعة قطعة </a:t>
            </a:r>
            <a:r>
              <a:rPr lang="en-US" sz="2800" dirty="0">
                <a:effectLst/>
                <a:latin typeface="Calibri" panose="020F0502020204030204" pitchFamily="34" charset="0"/>
                <a:ea typeface="Calibri" panose="020F0502020204030204" pitchFamily="34" charset="0"/>
                <a:cs typeface="Arial" panose="020B0604020202020204" pitchFamily="34" charset="0"/>
              </a:rPr>
              <a:t>piecemeal</a:t>
            </a:r>
            <a:r>
              <a:rPr lang="ar-SA" sz="2800" dirty="0">
                <a:effectLst/>
                <a:latin typeface="Calibri" panose="020F0502020204030204" pitchFamily="34" charset="0"/>
                <a:ea typeface="Calibri" panose="020F0502020204030204" pitchFamily="34" charset="0"/>
                <a:cs typeface="Arial" panose="020B0604020202020204" pitchFamily="34" charset="0"/>
              </a:rPr>
              <a:t>. </a:t>
            </a:r>
            <a:endParaRPr lang="en-US" sz="2800" dirty="0">
              <a:effectLst/>
              <a:latin typeface="Calibri" panose="020F0502020204030204" pitchFamily="34" charset="0"/>
              <a:ea typeface="Calibri" panose="020F0502020204030204" pitchFamily="34" charset="0"/>
              <a:cs typeface="Arial" panose="020B0604020202020204" pitchFamily="34" charset="0"/>
            </a:endParaRPr>
          </a:p>
          <a:p>
            <a:pPr algn="justLow"/>
            <a:endParaRPr lang="en-US" sz="2800" dirty="0">
              <a:latin typeface="Calibri" panose="020F0502020204030204" pitchFamily="34" charset="0"/>
              <a:ea typeface="Calibri" panose="020F0502020204030204" pitchFamily="34" charset="0"/>
            </a:endParaRPr>
          </a:p>
          <a:p>
            <a:pPr marL="118872" indent="0" algn="justLow">
              <a:buNone/>
            </a:pPr>
            <a:endParaRPr lang="en-US" sz="2800" dirty="0">
              <a:latin typeface="Calibri" panose="020F0502020204030204" pitchFamily="34" charset="0"/>
              <a:ea typeface="Calibri" panose="020F0502020204030204" pitchFamily="34" charset="0"/>
            </a:endParaRPr>
          </a:p>
        </p:txBody>
      </p:sp>
      <p:graphicFrame>
        <p:nvGraphicFramePr>
          <p:cNvPr id="11" name="Diagram 10">
            <a:extLst>
              <a:ext uri="{FF2B5EF4-FFF2-40B4-BE49-F238E27FC236}">
                <a16:creationId xmlns:a16="http://schemas.microsoft.com/office/drawing/2014/main" id="{C30B6004-9C4E-DDBF-CAA4-550849322E60}"/>
              </a:ext>
            </a:extLst>
          </p:cNvPr>
          <p:cNvGraphicFramePr/>
          <p:nvPr>
            <p:extLst>
              <p:ext uri="{D42A27DB-BD31-4B8C-83A1-F6EECF244321}">
                <p14:modId xmlns:p14="http://schemas.microsoft.com/office/powerpoint/2010/main" val="452924415"/>
              </p:ext>
            </p:extLst>
          </p:nvPr>
        </p:nvGraphicFramePr>
        <p:xfrm>
          <a:off x="0" y="3269115"/>
          <a:ext cx="4017146" cy="3429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Diagram 9">
            <a:extLst>
              <a:ext uri="{FF2B5EF4-FFF2-40B4-BE49-F238E27FC236}">
                <a16:creationId xmlns:a16="http://schemas.microsoft.com/office/drawing/2014/main" id="{DD582C85-B88A-362E-500E-5B5EAF7A6731}"/>
              </a:ext>
            </a:extLst>
          </p:cNvPr>
          <p:cNvGraphicFramePr/>
          <p:nvPr>
            <p:extLst>
              <p:ext uri="{D42A27DB-BD31-4B8C-83A1-F6EECF244321}">
                <p14:modId xmlns:p14="http://schemas.microsoft.com/office/powerpoint/2010/main" val="2779378047"/>
              </p:ext>
            </p:extLst>
          </p:nvPr>
        </p:nvGraphicFramePr>
        <p:xfrm>
          <a:off x="4043778" y="3269114"/>
          <a:ext cx="5100222" cy="3429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584802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FEFD0-D488-9F6E-78F3-B3ABC1741907}"/>
              </a:ext>
            </a:extLst>
          </p:cNvPr>
          <p:cNvSpPr>
            <a:spLocks noGrp="1"/>
          </p:cNvSpPr>
          <p:nvPr>
            <p:ph type="title"/>
          </p:nvPr>
        </p:nvSpPr>
        <p:spPr/>
        <p:txBody>
          <a:bodyPr>
            <a:noAutofit/>
          </a:bodyPr>
          <a:lstStyle/>
          <a:p>
            <a:pPr marL="0" marR="0" lvl="0" indent="0" rtl="1">
              <a:lnSpc>
                <a:spcPct val="107000"/>
              </a:lnSpc>
              <a:spcBef>
                <a:spcPts val="0"/>
              </a:spcBef>
              <a:spcAft>
                <a:spcPts val="800"/>
              </a:spcAft>
            </a:pPr>
            <a:r>
              <a:rPr lang="ar-SY" sz="3200" b="1" dirty="0">
                <a:solidFill>
                  <a:srgbClr val="FFC000"/>
                </a:solidFill>
                <a:effectLst/>
                <a:latin typeface="Calibri" panose="020F0502020204030204" pitchFamily="34" charset="0"/>
                <a:ea typeface="Calibri" panose="020F0502020204030204" pitchFamily="34" charset="0"/>
                <a:cs typeface="Arial" panose="020B0604020202020204" pitchFamily="34" charset="0"/>
              </a:rPr>
              <a:t>8. </a:t>
            </a:r>
            <a:r>
              <a:rPr lang="ar-SA" sz="3200" b="1" dirty="0">
                <a:solidFill>
                  <a:srgbClr val="FFC000"/>
                </a:solidFill>
                <a:effectLst/>
                <a:latin typeface="Calibri" panose="020F0502020204030204" pitchFamily="34" charset="0"/>
                <a:ea typeface="Calibri" panose="020F0502020204030204" pitchFamily="34" charset="0"/>
                <a:cs typeface="Arial" panose="020B0604020202020204" pitchFamily="34" charset="0"/>
              </a:rPr>
              <a:t>النزف المرتبط بالـ </a:t>
            </a:r>
            <a:r>
              <a:rPr lang="en-US" sz="3200" b="1" dirty="0">
                <a:solidFill>
                  <a:srgbClr val="FFC000"/>
                </a:solidFill>
                <a:effectLst/>
                <a:latin typeface="Arial" panose="020B0604020202020204" pitchFamily="34" charset="0"/>
                <a:ea typeface="Calibri" panose="020F0502020204030204" pitchFamily="34" charset="0"/>
                <a:cs typeface="Arial" panose="020B0604020202020204" pitchFamily="34" charset="0"/>
              </a:rPr>
              <a:t>CSP</a:t>
            </a:r>
            <a:r>
              <a:rPr lang="ar-SA" sz="3200" b="1" dirty="0">
                <a:solidFill>
                  <a:srgbClr val="FFC000"/>
                </a:solidFill>
                <a:effectLst/>
                <a:latin typeface="Calibri" panose="020F0502020204030204" pitchFamily="34" charset="0"/>
                <a:ea typeface="Calibri" panose="020F0502020204030204" pitchFamily="34" charset="0"/>
                <a:cs typeface="Arial" panose="020B0604020202020204" pitchFamily="34" charset="0"/>
              </a:rPr>
              <a:t> لا يحتاج إلى معالجة</a:t>
            </a:r>
            <a:br>
              <a:rPr lang="en-US" sz="3200" b="1" dirty="0">
                <a:solidFill>
                  <a:srgbClr val="FFC000"/>
                </a:solidFill>
                <a:effectLst/>
                <a:latin typeface="Calibri" panose="020F0502020204030204" pitchFamily="34" charset="0"/>
                <a:ea typeface="Calibri" panose="020F0502020204030204" pitchFamily="34" charset="0"/>
                <a:cs typeface="Arial" panose="020B0604020202020204" pitchFamily="34" charset="0"/>
              </a:rPr>
            </a:br>
            <a:r>
              <a:rPr lang="ar-SA" sz="3200" b="1" dirty="0">
                <a:solidFill>
                  <a:srgbClr val="FFC000"/>
                </a:solidFill>
                <a:effectLst/>
                <a:latin typeface="Calibri" panose="020F0502020204030204" pitchFamily="34" charset="0"/>
                <a:ea typeface="Calibri" panose="020F0502020204030204" pitchFamily="34" charset="0"/>
                <a:cs typeface="Arial" panose="020B0604020202020204" pitchFamily="34" charset="0"/>
              </a:rPr>
              <a:t> </a:t>
            </a:r>
            <a:r>
              <a:rPr lang="en-US" sz="2800" b="1" dirty="0">
                <a:solidFill>
                  <a:srgbClr val="FFC000"/>
                </a:solidFill>
                <a:effectLst/>
                <a:latin typeface="Arial" panose="020B0604020202020204" pitchFamily="34" charset="0"/>
                <a:ea typeface="Calibri" panose="020F0502020204030204" pitchFamily="34" charset="0"/>
                <a:cs typeface="Arial" panose="020B0604020202020204" pitchFamily="34" charset="0"/>
              </a:rPr>
              <a:t>CSP-related bleeding does not need treatment</a:t>
            </a:r>
            <a:endParaRPr lang="en-US" sz="3200" dirty="0">
              <a:solidFill>
                <a:srgbClr val="FFC000"/>
              </a:solidFill>
            </a:endParaRPr>
          </a:p>
        </p:txBody>
      </p:sp>
      <p:sp>
        <p:nvSpPr>
          <p:cNvPr id="3" name="Content Placeholder 2">
            <a:extLst>
              <a:ext uri="{FF2B5EF4-FFF2-40B4-BE49-F238E27FC236}">
                <a16:creationId xmlns:a16="http://schemas.microsoft.com/office/drawing/2014/main" id="{6CAC9523-F456-AF6D-9E48-4D821A73F1F3}"/>
              </a:ext>
            </a:extLst>
          </p:cNvPr>
          <p:cNvSpPr>
            <a:spLocks noGrp="1"/>
          </p:cNvSpPr>
          <p:nvPr>
            <p:ph idx="1"/>
          </p:nvPr>
        </p:nvSpPr>
        <p:spPr/>
        <p:txBody>
          <a:bodyPr>
            <a:normAutofit fontScale="85000" lnSpcReduction="20000"/>
          </a:bodyPr>
          <a:lstStyle/>
          <a:p>
            <a:pPr marL="0" marR="0" algn="justLow" rtl="1">
              <a:lnSpc>
                <a:spcPct val="107000"/>
              </a:lnSpc>
              <a:spcBef>
                <a:spcPts val="0"/>
              </a:spcBef>
              <a:spcAft>
                <a:spcPts val="800"/>
              </a:spcAft>
            </a:pPr>
            <a:r>
              <a:rPr lang="en-US" sz="3200" dirty="0">
                <a:effectLst/>
                <a:latin typeface="Arial" panose="020B0604020202020204" pitchFamily="34" charset="0"/>
                <a:ea typeface="Calibri" panose="020F0502020204030204" pitchFamily="34" charset="0"/>
                <a:cs typeface="Arial" panose="020B0604020202020204" pitchFamily="34" charset="0"/>
              </a:rPr>
              <a:t> </a:t>
            </a:r>
            <a:r>
              <a:rPr lang="ar-SA" sz="38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في غياب التمييع العلاجي فإن النزف المباشر يتوقف بشكل عام عفوياً</a:t>
            </a:r>
            <a:r>
              <a:rPr lang="ar-SA" sz="3200" dirty="0">
                <a:effectLst/>
                <a:latin typeface="Arial" panose="020B0604020202020204" pitchFamily="34" charset="0"/>
                <a:ea typeface="Calibri" panose="020F0502020204030204" pitchFamily="34" charset="0"/>
                <a:cs typeface="Arial" panose="020B0604020202020204" pitchFamily="34" charset="0"/>
              </a:rPr>
              <a:t>. </a:t>
            </a:r>
            <a:endParaRPr lang="en-US" sz="3200" dirty="0">
              <a:effectLst/>
              <a:latin typeface="Arial" panose="020B060402020202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3200" dirty="0">
                <a:effectLst/>
                <a:latin typeface="Arial" panose="020B0604020202020204" pitchFamily="34" charset="0"/>
                <a:ea typeface="Calibri" panose="020F0502020204030204" pitchFamily="34" charset="0"/>
                <a:cs typeface="Arial" panose="020B0604020202020204" pitchFamily="34" charset="0"/>
              </a:rPr>
              <a:t>إذا كنت في شك افعل شيئاً آخر لمدة 1-3 دقائق و ربما تنهي مظهراً آخر من بروتوكول السحب. مثلاً افحص المعترض بشكل مضاعف لأنه بكل تأكيد قطعة تمثل تحدياً و أفضل ما تشاهد هو في الدخول لأنها تقصر للمستوى الأعظمي عند تنبيب الأعور و لذلك يمكن عدم مشاهدة أجزاء منه عند السحب. </a:t>
            </a:r>
            <a:endParaRPr lang="en-US" sz="3200" dirty="0">
              <a:effectLst/>
              <a:latin typeface="Arial" panose="020B060402020202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3200" dirty="0">
                <a:effectLst/>
                <a:latin typeface="Arial" panose="020B0604020202020204" pitchFamily="34" charset="0"/>
                <a:ea typeface="Calibri" panose="020F0502020204030204" pitchFamily="34" charset="0"/>
                <a:cs typeface="Arial" panose="020B0604020202020204" pitchFamily="34" charset="0"/>
              </a:rPr>
              <a:t>في بضعة دقائق عندما تعود</a:t>
            </a:r>
            <a:r>
              <a:rPr lang="ar-SY" sz="3200" dirty="0">
                <a:effectLst/>
                <a:latin typeface="Arial" panose="020B0604020202020204" pitchFamily="34" charset="0"/>
                <a:ea typeface="Calibri" panose="020F0502020204030204" pitchFamily="34" charset="0"/>
                <a:cs typeface="Arial" panose="020B0604020202020204" pitchFamily="34" charset="0"/>
              </a:rPr>
              <a:t> </a:t>
            </a:r>
            <a:r>
              <a:rPr lang="ar-SA" sz="3200" dirty="0">
                <a:effectLst/>
                <a:latin typeface="Calibri" panose="020F0502020204030204" pitchFamily="34" charset="0"/>
                <a:ea typeface="Calibri" panose="020F0502020204030204" pitchFamily="34" charset="0"/>
                <a:cs typeface="Arial" panose="020B0604020202020204" pitchFamily="34" charset="0"/>
              </a:rPr>
              <a:t>إلى موقع </a:t>
            </a:r>
            <a:r>
              <a:rPr lang="en-US" sz="3200" dirty="0">
                <a:effectLst/>
                <a:latin typeface="Arial" panose="020B0604020202020204" pitchFamily="34" charset="0"/>
                <a:ea typeface="Calibri" panose="020F0502020204030204" pitchFamily="34" charset="0"/>
                <a:cs typeface="Arial" panose="020B0604020202020204" pitchFamily="34" charset="0"/>
              </a:rPr>
              <a:t>CSP</a:t>
            </a:r>
            <a:r>
              <a:rPr lang="ar-SA" sz="3200" dirty="0">
                <a:effectLst/>
                <a:latin typeface="Calibri" panose="020F0502020204030204" pitchFamily="34" charset="0"/>
                <a:ea typeface="Calibri" panose="020F0502020204030204" pitchFamily="34" charset="0"/>
                <a:cs typeface="Arial" panose="020B0604020202020204" pitchFamily="34" charset="0"/>
              </a:rPr>
              <a:t> يكون النزف قد توقف</a:t>
            </a:r>
            <a:r>
              <a:rPr lang="ar-SA"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endParaRPr lang="en-US"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و باستثناء الآفات الكبيرة (&gt;20 ملم) في الجهة اليمنى من الكولون فإن الكليبس </a:t>
            </a:r>
            <a:r>
              <a:rPr lang="en-US" sz="32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Clipping</a:t>
            </a:r>
            <a:r>
              <a:rPr lang="ar-SA"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 الروتيني بعد أي شكل من الأشكال التقليدية للآفات المسطحة أو اللاطئة لا ينقص خطر النزف.</a:t>
            </a:r>
            <a:endParaRPr lang="en-US"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endParaRPr lang="en-US" sz="32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4100655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E0FB9-218B-368E-61BD-148F06DFD42A}"/>
              </a:ext>
            </a:extLst>
          </p:cNvPr>
          <p:cNvSpPr>
            <a:spLocks noGrp="1"/>
          </p:cNvSpPr>
          <p:nvPr>
            <p:ph type="title"/>
          </p:nvPr>
        </p:nvSpPr>
        <p:spPr/>
        <p:txBody>
          <a:bodyPr>
            <a:noAutofit/>
          </a:bodyPr>
          <a:lstStyle/>
          <a:p>
            <a:pPr marL="0" marR="0" lvl="0" indent="0" defTabSz="914400" rtl="1" eaLnBrk="1" fontAlgn="auto" latinLnBrk="0" hangingPunct="1">
              <a:lnSpc>
                <a:spcPct val="107000"/>
              </a:lnSpc>
              <a:spcBef>
                <a:spcPts val="0"/>
              </a:spcBef>
              <a:spcAft>
                <a:spcPts val="800"/>
              </a:spcAft>
              <a:tabLst/>
              <a:defRPr/>
            </a:pPr>
            <a:r>
              <a:rPr kumimoji="0" lang="ar-SY" sz="2800" b="1" i="0" u="none" strike="noStrike" kern="1200" cap="none" spc="0" normalizeH="0" baseline="0" noProof="0" dirty="0">
                <a:ln>
                  <a:noFill/>
                </a:ln>
                <a:solidFill>
                  <a:srgbClr val="FFC000"/>
                </a:solidFill>
                <a:effectLst/>
                <a:uLnTx/>
                <a:uFillTx/>
                <a:latin typeface="Calibri" panose="020F0502020204030204" pitchFamily="34" charset="0"/>
                <a:ea typeface="Calibri" panose="020F0502020204030204" pitchFamily="34" charset="0"/>
                <a:cs typeface="Arial" panose="020B0604020202020204" pitchFamily="34" charset="0"/>
              </a:rPr>
              <a:t>9. </a:t>
            </a:r>
            <a:r>
              <a:rPr kumimoji="0" lang="ar-SA" sz="2800" b="1" i="0" u="none" strike="noStrike" kern="1200" cap="none" spc="0" normalizeH="0" baseline="0" noProof="0" dirty="0">
                <a:ln>
                  <a:noFill/>
                </a:ln>
                <a:solidFill>
                  <a:srgbClr val="FFC000"/>
                </a:solidFill>
                <a:effectLst/>
                <a:uLnTx/>
                <a:uFillTx/>
                <a:latin typeface="Calibri" panose="020F0502020204030204" pitchFamily="34" charset="0"/>
                <a:ea typeface="Calibri" panose="020F0502020204030204" pitchFamily="34" charset="0"/>
                <a:cs typeface="Arial" panose="020B0604020202020204" pitchFamily="34" charset="0"/>
              </a:rPr>
              <a:t>لـ </a:t>
            </a:r>
            <a:r>
              <a:rPr kumimoji="0" lang="en-US" sz="2800" b="1" i="0" u="none" strike="noStrike" kern="1200" cap="none" spc="0" normalizeH="0" baseline="0" noProof="0" dirty="0">
                <a:ln>
                  <a:noFill/>
                </a:ln>
                <a:solidFill>
                  <a:srgbClr val="FFC000"/>
                </a:solidFill>
                <a:effectLst/>
                <a:uLnTx/>
                <a:uFillTx/>
                <a:latin typeface="Arial" panose="020B0604020202020204" pitchFamily="34" charset="0"/>
                <a:ea typeface="Calibri" panose="020F0502020204030204" pitchFamily="34" charset="0"/>
                <a:cs typeface="Arial" panose="020B0604020202020204" pitchFamily="34" charset="0"/>
              </a:rPr>
              <a:t>CSP</a:t>
            </a:r>
            <a:r>
              <a:rPr kumimoji="0" lang="ar-SA" sz="2800" b="1" i="0" u="none" strike="noStrike" kern="1200" cap="none" spc="0" normalizeH="0" baseline="0" noProof="0" dirty="0">
                <a:ln>
                  <a:noFill/>
                </a:ln>
                <a:solidFill>
                  <a:srgbClr val="FFC000"/>
                </a:solidFill>
                <a:effectLst/>
                <a:uLnTx/>
                <a:uFillTx/>
                <a:latin typeface="Calibri" panose="020F0502020204030204" pitchFamily="34" charset="0"/>
                <a:ea typeface="Calibri" panose="020F0502020204030204" pitchFamily="34" charset="0"/>
                <a:cs typeface="Arial" panose="020B0604020202020204" pitchFamily="34" charset="0"/>
              </a:rPr>
              <a:t> دور متزايد في البوليبات المتوسطة (10-20 ملم) و حتى الغدومات المسطحة الأكبر, إلا أن تقنية </a:t>
            </a:r>
            <a:r>
              <a:rPr kumimoji="0" lang="en-US" sz="2800" b="1" i="0" u="none" strike="noStrike" kern="1200" cap="none" spc="0" normalizeH="0" baseline="0" noProof="0" dirty="0">
                <a:ln>
                  <a:noFill/>
                </a:ln>
                <a:solidFill>
                  <a:srgbClr val="FFC000"/>
                </a:solidFill>
                <a:effectLst/>
                <a:uLnTx/>
                <a:uFillTx/>
                <a:latin typeface="Arial" panose="020B0604020202020204" pitchFamily="34" charset="0"/>
                <a:ea typeface="Calibri" panose="020F0502020204030204" pitchFamily="34" charset="0"/>
                <a:cs typeface="Arial" panose="020B0604020202020204" pitchFamily="34" charset="0"/>
              </a:rPr>
              <a:t>CSP</a:t>
            </a:r>
            <a:r>
              <a:rPr kumimoji="0" lang="ar-SA" sz="2800" b="1" i="0" u="none" strike="noStrike" kern="1200" cap="none" spc="0" normalizeH="0" baseline="0" noProof="0" dirty="0">
                <a:ln>
                  <a:noFill/>
                </a:ln>
                <a:solidFill>
                  <a:srgbClr val="FFC000"/>
                </a:solidFill>
                <a:effectLst/>
                <a:uLnTx/>
                <a:uFillTx/>
                <a:latin typeface="Calibri" panose="020F0502020204030204" pitchFamily="34" charset="0"/>
                <a:ea typeface="Calibri" panose="020F0502020204030204" pitchFamily="34" charset="0"/>
                <a:cs typeface="Arial" panose="020B0604020202020204" pitchFamily="34" charset="0"/>
              </a:rPr>
              <a:t> المثلى </a:t>
            </a:r>
            <a:r>
              <a:rPr kumimoji="0" lang="ar-SY" sz="2800" b="1" i="0" u="none" strike="noStrike" kern="1200" cap="none" spc="0" normalizeH="0" baseline="0" noProof="0" dirty="0">
                <a:ln>
                  <a:noFill/>
                </a:ln>
                <a:solidFill>
                  <a:srgbClr val="FFC000"/>
                </a:solidFill>
                <a:effectLst/>
                <a:uLnTx/>
                <a:uFillTx/>
                <a:latin typeface="Calibri" panose="020F0502020204030204" pitchFamily="34" charset="0"/>
                <a:ea typeface="Calibri" panose="020F0502020204030204" pitchFamily="34" charset="0"/>
                <a:cs typeface="Arial" panose="020B0604020202020204" pitchFamily="34" charset="0"/>
              </a:rPr>
              <a:t>أساسية</a:t>
            </a:r>
            <a:endParaRPr lang="en-US" sz="4000" dirty="0">
              <a:solidFill>
                <a:srgbClr val="FFC000"/>
              </a:solidFill>
            </a:endParaRPr>
          </a:p>
        </p:txBody>
      </p:sp>
      <p:sp>
        <p:nvSpPr>
          <p:cNvPr id="3" name="Content Placeholder 2">
            <a:extLst>
              <a:ext uri="{FF2B5EF4-FFF2-40B4-BE49-F238E27FC236}">
                <a16:creationId xmlns:a16="http://schemas.microsoft.com/office/drawing/2014/main" id="{B77E8AD1-84BA-D625-7F47-41631CAC17D6}"/>
              </a:ext>
            </a:extLst>
          </p:cNvPr>
          <p:cNvSpPr>
            <a:spLocks noGrp="1"/>
          </p:cNvSpPr>
          <p:nvPr>
            <p:ph idx="1"/>
          </p:nvPr>
        </p:nvSpPr>
        <p:spPr>
          <a:xfrm>
            <a:off x="457200" y="1775194"/>
            <a:ext cx="8229600" cy="4927358"/>
          </a:xfrm>
        </p:spPr>
        <p:txBody>
          <a:bodyPr>
            <a:normAutofit fontScale="92500" lnSpcReduction="20000"/>
          </a:bodyPr>
          <a:lstStyle/>
          <a:p>
            <a:pPr marL="0" marR="0" algn="justLow" rtl="1">
              <a:lnSpc>
                <a:spcPct val="107000"/>
              </a:lnSpc>
              <a:spcBef>
                <a:spcPts val="0"/>
              </a:spcBef>
              <a:spcAft>
                <a:spcPts val="800"/>
              </a:spcAft>
            </a:pPr>
            <a:r>
              <a:rPr lang="ar-SA" dirty="0">
                <a:effectLst/>
                <a:latin typeface="Calibri" panose="020F0502020204030204" pitchFamily="34" charset="0"/>
                <a:ea typeface="Calibri" panose="020F0502020204030204" pitchFamily="34" charset="0"/>
                <a:cs typeface="Arial" panose="020B0604020202020204" pitchFamily="34" charset="0"/>
              </a:rPr>
              <a:t>بسبب أمانه الأفضل تم استقصاء </a:t>
            </a:r>
            <a:r>
              <a:rPr lang="en-US" dirty="0">
                <a:effectLst/>
                <a:latin typeface="Arial" panose="020B0604020202020204" pitchFamily="34" charset="0"/>
                <a:ea typeface="Calibri" panose="020F0502020204030204" pitchFamily="34" charset="0"/>
                <a:cs typeface="Arial" panose="020B0604020202020204" pitchFamily="34" charset="0"/>
              </a:rPr>
              <a:t>CSP</a:t>
            </a:r>
            <a:r>
              <a:rPr lang="ar-SA" dirty="0">
                <a:effectLst/>
                <a:latin typeface="Calibri" panose="020F0502020204030204" pitchFamily="34" charset="0"/>
                <a:ea typeface="Calibri" panose="020F0502020204030204" pitchFamily="34" charset="0"/>
                <a:cs typeface="Arial" panose="020B0604020202020204" pitchFamily="34" charset="0"/>
              </a:rPr>
              <a:t> بشكل متزايد في الآفات المسطحة الأكبر , إلا أن </a:t>
            </a:r>
            <a:r>
              <a:rPr lang="en-US" dirty="0">
                <a:effectLst/>
                <a:latin typeface="Arial" panose="020B0604020202020204" pitchFamily="34" charset="0"/>
                <a:ea typeface="Calibri" panose="020F0502020204030204" pitchFamily="34" charset="0"/>
                <a:cs typeface="Arial" panose="020B0604020202020204" pitchFamily="34" charset="0"/>
              </a:rPr>
              <a:t>CSP</a:t>
            </a:r>
            <a:r>
              <a:rPr lang="ar-SA" dirty="0">
                <a:effectLst/>
                <a:latin typeface="Calibri" panose="020F0502020204030204" pitchFamily="34" charset="0"/>
                <a:ea typeface="Calibri" panose="020F0502020204030204" pitchFamily="34" charset="0"/>
                <a:cs typeface="Arial" panose="020B0604020202020204" pitchFamily="34" charset="0"/>
              </a:rPr>
              <a:t> في مثل هذه الحالات يحمل خطراً هاماً و معدلات عالية للنكس. </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dirty="0">
                <a:effectLst/>
                <a:latin typeface="Calibri" panose="020F0502020204030204" pitchFamily="34" charset="0"/>
                <a:ea typeface="Calibri" panose="020F0502020204030204" pitchFamily="34" charset="0"/>
                <a:cs typeface="Arial" panose="020B0604020202020204" pitchFamily="34" charset="0"/>
              </a:rPr>
              <a:t>معظم البوليبات هي بشكل عام دائرية تقريباً و بالتالي عندما يزداد قطر الآفة تزداد المساحة المطلوب قطعها بصورة تربيعية كمربع القطر. </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292608" lvl="1" algn="justLow">
              <a:lnSpc>
                <a:spcPct val="107000"/>
              </a:lnSpc>
              <a:spcBef>
                <a:spcPts val="0"/>
              </a:spcBef>
              <a:spcAft>
                <a:spcPts val="800"/>
              </a:spcAft>
            </a:pPr>
            <a:r>
              <a:rPr lang="ar-SA" sz="2400" dirty="0">
                <a:effectLst/>
                <a:latin typeface="Calibri" panose="020F0502020204030204" pitchFamily="34" charset="0"/>
                <a:ea typeface="Calibri" panose="020F0502020204030204" pitchFamily="34" charset="0"/>
                <a:cs typeface="Arial" panose="020B0604020202020204" pitchFamily="34" charset="0"/>
              </a:rPr>
              <a:t>مثلاً في بوليب 20 ملم ذو نصف قطر 10 ملم تكون المساحة الصغرى المطلوب قطعها 314 ملم</a:t>
            </a:r>
            <a:r>
              <a:rPr lang="ar-SA" sz="2400" baseline="30000" dirty="0">
                <a:effectLst/>
                <a:latin typeface="Calibri" panose="020F0502020204030204" pitchFamily="34" charset="0"/>
                <a:ea typeface="Calibri" panose="020F0502020204030204" pitchFamily="34" charset="0"/>
                <a:cs typeface="Arial" panose="020B0604020202020204" pitchFamily="34" charset="0"/>
              </a:rPr>
              <a:t>2</a:t>
            </a:r>
            <a:r>
              <a:rPr lang="ar-SA" sz="2400" dirty="0">
                <a:effectLst/>
                <a:latin typeface="Calibri" panose="020F0502020204030204" pitchFamily="34" charset="0"/>
                <a:ea typeface="Calibri" panose="020F0502020204030204" pitchFamily="34" charset="0"/>
                <a:cs typeface="Arial" panose="020B0604020202020204" pitchFamily="34" charset="0"/>
              </a:rPr>
              <a:t> (المساحة = </a:t>
            </a:r>
            <a:r>
              <a:rPr lang="en-US" sz="2400" dirty="0">
                <a:effectLst/>
                <a:latin typeface="Arial" panose="020B0604020202020204" pitchFamily="34" charset="0"/>
                <a:ea typeface="Calibri" panose="020F0502020204030204" pitchFamily="34" charset="0"/>
                <a:cs typeface="Arial" panose="020B0604020202020204" pitchFamily="34" charset="0"/>
              </a:rPr>
              <a:t>πr</a:t>
            </a:r>
            <a:r>
              <a:rPr lang="en-US" sz="2400" baseline="30000" dirty="0">
                <a:effectLst/>
                <a:latin typeface="Arial" panose="020B0604020202020204" pitchFamily="34" charset="0"/>
                <a:ea typeface="Calibri" panose="020F0502020204030204" pitchFamily="34" charset="0"/>
                <a:cs typeface="Arial" panose="020B0604020202020204" pitchFamily="34" charset="0"/>
              </a:rPr>
              <a:t>2</a:t>
            </a:r>
            <a:r>
              <a:rPr lang="ar-SA" sz="2400" dirty="0">
                <a:effectLst/>
                <a:latin typeface="Calibri" panose="020F0502020204030204" pitchFamily="34" charset="0"/>
                <a:ea typeface="Calibri" panose="020F0502020204030204" pitchFamily="34" charset="0"/>
                <a:cs typeface="Arial" panose="020B0604020202020204" pitchFamily="34" charset="0"/>
              </a:rPr>
              <a:t>). و بوليب 40 ملم يعتبر أكبر بمقدار الضعف لكنه فعلياً يحتل 4 أضعاف المساحة و تقريباً 1256 ملم</a:t>
            </a:r>
            <a:r>
              <a:rPr lang="ar-SA" sz="2400" baseline="30000" dirty="0">
                <a:effectLst/>
                <a:latin typeface="Calibri" panose="020F0502020204030204" pitchFamily="34" charset="0"/>
                <a:ea typeface="Calibri" panose="020F0502020204030204" pitchFamily="34" charset="0"/>
                <a:cs typeface="Arial" panose="020B0604020202020204" pitchFamily="34" charset="0"/>
              </a:rPr>
              <a:t>2</a:t>
            </a:r>
            <a:r>
              <a:rPr lang="ar-SA" sz="2400" dirty="0">
                <a:effectLst/>
                <a:latin typeface="Calibri" panose="020F0502020204030204" pitchFamily="34" charset="0"/>
                <a:ea typeface="Calibri" panose="020F0502020204030204" pitchFamily="34" charset="0"/>
                <a:cs typeface="Arial" panose="020B0604020202020204" pitchFamily="34" charset="0"/>
              </a:rPr>
              <a:t>. كل قطع إربا </a:t>
            </a:r>
            <a:r>
              <a:rPr lang="ar-SA" sz="2400" dirty="0" err="1">
                <a:effectLst/>
                <a:latin typeface="Calibri" panose="020F0502020204030204" pitchFamily="34" charset="0"/>
                <a:ea typeface="Calibri" panose="020F0502020204030204" pitchFamily="34" charset="0"/>
                <a:cs typeface="Arial" panose="020B0604020202020204" pitchFamily="34" charset="0"/>
              </a:rPr>
              <a:t>إرباً</a:t>
            </a:r>
            <a:r>
              <a:rPr lang="ar-SA" sz="2400" dirty="0">
                <a:effectLst/>
                <a:latin typeface="Calibri" panose="020F0502020204030204" pitchFamily="34" charset="0"/>
                <a:ea typeface="Calibri" panose="020F0502020204030204" pitchFamily="34" charset="0"/>
                <a:cs typeface="Arial" panose="020B0604020202020204" pitchFamily="34" charset="0"/>
              </a:rPr>
              <a:t> </a:t>
            </a:r>
            <a:r>
              <a:rPr lang="en-US" sz="2400" dirty="0">
                <a:effectLst/>
                <a:latin typeface="Arial" panose="020B0604020202020204" pitchFamily="34" charset="0"/>
                <a:ea typeface="Calibri" panose="020F0502020204030204" pitchFamily="34" charset="0"/>
                <a:cs typeface="Arial" panose="020B0604020202020204" pitchFamily="34" charset="0"/>
              </a:rPr>
              <a:t>piecemeal</a:t>
            </a:r>
            <a:r>
              <a:rPr lang="ar-SA" sz="2400" dirty="0">
                <a:effectLst/>
                <a:latin typeface="Calibri" panose="020F0502020204030204" pitchFamily="34" charset="0"/>
                <a:ea typeface="Calibri" panose="020F0502020204030204" pitchFamily="34" charset="0"/>
                <a:cs typeface="Arial" panose="020B0604020202020204" pitchFamily="34" charset="0"/>
              </a:rPr>
              <a:t> بالـ </a:t>
            </a:r>
            <a:r>
              <a:rPr lang="en-US" sz="2400" dirty="0">
                <a:effectLst/>
                <a:latin typeface="Arial" panose="020B0604020202020204" pitchFamily="34" charset="0"/>
                <a:ea typeface="Calibri" panose="020F0502020204030204" pitchFamily="34" charset="0"/>
                <a:cs typeface="Arial" panose="020B0604020202020204" pitchFamily="34" charset="0"/>
              </a:rPr>
              <a:t>CSP</a:t>
            </a:r>
            <a:r>
              <a:rPr lang="ar-SA" sz="2400" dirty="0">
                <a:effectLst/>
                <a:latin typeface="Calibri" panose="020F0502020204030204" pitchFamily="34" charset="0"/>
                <a:ea typeface="Calibri" panose="020F0502020204030204" pitchFamily="34" charset="0"/>
                <a:cs typeface="Arial" panose="020B0604020202020204" pitchFamily="34" charset="0"/>
              </a:rPr>
              <a:t> يتطلب دقة حيث أن عدد ه</a:t>
            </a:r>
            <a:r>
              <a:rPr lang="ar-SY" sz="2400" dirty="0">
                <a:latin typeface="Calibri" panose="020F0502020204030204" pitchFamily="34" charset="0"/>
                <a:ea typeface="Calibri" panose="020F0502020204030204" pitchFamily="34" charset="0"/>
              </a:rPr>
              <a:t>ذ</a:t>
            </a:r>
            <a:r>
              <a:rPr lang="ar-SA" sz="2400" dirty="0">
                <a:effectLst/>
                <a:latin typeface="Calibri" panose="020F0502020204030204" pitchFamily="34" charset="0"/>
                <a:ea typeface="Calibri" panose="020F0502020204030204" pitchFamily="34" charset="0"/>
                <a:cs typeface="Arial" panose="020B0604020202020204" pitchFamily="34" charset="0"/>
              </a:rPr>
              <a:t>ه المناورات يتضاعف فيزداد احتمال عدم التوضع الدقيق للعروة و بالتالي عدم القطع الكامل. في </a:t>
            </a:r>
            <a:r>
              <a:rPr lang="en-US" sz="2400" dirty="0">
                <a:effectLst/>
                <a:latin typeface="Arial" panose="020B0604020202020204" pitchFamily="34" charset="0"/>
                <a:ea typeface="Calibri" panose="020F0502020204030204" pitchFamily="34" charset="0"/>
                <a:cs typeface="Arial" panose="020B0604020202020204" pitchFamily="34" charset="0"/>
              </a:rPr>
              <a:t>CSP</a:t>
            </a:r>
            <a:r>
              <a:rPr lang="ar-SA" sz="2400" dirty="0">
                <a:effectLst/>
                <a:latin typeface="Calibri" panose="020F0502020204030204" pitchFamily="34" charset="0"/>
                <a:ea typeface="Calibri" panose="020F0502020204030204" pitchFamily="34" charset="0"/>
                <a:cs typeface="Arial" panose="020B0604020202020204" pitchFamily="34" charset="0"/>
              </a:rPr>
              <a:t> الأمثل فمن المرغوب حافة ≥ 2ملم و بالتالي فإن تأثير زيادة حجم الآفة على مساحة القطع يتضاعف أكثر. و العلاقة ليست خطية و احتمال الخطأ في القطع يتعزز بشكل كبير في الآفات الأكبر. </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6404452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43513-B134-BF90-B093-C68258258F0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0809AA8-E345-6F7B-3987-D3DFEFC0D0B7}"/>
              </a:ext>
            </a:extLst>
          </p:cNvPr>
          <p:cNvSpPr>
            <a:spLocks noGrp="1"/>
          </p:cNvSpPr>
          <p:nvPr>
            <p:ph idx="1"/>
          </p:nvPr>
        </p:nvSpPr>
        <p:spPr/>
        <p:txBody>
          <a:bodyPr>
            <a:normAutofit fontScale="92500"/>
          </a:bodyPr>
          <a:lstStyle/>
          <a:p>
            <a:pPr marL="0" marR="0" lvl="0" indent="-320040" algn="justLow" defTabSz="914400" rtl="1" eaLnBrk="1" fontAlgn="auto" latinLnBrk="0" hangingPunct="1">
              <a:lnSpc>
                <a:spcPct val="107000"/>
              </a:lnSpc>
              <a:spcBef>
                <a:spcPts val="0"/>
              </a:spcBef>
              <a:spcAft>
                <a:spcPts val="800"/>
              </a:spcAft>
              <a:buClr>
                <a:srgbClr val="F0AD00"/>
              </a:buClr>
              <a:buSzPct val="80000"/>
              <a:buFont typeface="Wingdings 2"/>
              <a:buChar char=""/>
              <a:tabLst/>
              <a:defRPr/>
            </a:pPr>
            <a:r>
              <a:rPr kumimoji="0" lang="ar-SA"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النزف أثناء الإجراء و هو عامل خطر معروف للنكس أكثر توارداً بالـ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CSP</a:t>
            </a:r>
            <a:r>
              <a:rPr kumimoji="0" lang="ar-SA"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إرباً </a:t>
            </a:r>
            <a:r>
              <a:rPr kumimoji="0" lang="ar-SA" sz="2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إربا</a:t>
            </a:r>
            <a:r>
              <a:rPr kumimoji="0" lang="ar-SA"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الواسع. لذلك المقايضة هي الأمان الواضح مقابل النكس و كشفه و تدبيره في المتابعة. لذلك مع </a:t>
            </a:r>
            <a:r>
              <a:rPr kumimoji="0" lang="en-US" sz="2400" b="1"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CSP</a:t>
            </a:r>
            <a:r>
              <a:rPr kumimoji="0" lang="ar-SA" sz="24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Arial" panose="020B0604020202020204" pitchFamily="34" charset="0"/>
              </a:rPr>
              <a:t> إربا </a:t>
            </a:r>
            <a:r>
              <a:rPr kumimoji="0" lang="ar-SA" sz="2400" b="1" i="0" u="none" strike="noStrike" kern="1200" cap="none" spc="0" normalizeH="0" baseline="0" noProof="0" dirty="0" err="1">
                <a:ln>
                  <a:noFill/>
                </a:ln>
                <a:solidFill>
                  <a:srgbClr val="FF0000"/>
                </a:solidFill>
                <a:effectLst/>
                <a:uLnTx/>
                <a:uFillTx/>
                <a:latin typeface="Calibri" panose="020F0502020204030204" pitchFamily="34" charset="0"/>
                <a:ea typeface="Calibri" panose="020F0502020204030204" pitchFamily="34" charset="0"/>
                <a:cs typeface="Arial" panose="020B0604020202020204" pitchFamily="34" charset="0"/>
              </a:rPr>
              <a:t>إربا</a:t>
            </a:r>
            <a:r>
              <a:rPr kumimoji="0" lang="ar-SA" sz="24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Arial" panose="020B0604020202020204" pitchFamily="34" charset="0"/>
              </a:rPr>
              <a:t> &gt;15-20 ملم فإن الحقن تحت المخاطية هو المفضل</a:t>
            </a:r>
            <a:r>
              <a:rPr kumimoji="0" lang="ar-SA"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يجب أن يشمل الحقن الإنديغو كارمن و الإبينفرين الممدد 1:100,000 للسماح بمتابعة حواف القطع و إنقاص نز الدم . </a:t>
            </a: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320040" algn="justLow" defTabSz="914400" rtl="1" eaLnBrk="1" fontAlgn="auto" latinLnBrk="0" hangingPunct="1">
              <a:lnSpc>
                <a:spcPct val="107000"/>
              </a:lnSpc>
              <a:spcBef>
                <a:spcPts val="0"/>
              </a:spcBef>
              <a:spcAft>
                <a:spcPts val="800"/>
              </a:spcAft>
              <a:buClr>
                <a:srgbClr val="F0AD00"/>
              </a:buClr>
              <a:buSzPct val="80000"/>
              <a:buFont typeface="Wingdings 2"/>
              <a:buChar char=""/>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320040" algn="justLow" defTabSz="914400" rtl="1" eaLnBrk="1" fontAlgn="auto" latinLnBrk="0" hangingPunct="1">
              <a:lnSpc>
                <a:spcPct val="107000"/>
              </a:lnSpc>
              <a:spcBef>
                <a:spcPts val="0"/>
              </a:spcBef>
              <a:spcAft>
                <a:spcPts val="800"/>
              </a:spcAft>
              <a:buClr>
                <a:srgbClr val="F0AD00"/>
              </a:buClr>
              <a:buSzPct val="80000"/>
              <a:buFont typeface="Wingdings 2"/>
              <a:buChar char=""/>
              <a:tabLst/>
              <a:defRPr/>
            </a:pPr>
            <a:r>
              <a:rPr kumimoji="0" lang="ar-SA"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عندما يزداد حجم القطع يزداد تواتر تبارز العروة الباردة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cold snare protrusion</a:t>
            </a:r>
            <a:r>
              <a:rPr kumimoji="0" lang="ar-SA"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و هذا بشكل عام تحت مخاطية و عضلية مخاطية مكثفتان. و هو لا يحوي ظهارة. إلا أنه عند قطع ≥ 8-10 ملم فإن هذا التبارز واسع الانتشار و قد يكون بتر النسيج الموجود بالعروة بالسحب مقابل المنظار ضرورياً. </a:t>
            </a:r>
            <a:r>
              <a:rPr kumimoji="0" lang="ar-SA" sz="24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Arial" panose="020B0604020202020204" pitchFamily="34" charset="0"/>
              </a:rPr>
              <a:t>في مثل هذه الحالات فإن تبارز العروة الباردة قد يحتوي بقايا غدوم. و هذه التبارزات يجب أن تستأصل بشكل روتيني.</a:t>
            </a:r>
            <a:endParaRPr kumimoji="0" lang="en-US" sz="24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Arial" panose="020B0604020202020204" pitchFamily="34" charset="0"/>
            </a:endParaRPr>
          </a:p>
          <a:p>
            <a:endParaRPr lang="en-US" sz="4400" dirty="0"/>
          </a:p>
        </p:txBody>
      </p:sp>
    </p:spTree>
    <p:extLst>
      <p:ext uri="{BB962C8B-B14F-4D97-AF65-F5344CB8AC3E}">
        <p14:creationId xmlns:p14="http://schemas.microsoft.com/office/powerpoint/2010/main" val="33231539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9CB77C8-C1A4-3144-4C8D-B849A6D5533A}"/>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92765" y="72833"/>
            <a:ext cx="8951235" cy="5368828"/>
          </a:xfrm>
          <a:prstGeom prst="rect">
            <a:avLst/>
          </a:prstGeom>
          <a:noFill/>
          <a:ln>
            <a:noFill/>
          </a:ln>
        </p:spPr>
      </p:pic>
      <p:sp>
        <p:nvSpPr>
          <p:cNvPr id="5" name="Text Box 12">
            <a:extLst>
              <a:ext uri="{FF2B5EF4-FFF2-40B4-BE49-F238E27FC236}">
                <a16:creationId xmlns:a16="http://schemas.microsoft.com/office/drawing/2014/main" id="{E6315A81-9AEB-2437-9071-B386D7F9FD9F}"/>
              </a:ext>
            </a:extLst>
          </p:cNvPr>
          <p:cNvSpPr txBox="1"/>
          <p:nvPr/>
        </p:nvSpPr>
        <p:spPr>
          <a:xfrm>
            <a:off x="192765" y="5528864"/>
            <a:ext cx="8764804" cy="1107996"/>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p>
            <a:pPr marL="0" marR="0" algn="r" rtl="1">
              <a:spcBef>
                <a:spcPts val="0"/>
              </a:spcBef>
              <a:spcAft>
                <a:spcPts val="1000"/>
              </a:spcAft>
            </a:pPr>
            <a:r>
              <a:rPr lang="ar-SA"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ا</a:t>
            </a:r>
            <a:r>
              <a:rPr lang="en-US"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A-C</a:t>
            </a:r>
            <a:r>
              <a:rPr lang="ar-SA"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بوليب مسنن 30 ملم بتم استئصاله إرباً </a:t>
            </a:r>
            <a:r>
              <a:rPr lang="ar-SA" b="1" i="0" dirty="0" err="1">
                <a:solidFill>
                  <a:srgbClr val="44546A"/>
                </a:solidFill>
                <a:effectLst/>
                <a:latin typeface="Calibri" panose="020F0502020204030204" pitchFamily="34" charset="0"/>
                <a:ea typeface="Calibri" panose="020F0502020204030204" pitchFamily="34" charset="0"/>
                <a:cs typeface="Arial" panose="020B0604020202020204" pitchFamily="34" charset="0"/>
              </a:rPr>
              <a:t>إربا</a:t>
            </a:r>
            <a:r>
              <a:rPr lang="ar-SA"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باستئصال البوليب بالعروة الباردة (</a:t>
            </a:r>
            <a:r>
              <a:rPr lang="en-US"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P-CSP</a:t>
            </a:r>
            <a:r>
              <a:rPr lang="ar-SA"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بدون حقن تحت المخاطية. لاحظ النزف الهام. </a:t>
            </a:r>
            <a:r>
              <a:rPr lang="en-US"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D-F</a:t>
            </a:r>
            <a:r>
              <a:rPr lang="ar-SA"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بوليب مسنن 50 ملم يتم استئصاله بـ </a:t>
            </a:r>
            <a:r>
              <a:rPr lang="en-US"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P-CSP</a:t>
            </a:r>
            <a:r>
              <a:rPr lang="ar-SA"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مع حقن تحت المخاطية بالإنديغو كارمن و الإبينفرين الممدد 1:100,000. لاحظ غياب النزف الهام. الخلل المخاطي و حوافه يمكن تقييمها بسهولة بحثاً عن نسيج مسنن متبقي.</a:t>
            </a:r>
            <a:endParaRPr lang="en-US"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65250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2BD0AB-85C5-AB30-FD62-0558130FFA6A}"/>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75462" y="0"/>
            <a:ext cx="9006393" cy="5485625"/>
          </a:xfrm>
          <a:prstGeom prst="rect">
            <a:avLst/>
          </a:prstGeom>
          <a:noFill/>
          <a:ln>
            <a:noFill/>
          </a:ln>
        </p:spPr>
      </p:pic>
      <p:sp>
        <p:nvSpPr>
          <p:cNvPr id="5" name="Text Box 14">
            <a:extLst>
              <a:ext uri="{FF2B5EF4-FFF2-40B4-BE49-F238E27FC236}">
                <a16:creationId xmlns:a16="http://schemas.microsoft.com/office/drawing/2014/main" id="{84318A59-2AF1-5823-348B-6D4979EBB7A5}"/>
              </a:ext>
            </a:extLst>
          </p:cNvPr>
          <p:cNvSpPr txBox="1"/>
          <p:nvPr/>
        </p:nvSpPr>
        <p:spPr>
          <a:xfrm>
            <a:off x="62145" y="5555876"/>
            <a:ext cx="8895424" cy="1236236"/>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p>
            <a:pPr marL="0" marR="0" algn="r" rtl="1">
              <a:spcBef>
                <a:spcPts val="0"/>
              </a:spcBef>
              <a:spcAft>
                <a:spcPts val="1000"/>
              </a:spcAft>
            </a:pPr>
            <a:r>
              <a:rPr lang="en-US" sz="24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A</a:t>
            </a:r>
            <a:r>
              <a:rPr lang="ar-SA" sz="24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استئصال بوليب بالعروة الباردة إرباً إربا لبوليب مسنن 35 ملم عند الثنية الكبدية. </a:t>
            </a:r>
            <a:endParaRPr lang="en-US" sz="24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a:p>
            <a:pPr marL="0" marR="0" algn="r" rtl="1">
              <a:spcBef>
                <a:spcPts val="0"/>
              </a:spcBef>
              <a:spcAft>
                <a:spcPts val="1000"/>
              </a:spcAft>
            </a:pPr>
            <a:r>
              <a:rPr lang="en-US" sz="24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B</a:t>
            </a:r>
            <a:r>
              <a:rPr lang="ar-SA" sz="24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تبارز العروة الباردة. </a:t>
            </a:r>
            <a:r>
              <a:rPr lang="en-US" sz="24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C</a:t>
            </a:r>
            <a:r>
              <a:rPr lang="ar-SA" sz="24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و </a:t>
            </a:r>
            <a:r>
              <a:rPr lang="en-US" sz="24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D</a:t>
            </a:r>
            <a:r>
              <a:rPr lang="ar-SA" sz="24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الخلل</a:t>
            </a:r>
            <a:r>
              <a:rPr lang="ar-SY" sz="24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المخاطي</a:t>
            </a:r>
            <a:r>
              <a:rPr lang="ar-SA" sz="24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بعد استئصال البوليب. </a:t>
            </a:r>
            <a:r>
              <a:rPr lang="en-US" sz="24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E</a:t>
            </a:r>
            <a:r>
              <a:rPr lang="ar-SA" sz="24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و </a:t>
            </a:r>
            <a:r>
              <a:rPr lang="en-US" sz="24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F</a:t>
            </a:r>
            <a:r>
              <a:rPr lang="ar-SA" sz="24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ندبة بعد استئصال البوليب بالترصد بعد 6 أشهر.</a:t>
            </a:r>
            <a:endParaRPr lang="en-US" sz="24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429826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710CF-5591-9AD0-6626-587D0766DE3A}"/>
              </a:ext>
            </a:extLst>
          </p:cNvPr>
          <p:cNvSpPr>
            <a:spLocks noGrp="1"/>
          </p:cNvSpPr>
          <p:nvPr>
            <p:ph type="title"/>
          </p:nvPr>
        </p:nvSpPr>
        <p:spPr>
          <a:xfrm>
            <a:off x="186431" y="155448"/>
            <a:ext cx="8797771" cy="1252728"/>
          </a:xfrm>
        </p:spPr>
        <p:txBody>
          <a:bodyPr>
            <a:noAutofit/>
          </a:bodyPr>
          <a:lstStyle/>
          <a:p>
            <a:pPr algn="ctr"/>
            <a:r>
              <a:rPr lang="ar-SY" sz="2000" dirty="0"/>
              <a:t>10. كل البوليبات المسننة (المنشارية)و باستثناء واسعة الامتداد, يجب أن تستأصل بالـ </a:t>
            </a:r>
            <a:r>
              <a:rPr lang="en-US" sz="2000" dirty="0"/>
              <a:t>CSP </a:t>
            </a:r>
            <a:br>
              <a:rPr lang="en-US" sz="2000" dirty="0"/>
            </a:br>
            <a:r>
              <a:rPr lang="en-US" sz="2000" dirty="0"/>
              <a:t>All serrated polyps, however extensive, should be removed by CSP</a:t>
            </a:r>
            <a:br>
              <a:rPr lang="en-US" sz="2000" dirty="0"/>
            </a:br>
            <a:endParaRPr lang="en-US" sz="2000" dirty="0"/>
          </a:p>
        </p:txBody>
      </p:sp>
      <p:sp>
        <p:nvSpPr>
          <p:cNvPr id="3" name="Content Placeholder 2">
            <a:extLst>
              <a:ext uri="{FF2B5EF4-FFF2-40B4-BE49-F238E27FC236}">
                <a16:creationId xmlns:a16="http://schemas.microsoft.com/office/drawing/2014/main" id="{35D4C256-6695-79B4-32F1-EB3FB9B0AEB2}"/>
              </a:ext>
            </a:extLst>
          </p:cNvPr>
          <p:cNvSpPr>
            <a:spLocks noGrp="1"/>
          </p:cNvSpPr>
          <p:nvPr>
            <p:ph idx="1"/>
          </p:nvPr>
        </p:nvSpPr>
        <p:spPr>
          <a:xfrm>
            <a:off x="4927107" y="1777413"/>
            <a:ext cx="3955002" cy="4625609"/>
          </a:xfrm>
        </p:spPr>
        <p:style>
          <a:lnRef idx="2">
            <a:schemeClr val="accent2"/>
          </a:lnRef>
          <a:fillRef idx="1">
            <a:schemeClr val="lt1"/>
          </a:fillRef>
          <a:effectRef idx="0">
            <a:schemeClr val="accent2"/>
          </a:effectRef>
          <a:fontRef idx="minor">
            <a:schemeClr val="dk1"/>
          </a:fontRef>
        </p:style>
        <p:txBody>
          <a:bodyPr>
            <a:normAutofit fontScale="77500" lnSpcReduction="20000"/>
          </a:bodyPr>
          <a:lstStyle/>
          <a:p>
            <a:pPr marL="0" marR="0" algn="justLow" rtl="1">
              <a:lnSpc>
                <a:spcPct val="107000"/>
              </a:lnSpc>
              <a:spcBef>
                <a:spcPts val="0"/>
              </a:spcBef>
              <a:spcAft>
                <a:spcPts val="800"/>
              </a:spcAft>
            </a:pPr>
            <a:r>
              <a:rPr lang="ar-SA" sz="3200" dirty="0">
                <a:effectLst/>
                <a:latin typeface="Calibri" panose="020F0502020204030204" pitchFamily="34" charset="0"/>
                <a:ea typeface="Calibri" panose="020F0502020204030204" pitchFamily="34" charset="0"/>
                <a:cs typeface="Arial" panose="020B0604020202020204" pitchFamily="34" charset="0"/>
              </a:rPr>
              <a:t>بسبب انخفاضها و رقتها فإن الآفات المسننة مثالية للـ </a:t>
            </a:r>
            <a:r>
              <a:rPr lang="en-US" sz="3200" dirty="0">
                <a:effectLst/>
                <a:latin typeface="Arial" panose="020B0604020202020204" pitchFamily="34" charset="0"/>
                <a:ea typeface="Calibri" panose="020F0502020204030204" pitchFamily="34" charset="0"/>
                <a:cs typeface="Arial" panose="020B0604020202020204" pitchFamily="34" charset="0"/>
              </a:rPr>
              <a:t>CSP</a:t>
            </a:r>
            <a:r>
              <a:rPr lang="ar-SA" sz="3200" dirty="0">
                <a:effectLst/>
                <a:latin typeface="Calibri" panose="020F0502020204030204" pitchFamily="34" charset="0"/>
                <a:ea typeface="Calibri" panose="020F0502020204030204" pitchFamily="34" charset="0"/>
                <a:cs typeface="Arial" panose="020B0604020202020204" pitchFamily="34" charset="0"/>
              </a:rPr>
              <a:t>. و بعكس الغدومات يمكن قطع النسيج المسنن بسهولة بالقوة الميكانيكية. </a:t>
            </a:r>
            <a:endParaRPr lang="ar-SY" sz="320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3200" dirty="0">
                <a:effectLst/>
                <a:latin typeface="Calibri" panose="020F0502020204030204" pitchFamily="34" charset="0"/>
                <a:ea typeface="Calibri" panose="020F0502020204030204" pitchFamily="34" charset="0"/>
                <a:cs typeface="Arial" panose="020B0604020202020204" pitchFamily="34" charset="0"/>
              </a:rPr>
              <a:t>بالنسبة للبوليبات المسننة الأكبر من 20 ملم فإن الحقن تحت المخاطية مفضل. </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3200" dirty="0">
                <a:effectLst/>
                <a:latin typeface="Calibri" panose="020F0502020204030204" pitchFamily="34" charset="0"/>
                <a:ea typeface="Calibri" panose="020F0502020204030204" pitchFamily="34" charset="0"/>
                <a:cs typeface="Arial" panose="020B0604020202020204" pitchFamily="34" charset="0"/>
              </a:rPr>
              <a:t>تظهر المعطيات الكبيرة أنه بالمقارنة مع </a:t>
            </a:r>
            <a:r>
              <a:rPr lang="en-US" sz="3200" dirty="0">
                <a:effectLst/>
                <a:latin typeface="Arial" panose="020B0604020202020204" pitchFamily="34" charset="0"/>
                <a:ea typeface="Calibri" panose="020F0502020204030204" pitchFamily="34" charset="0"/>
                <a:cs typeface="Arial" panose="020B0604020202020204" pitchFamily="34" charset="0"/>
              </a:rPr>
              <a:t>EMR</a:t>
            </a:r>
            <a:r>
              <a:rPr lang="ar-SA" sz="3200" dirty="0">
                <a:effectLst/>
                <a:latin typeface="Calibri" panose="020F0502020204030204" pitchFamily="34" charset="0"/>
                <a:ea typeface="Calibri" panose="020F0502020204030204" pitchFamily="34" charset="0"/>
                <a:cs typeface="Arial" panose="020B0604020202020204" pitchFamily="34" charset="0"/>
              </a:rPr>
              <a:t> فإن النكس طويل الأمد بعد 18 شهراً مكافئ عند 1-2% لكن </a:t>
            </a:r>
            <a:r>
              <a:rPr lang="ar-SA"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النزف انخفض من 5-6% إلى 0%.</a:t>
            </a:r>
            <a:endParaRPr lang="en-US" sz="32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pic>
        <p:nvPicPr>
          <p:cNvPr id="4" name="Picture 3">
            <a:extLst>
              <a:ext uri="{FF2B5EF4-FFF2-40B4-BE49-F238E27FC236}">
                <a16:creationId xmlns:a16="http://schemas.microsoft.com/office/drawing/2014/main" id="{AF0756FB-4DBB-73B1-0674-9A18683189C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857" y="1775194"/>
            <a:ext cx="4669941" cy="2676376"/>
          </a:xfrm>
          <a:prstGeom prst="rect">
            <a:avLst/>
          </a:prstGeom>
        </p:spPr>
      </p:pic>
      <p:sp>
        <p:nvSpPr>
          <p:cNvPr id="5" name="Text Box 17">
            <a:extLst>
              <a:ext uri="{FF2B5EF4-FFF2-40B4-BE49-F238E27FC236}">
                <a16:creationId xmlns:a16="http://schemas.microsoft.com/office/drawing/2014/main" id="{37C823D1-B2DD-3971-97A9-394583BFCE76}"/>
              </a:ext>
            </a:extLst>
          </p:cNvPr>
          <p:cNvSpPr txBox="1"/>
          <p:nvPr/>
        </p:nvSpPr>
        <p:spPr>
          <a:xfrm>
            <a:off x="381739" y="4619489"/>
            <a:ext cx="3710867" cy="984885"/>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p>
            <a:pPr marL="0" marR="0" algn="justLow" rtl="1">
              <a:spcBef>
                <a:spcPts val="0"/>
              </a:spcBef>
              <a:spcAft>
                <a:spcPts val="1000"/>
              </a:spcAft>
            </a:pPr>
            <a:r>
              <a:rPr lang="en-US" sz="16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A</a:t>
            </a:r>
            <a:r>
              <a:rPr lang="ar-SA" sz="16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و </a:t>
            </a:r>
            <a:r>
              <a:rPr lang="en-US" sz="16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B</a:t>
            </a:r>
            <a:r>
              <a:rPr lang="ar-SA" sz="16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بوليب مسنن 25 ملم مع عسر تنسج (السهم, أفضل ما يشاهد بالـ </a:t>
            </a:r>
            <a:r>
              <a:rPr lang="en-US" sz="16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NBI</a:t>
            </a:r>
            <a:r>
              <a:rPr lang="ar-SA" sz="16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عند الثنية الكبدية. </a:t>
            </a:r>
            <a:r>
              <a:rPr lang="en-US" sz="16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E</a:t>
            </a:r>
            <a:r>
              <a:rPr lang="ar-SA" sz="16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يعالج باستئصال البوليب بالعروة الباردة إرباً </a:t>
            </a:r>
            <a:r>
              <a:rPr lang="ar-SA" sz="1600" b="1" i="0" dirty="0" err="1">
                <a:solidFill>
                  <a:srgbClr val="44546A"/>
                </a:solidFill>
                <a:effectLst/>
                <a:latin typeface="Calibri" panose="020F0502020204030204" pitchFamily="34" charset="0"/>
                <a:ea typeface="Calibri" panose="020F0502020204030204" pitchFamily="34" charset="0"/>
                <a:cs typeface="Arial" panose="020B0604020202020204" pitchFamily="34" charset="0"/>
              </a:rPr>
              <a:t>إرباً</a:t>
            </a:r>
            <a:r>
              <a:rPr lang="ar-SA" sz="16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بعد الحقن تحت المخاطية. </a:t>
            </a:r>
            <a:r>
              <a:rPr lang="en-US" sz="16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F</a:t>
            </a:r>
            <a:r>
              <a:rPr lang="ar-SA" sz="1600" b="1"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 غدوم صغير في المقدمة لم يستأصل.</a:t>
            </a:r>
            <a:endParaRPr lang="en-US" sz="16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6821526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s2.0-S0016510722000049-mmc1">
            <a:hlinkClick r:id="" action="ppaction://media"/>
            <a:extLst>
              <a:ext uri="{FF2B5EF4-FFF2-40B4-BE49-F238E27FC236}">
                <a16:creationId xmlns:a16="http://schemas.microsoft.com/office/drawing/2014/main" id="{50399F82-CCEB-8467-358F-40E6EA23E86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857250"/>
            <a:ext cx="9144000" cy="5143500"/>
          </a:xfrm>
          <a:prstGeom prst="rect">
            <a:avLst/>
          </a:prstGeom>
        </p:spPr>
      </p:pic>
    </p:spTree>
    <p:extLst>
      <p:ext uri="{BB962C8B-B14F-4D97-AF65-F5344CB8AC3E}">
        <p14:creationId xmlns:p14="http://schemas.microsoft.com/office/powerpoint/2010/main" val="3990041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34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s2.0-S0016510722000049-mmc2">
            <a:hlinkClick r:id="" action="ppaction://media"/>
            <a:extLst>
              <a:ext uri="{FF2B5EF4-FFF2-40B4-BE49-F238E27FC236}">
                <a16:creationId xmlns:a16="http://schemas.microsoft.com/office/drawing/2014/main" id="{A2250258-33F2-E756-9457-46794A71B6B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857250"/>
            <a:ext cx="9144000" cy="5143500"/>
          </a:xfrm>
          <a:prstGeom prst="rect">
            <a:avLst/>
          </a:prstGeom>
        </p:spPr>
      </p:pic>
    </p:spTree>
    <p:extLst>
      <p:ext uri="{BB962C8B-B14F-4D97-AF65-F5344CB8AC3E}">
        <p14:creationId xmlns:p14="http://schemas.microsoft.com/office/powerpoint/2010/main" val="2566686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27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769F7D2-699E-F73D-C426-83E34E24A073}"/>
              </a:ext>
            </a:extLst>
          </p:cNvPr>
          <p:cNvPicPr>
            <a:picLocks noGrp="1" noChangeAspect="1"/>
          </p:cNvPicPr>
          <p:nvPr>
            <p:ph idx="4294967295"/>
          </p:nvPr>
        </p:nvPicPr>
        <p:blipFill>
          <a:blip r:embed="rId2" cstate="email">
            <a:extLst>
              <a:ext uri="{28A0092B-C50C-407E-A947-70E740481C1C}">
                <a14:useLocalDpi xmlns:a14="http://schemas.microsoft.com/office/drawing/2010/main"/>
              </a:ext>
            </a:extLst>
          </a:blip>
          <a:stretch>
            <a:fillRect/>
          </a:stretch>
        </p:blipFill>
        <p:spPr>
          <a:xfrm>
            <a:off x="-1" y="0"/>
            <a:ext cx="9069997" cy="3355759"/>
          </a:xfrm>
        </p:spPr>
      </p:pic>
      <p:pic>
        <p:nvPicPr>
          <p:cNvPr id="7" name="Picture 6">
            <a:extLst>
              <a:ext uri="{FF2B5EF4-FFF2-40B4-BE49-F238E27FC236}">
                <a16:creationId xmlns:a16="http://schemas.microsoft.com/office/drawing/2014/main" id="{D25FFD53-B0DB-6455-BE39-46DB44E60E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3813176"/>
            <a:ext cx="9144000" cy="861934"/>
          </a:xfrm>
          <a:prstGeom prst="rect">
            <a:avLst/>
          </a:prstGeom>
        </p:spPr>
      </p:pic>
    </p:spTree>
    <p:extLst>
      <p:ext uri="{BB962C8B-B14F-4D97-AF65-F5344CB8AC3E}">
        <p14:creationId xmlns:p14="http://schemas.microsoft.com/office/powerpoint/2010/main" val="35852131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4B3AB48-DDC6-180C-DDCA-20753EC67189}"/>
              </a:ext>
            </a:extLst>
          </p:cNvPr>
          <p:cNvPicPr>
            <a:picLocks noGrp="1" noChangeAspect="1"/>
          </p:cNvPicPr>
          <p:nvPr>
            <p:ph idx="4294967295"/>
          </p:nvPr>
        </p:nvPicPr>
        <p:blipFill>
          <a:blip r:embed="rId2" cstate="email">
            <a:extLst>
              <a:ext uri="{28A0092B-C50C-407E-A947-70E740481C1C}">
                <a14:useLocalDpi xmlns:a14="http://schemas.microsoft.com/office/drawing/2010/main"/>
              </a:ext>
            </a:extLst>
          </a:blip>
          <a:stretch>
            <a:fillRect/>
          </a:stretch>
        </p:blipFill>
        <p:spPr>
          <a:xfrm>
            <a:off x="0" y="155574"/>
            <a:ext cx="9049096" cy="4203361"/>
          </a:xfrm>
        </p:spPr>
      </p:pic>
      <p:pic>
        <p:nvPicPr>
          <p:cNvPr id="7" name="Picture 6">
            <a:extLst>
              <a:ext uri="{FF2B5EF4-FFF2-40B4-BE49-F238E27FC236}">
                <a16:creationId xmlns:a16="http://schemas.microsoft.com/office/drawing/2014/main" id="{33D6BD35-A579-93D5-10E9-58EEB87BE725}"/>
              </a:ext>
            </a:extLst>
          </p:cNvPr>
          <p:cNvPicPr>
            <a:picLocks noChangeAspect="1"/>
          </p:cNvPicPr>
          <p:nvPr/>
        </p:nvPicPr>
        <p:blipFill>
          <a:blip r:embed="rId3"/>
          <a:stretch>
            <a:fillRect/>
          </a:stretch>
        </p:blipFill>
        <p:spPr>
          <a:xfrm>
            <a:off x="111629" y="4601357"/>
            <a:ext cx="8920741" cy="2101069"/>
          </a:xfrm>
          <a:prstGeom prst="rect">
            <a:avLst/>
          </a:prstGeom>
        </p:spPr>
      </p:pic>
    </p:spTree>
    <p:extLst>
      <p:ext uri="{BB962C8B-B14F-4D97-AF65-F5344CB8AC3E}">
        <p14:creationId xmlns:p14="http://schemas.microsoft.com/office/powerpoint/2010/main" val="4201160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FE72E-D6EC-9A18-F469-2205A0C24B14}"/>
              </a:ext>
            </a:extLst>
          </p:cNvPr>
          <p:cNvSpPr>
            <a:spLocks noGrp="1"/>
          </p:cNvSpPr>
          <p:nvPr>
            <p:ph type="title"/>
          </p:nvPr>
        </p:nvSpPr>
        <p:spPr/>
        <p:txBody>
          <a:bodyPr/>
          <a:lstStyle/>
          <a:p>
            <a:pPr algn="ctr"/>
            <a:r>
              <a:rPr lang="en-US" dirty="0"/>
              <a:t>The Cold Revolution</a:t>
            </a:r>
          </a:p>
        </p:txBody>
      </p:sp>
      <p:sp>
        <p:nvSpPr>
          <p:cNvPr id="3" name="Content Placeholder 2">
            <a:extLst>
              <a:ext uri="{FF2B5EF4-FFF2-40B4-BE49-F238E27FC236}">
                <a16:creationId xmlns:a16="http://schemas.microsoft.com/office/drawing/2014/main" id="{8B2CC1F0-1BE2-C398-8153-0ABCF74AC28E}"/>
              </a:ext>
            </a:extLst>
          </p:cNvPr>
          <p:cNvSpPr>
            <a:spLocks noGrp="1"/>
          </p:cNvSpPr>
          <p:nvPr>
            <p:ph idx="1"/>
          </p:nvPr>
        </p:nvSpPr>
        <p:spPr/>
        <p:txBody>
          <a:bodyPr>
            <a:normAutofit fontScale="92500" lnSpcReduction="10000"/>
          </a:bodyPr>
          <a:lstStyle/>
          <a:p>
            <a:pPr marL="0" marR="0" algn="justLow" rtl="1">
              <a:lnSpc>
                <a:spcPct val="107000"/>
              </a:lnSpc>
              <a:spcBef>
                <a:spcPts val="0"/>
              </a:spcBef>
              <a:spcAft>
                <a:spcPts val="800"/>
              </a:spcAft>
            </a:pPr>
            <a:r>
              <a:rPr lang="ar-SA" sz="3200" dirty="0">
                <a:effectLst/>
                <a:latin typeface="Calibri" panose="020F0502020204030204" pitchFamily="34" charset="0"/>
                <a:ea typeface="Calibri" panose="020F0502020204030204" pitchFamily="34" charset="0"/>
                <a:cs typeface="Arial" panose="020B0604020202020204" pitchFamily="34" charset="0"/>
              </a:rPr>
              <a:t>لقد أحدث استئصال البوليبات بالعروة الباردة </a:t>
            </a:r>
            <a:r>
              <a:rPr lang="en-US" sz="3200" dirty="0">
                <a:effectLst/>
                <a:latin typeface="Calibri" panose="020F0502020204030204" pitchFamily="34" charset="0"/>
                <a:ea typeface="Calibri" panose="020F0502020204030204" pitchFamily="34" charset="0"/>
                <a:cs typeface="Arial" panose="020B0604020202020204" pitchFamily="34" charset="0"/>
              </a:rPr>
              <a:t>cold snare polypectomy</a:t>
            </a:r>
            <a:r>
              <a:rPr lang="ar-SA" sz="3200" dirty="0">
                <a:effectLst/>
                <a:latin typeface="Calibri" panose="020F0502020204030204" pitchFamily="34" charset="0"/>
                <a:ea typeface="Calibri" panose="020F0502020204030204" pitchFamily="34" charset="0"/>
                <a:cs typeface="Arial" panose="020B0604020202020204" pitchFamily="34" charset="0"/>
              </a:rPr>
              <a:t> ثورة في مقاربتنا لاستئصال البوليبات الصغيرة و شديدة الصغر </a:t>
            </a:r>
            <a:r>
              <a:rPr lang="en-US" sz="3200" dirty="0">
                <a:effectLst/>
                <a:latin typeface="Calibri" panose="020F0502020204030204" pitchFamily="34" charset="0"/>
                <a:ea typeface="Calibri" panose="020F0502020204030204" pitchFamily="34" charset="0"/>
                <a:cs typeface="Arial" panose="020B0604020202020204" pitchFamily="34" charset="0"/>
              </a:rPr>
              <a:t>diminutive</a:t>
            </a:r>
            <a:r>
              <a:rPr lang="ar-SA" sz="3200" dirty="0">
                <a:effectLst/>
                <a:latin typeface="Calibri" panose="020F0502020204030204" pitchFamily="34" charset="0"/>
                <a:ea typeface="Calibri" panose="020F0502020204030204" pitchFamily="34" charset="0"/>
                <a:cs typeface="Arial" panose="020B0604020202020204" pitchFamily="34" charset="0"/>
              </a:rPr>
              <a:t> المصادفة أثناء تنظير الكولون. </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3200" dirty="0">
                <a:effectLst/>
                <a:latin typeface="Calibri" panose="020F0502020204030204" pitchFamily="34" charset="0"/>
                <a:ea typeface="Calibri" panose="020F0502020204030204" pitchFamily="34" charset="0"/>
                <a:cs typeface="Arial" panose="020B0604020202020204" pitchFamily="34" charset="0"/>
              </a:rPr>
              <a:t>تشير المعطيات الحديثة إلى أمان و فعالية هذه التقنية حتى في البوليبات الأكبر و بشكل خاص الآفات المسننة </a:t>
            </a:r>
            <a:r>
              <a:rPr lang="en-US" sz="3200" dirty="0">
                <a:effectLst/>
                <a:latin typeface="Calibri" panose="020F0502020204030204" pitchFamily="34" charset="0"/>
                <a:ea typeface="Calibri" panose="020F0502020204030204" pitchFamily="34" charset="0"/>
                <a:cs typeface="Arial" panose="020B0604020202020204" pitchFamily="34" charset="0"/>
              </a:rPr>
              <a:t>serrated lesions</a:t>
            </a:r>
            <a:r>
              <a:rPr lang="ar-SA" sz="3200" dirty="0">
                <a:effectLst/>
                <a:latin typeface="Calibri" panose="020F0502020204030204" pitchFamily="34" charset="0"/>
                <a:ea typeface="Calibri" panose="020F0502020204030204" pitchFamily="34" charset="0"/>
                <a:cs typeface="Arial" panose="020B0604020202020204" pitchFamily="34" charset="0"/>
              </a:rPr>
              <a:t>. </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3200" dirty="0">
                <a:effectLst/>
                <a:latin typeface="Calibri" panose="020F0502020204030204" pitchFamily="34" charset="0"/>
                <a:ea typeface="Calibri" panose="020F0502020204030204" pitchFamily="34" charset="0"/>
                <a:cs typeface="Arial" panose="020B0604020202020204" pitchFamily="34" charset="0"/>
              </a:rPr>
              <a:t>و مع توسع استطبابات استئصال البوليبات البارد فمن الجوهري فهم الأساس المنطقي و الأدوات المطلوبة و التقنية لإنجاز استئصال بوليب بالعروة الباردة عالي الجودة.</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7841749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541067-F104-3B81-EB36-D7E58B43B88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09579"/>
            <a:ext cx="9144000" cy="3780234"/>
          </a:xfrm>
          <a:prstGeom prst="rect">
            <a:avLst/>
          </a:prstGeom>
        </p:spPr>
      </p:pic>
      <p:sp>
        <p:nvSpPr>
          <p:cNvPr id="5" name="TextBox 4">
            <a:extLst>
              <a:ext uri="{FF2B5EF4-FFF2-40B4-BE49-F238E27FC236}">
                <a16:creationId xmlns:a16="http://schemas.microsoft.com/office/drawing/2014/main" id="{3D4BFF1D-C605-EE25-A884-419F0CB142F9}"/>
              </a:ext>
            </a:extLst>
          </p:cNvPr>
          <p:cNvSpPr txBox="1"/>
          <p:nvPr/>
        </p:nvSpPr>
        <p:spPr>
          <a:xfrm>
            <a:off x="206406" y="6379089"/>
            <a:ext cx="8731188" cy="369332"/>
          </a:xfrm>
          <a:prstGeom prst="rect">
            <a:avLst/>
          </a:prstGeom>
          <a:noFill/>
        </p:spPr>
        <p:txBody>
          <a:bodyPr wrap="square">
            <a:spAutoFit/>
          </a:bodyPr>
          <a:lstStyle/>
          <a:p>
            <a:r>
              <a:rPr lang="en-US" dirty="0" err="1"/>
              <a:t>Ket</a:t>
            </a:r>
            <a:r>
              <a:rPr lang="en-US" dirty="0"/>
              <a:t> </a:t>
            </a:r>
            <a:r>
              <a:rPr lang="en-US" dirty="0" err="1"/>
              <a:t>Shara</a:t>
            </a:r>
            <a:r>
              <a:rPr lang="en-US" dirty="0"/>
              <a:t> et al. Cold snare polypectomy… </a:t>
            </a:r>
            <a:r>
              <a:rPr lang="en-US" dirty="0" err="1"/>
              <a:t>Endosc</a:t>
            </a:r>
            <a:r>
              <a:rPr lang="en-US" dirty="0"/>
              <a:t> Int Open 2022; 10: E745–E752</a:t>
            </a:r>
          </a:p>
        </p:txBody>
      </p:sp>
      <p:sp>
        <p:nvSpPr>
          <p:cNvPr id="7" name="TextBox 6">
            <a:extLst>
              <a:ext uri="{FF2B5EF4-FFF2-40B4-BE49-F238E27FC236}">
                <a16:creationId xmlns:a16="http://schemas.microsoft.com/office/drawing/2014/main" id="{6A113D81-0F5A-B4CE-44F9-4F012B7CF59E}"/>
              </a:ext>
            </a:extLst>
          </p:cNvPr>
          <p:cNvSpPr txBox="1"/>
          <p:nvPr/>
        </p:nvSpPr>
        <p:spPr>
          <a:xfrm>
            <a:off x="459419" y="4257288"/>
            <a:ext cx="8225161" cy="193899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algn="justLow"/>
            <a:r>
              <a:rPr lang="en-US" sz="2000" b="1" dirty="0"/>
              <a:t>Conclusions:</a:t>
            </a:r>
          </a:p>
          <a:p>
            <a:pPr algn="justLow"/>
            <a:r>
              <a:rPr lang="en-US" sz="2000" b="1" dirty="0"/>
              <a:t>Continuation of clopidogrel in patients undergoing cold snare  polypectomy for colorectal polyps ≤ 10mm does not appear to increase the rate of clinically significant </a:t>
            </a:r>
            <a:r>
              <a:rPr lang="en-US" sz="2000" b="1" dirty="0" err="1"/>
              <a:t>postpolypectomy</a:t>
            </a:r>
            <a:r>
              <a:rPr lang="en-US" sz="2000" b="1" dirty="0"/>
              <a:t> bleeding. It is associated with an increase in intraprocedural bleeding, which can be successfully treated with clips</a:t>
            </a:r>
          </a:p>
        </p:txBody>
      </p:sp>
    </p:spTree>
    <p:extLst>
      <p:ext uri="{BB962C8B-B14F-4D97-AF65-F5344CB8AC3E}">
        <p14:creationId xmlns:p14="http://schemas.microsoft.com/office/powerpoint/2010/main" val="34741307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E9657-650F-4EDA-EBB1-37A90E67D87E}"/>
              </a:ext>
            </a:extLst>
          </p:cNvPr>
          <p:cNvSpPr>
            <a:spLocks noGrp="1"/>
          </p:cNvSpPr>
          <p:nvPr>
            <p:ph type="title"/>
          </p:nvPr>
        </p:nvSpPr>
        <p:spPr/>
        <p:txBody>
          <a:bodyPr/>
          <a:lstStyle/>
          <a:p>
            <a:r>
              <a:rPr lang="ar-SY" dirty="0"/>
              <a:t>الرسالة </a:t>
            </a:r>
            <a:r>
              <a:rPr lang="en-US" dirty="0"/>
              <a:t>Take Home Message</a:t>
            </a:r>
          </a:p>
        </p:txBody>
      </p:sp>
      <p:sp>
        <p:nvSpPr>
          <p:cNvPr id="3" name="Content Placeholder 2">
            <a:extLst>
              <a:ext uri="{FF2B5EF4-FFF2-40B4-BE49-F238E27FC236}">
                <a16:creationId xmlns:a16="http://schemas.microsoft.com/office/drawing/2014/main" id="{E080CA9F-FA66-DF36-5654-C7DEACCED9A1}"/>
              </a:ext>
            </a:extLst>
          </p:cNvPr>
          <p:cNvSpPr>
            <a:spLocks noGrp="1"/>
          </p:cNvSpPr>
          <p:nvPr>
            <p:ph idx="1"/>
          </p:nvPr>
        </p:nvSpPr>
        <p:spPr/>
        <p:txBody>
          <a:bodyPr/>
          <a:lstStyle/>
          <a:p>
            <a:pPr marL="0" marR="0" algn="justLow" rtl="1">
              <a:lnSpc>
                <a:spcPct val="107000"/>
              </a:lnSpc>
              <a:spcBef>
                <a:spcPts val="0"/>
              </a:spcBef>
              <a:spcAft>
                <a:spcPts val="800"/>
              </a:spcAft>
            </a:pPr>
            <a:r>
              <a:rPr lang="ar-SA" sz="3200" dirty="0">
                <a:effectLst/>
                <a:latin typeface="Calibri" panose="020F0502020204030204" pitchFamily="34" charset="0"/>
                <a:ea typeface="Calibri" panose="020F0502020204030204" pitchFamily="34" charset="0"/>
                <a:cs typeface="Arial" panose="020B0604020202020204" pitchFamily="34" charset="0"/>
              </a:rPr>
              <a:t>الغالبية العظمى من البوليبات المصادفة في تنظير الكولون تقيس &lt;10 ملم. </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3200" dirty="0">
                <a:effectLst/>
                <a:latin typeface="Calibri" panose="020F0502020204030204" pitchFamily="34" charset="0"/>
                <a:ea typeface="Calibri" panose="020F0502020204030204" pitchFamily="34" charset="0"/>
                <a:cs typeface="Arial" panose="020B0604020202020204" pitchFamily="34" charset="0"/>
              </a:rPr>
              <a:t>يقدم </a:t>
            </a:r>
            <a:r>
              <a:rPr lang="en-US" sz="3200" dirty="0">
                <a:effectLst/>
                <a:latin typeface="Calibri" panose="020F0502020204030204" pitchFamily="34" charset="0"/>
                <a:ea typeface="Calibri" panose="020F0502020204030204" pitchFamily="34" charset="0"/>
                <a:cs typeface="Arial" panose="020B0604020202020204" pitchFamily="34" charset="0"/>
              </a:rPr>
              <a:t>CSP</a:t>
            </a:r>
            <a:r>
              <a:rPr lang="ar-SA" sz="3200" dirty="0">
                <a:effectLst/>
                <a:latin typeface="Calibri" panose="020F0502020204030204" pitchFamily="34" charset="0"/>
                <a:ea typeface="Calibri" panose="020F0502020204030204" pitchFamily="34" charset="0"/>
                <a:cs typeface="Arial" panose="020B0604020202020204" pitchFamily="34" charset="0"/>
              </a:rPr>
              <a:t> التوازن المثالي بين الفعالية و الأمان في استئصال هذه البوليبات و هو تقنية ناشئة قيد التطور في البوليبات الأكبر. </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sz="3200" dirty="0">
                <a:effectLst/>
                <a:latin typeface="Calibri" panose="020F0502020204030204" pitchFamily="34" charset="0"/>
                <a:ea typeface="Calibri" panose="020F0502020204030204" pitchFamily="34" charset="0"/>
                <a:cs typeface="Arial" panose="020B0604020202020204" pitchFamily="34" charset="0"/>
              </a:rPr>
              <a:t>بالممارسة الدقيقة و الالتزام بالتقنية الموصوفة أعلاه سيكون معظم الممارسين قادرين على استئصال البوليبات بسرعة و فعالية.</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63331588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256789-403C-F867-E74A-B7EF6848938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305019" y="187076"/>
            <a:ext cx="6690964" cy="5476878"/>
          </a:xfrm>
          <a:prstGeom prst="rect">
            <a:avLst/>
          </a:prstGeom>
        </p:spPr>
      </p:pic>
      <p:sp>
        <p:nvSpPr>
          <p:cNvPr id="2" name="Rectangle 1">
            <a:extLst>
              <a:ext uri="{FF2B5EF4-FFF2-40B4-BE49-F238E27FC236}">
                <a16:creationId xmlns:a16="http://schemas.microsoft.com/office/drawing/2014/main" id="{030EDCB9-668E-84F2-B3EE-C0B7FA171DBB}"/>
              </a:ext>
            </a:extLst>
          </p:cNvPr>
          <p:cNvSpPr/>
          <p:nvPr/>
        </p:nvSpPr>
        <p:spPr>
          <a:xfrm>
            <a:off x="2665840" y="5663954"/>
            <a:ext cx="3226396" cy="1107996"/>
          </a:xfrm>
          <a:prstGeom prst="rect">
            <a:avLst/>
          </a:prstGeom>
          <a:noFill/>
        </p:spPr>
        <p:txBody>
          <a:bodyPr wrap="none" lIns="91440" tIns="45720" rIns="91440" bIns="45720">
            <a:spAutoFit/>
          </a:bodyPr>
          <a:lstStyle/>
          <a:p>
            <a:pPr algn="ctr"/>
            <a:r>
              <a:rPr lang="en-US" sz="66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Thank U</a:t>
            </a:r>
          </a:p>
        </p:txBody>
      </p:sp>
    </p:spTree>
    <p:extLst>
      <p:ext uri="{BB962C8B-B14F-4D97-AF65-F5344CB8AC3E}">
        <p14:creationId xmlns:p14="http://schemas.microsoft.com/office/powerpoint/2010/main" val="2989745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64008-79E0-9125-E658-01DA5CE0CE3A}"/>
              </a:ext>
            </a:extLst>
          </p:cNvPr>
          <p:cNvSpPr>
            <a:spLocks noGrp="1"/>
          </p:cNvSpPr>
          <p:nvPr>
            <p:ph type="title"/>
          </p:nvPr>
        </p:nvSpPr>
        <p:spPr/>
        <p:txBody>
          <a:bodyPr/>
          <a:lstStyle/>
          <a:p>
            <a:r>
              <a:rPr kumimoji="0" lang="ar-SY" sz="3600" b="1" i="0" u="none" strike="noStrike" kern="1200" cap="none" spc="0" normalizeH="0" baseline="0" noProof="0" dirty="0">
                <a:ln>
                  <a:noFill/>
                </a:ln>
                <a:solidFill>
                  <a:srgbClr val="FFC000"/>
                </a:solidFill>
                <a:effectLst/>
                <a:uLnTx/>
                <a:uFillTx/>
                <a:latin typeface="Calibri Light" panose="020F0302020204030204"/>
                <a:ea typeface="+mj-ea"/>
                <a:cs typeface="Times New Roman" panose="02020603050405020304" pitchFamily="18" charset="0"/>
              </a:rPr>
              <a:t>ما هي البوليبات الصغيرة؟ و ما أهميتها السريرية؟</a:t>
            </a:r>
            <a:endParaRPr lang="en-US" dirty="0">
              <a:solidFill>
                <a:srgbClr val="FFC000"/>
              </a:solidFill>
            </a:endParaRPr>
          </a:p>
        </p:txBody>
      </p:sp>
      <p:sp>
        <p:nvSpPr>
          <p:cNvPr id="3" name="Content Placeholder 2">
            <a:extLst>
              <a:ext uri="{FF2B5EF4-FFF2-40B4-BE49-F238E27FC236}">
                <a16:creationId xmlns:a16="http://schemas.microsoft.com/office/drawing/2014/main" id="{ECA88BFB-FD2F-84BB-E9DA-051FC2576DE9}"/>
              </a:ext>
            </a:extLst>
          </p:cNvPr>
          <p:cNvSpPr>
            <a:spLocks noGrp="1"/>
          </p:cNvSpPr>
          <p:nvPr>
            <p:ph idx="1"/>
          </p:nvPr>
        </p:nvSpPr>
        <p:spPr>
          <a:xfrm>
            <a:off x="3773010" y="1775194"/>
            <a:ext cx="4913790" cy="1909039"/>
          </a:xfrm>
        </p:spPr>
        <p:style>
          <a:lnRef idx="2">
            <a:schemeClr val="accent2"/>
          </a:lnRef>
          <a:fillRef idx="1">
            <a:schemeClr val="lt1"/>
          </a:fillRef>
          <a:effectRef idx="0">
            <a:schemeClr val="accent2"/>
          </a:effectRef>
          <a:fontRef idx="minor">
            <a:schemeClr val="dk1"/>
          </a:fontRef>
        </p:style>
        <p:txBody>
          <a:bodyPr/>
          <a:lstStyle/>
          <a:p>
            <a:pPr marL="228600" marR="0" lvl="0" indent="-228600" algn="r" defTabSz="914400" rtl="1"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ar-SY" sz="2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شديدة الصغير </a:t>
            </a:r>
            <a:r>
              <a:rPr kumimoji="0" lang="en-US" sz="2800" b="0" i="0" u="none" strike="noStrike" kern="1200" cap="none" spc="0" normalizeH="0" baseline="0" noProof="0" dirty="0">
                <a:ln>
                  <a:noFill/>
                </a:ln>
                <a:solidFill>
                  <a:srgbClr val="000000"/>
                </a:solidFill>
                <a:effectLst/>
                <a:uLnTx/>
                <a:uFillTx/>
                <a:latin typeface="AdvTT9113c6c0"/>
                <a:ea typeface="+mn-ea"/>
                <a:cs typeface="+mn-cs"/>
              </a:rPr>
              <a:t>Diminutive</a:t>
            </a:r>
            <a:r>
              <a:rPr kumimoji="0" lang="ar-SY" sz="2800" b="0" i="0" u="none" strike="noStrike" kern="1200" cap="none" spc="0" normalizeH="0" baseline="0" noProof="0" dirty="0">
                <a:ln>
                  <a:noFill/>
                </a:ln>
                <a:solidFill>
                  <a:srgbClr val="000000"/>
                </a:solidFill>
                <a:effectLst/>
                <a:uLnTx/>
                <a:uFillTx/>
                <a:latin typeface="AdvTT9113c6c0"/>
                <a:ea typeface="+mn-ea"/>
                <a:cs typeface="Arial" panose="020B0604020202020204" pitchFamily="34" charset="0"/>
              </a:rPr>
              <a:t>: 1-5 ملم</a:t>
            </a:r>
          </a:p>
          <a:p>
            <a:pPr marL="228600" marR="0" lvl="0" indent="-228600" algn="r" defTabSz="914400" rtl="1"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ar-SY" sz="2800" b="0" i="0" u="none" strike="noStrike" kern="1200" cap="none" spc="0" normalizeH="0" baseline="0" noProof="0" dirty="0">
                <a:ln>
                  <a:noFill/>
                </a:ln>
                <a:solidFill>
                  <a:srgbClr val="000000"/>
                </a:solidFill>
                <a:effectLst/>
                <a:uLnTx/>
                <a:uFillTx/>
                <a:latin typeface="AdvTT9113c6c0"/>
                <a:ea typeface="+mn-ea"/>
                <a:cs typeface="Arial" panose="020B0604020202020204" pitchFamily="34" charset="0"/>
              </a:rPr>
              <a:t>صغيرة </a:t>
            </a:r>
            <a:r>
              <a:rPr kumimoji="0" lang="en-US" sz="2800" b="0" i="0" u="none" strike="noStrike" kern="1200" cap="none" spc="0" normalizeH="0" baseline="0" noProof="0" dirty="0">
                <a:ln>
                  <a:noFill/>
                </a:ln>
                <a:solidFill>
                  <a:srgbClr val="000000"/>
                </a:solidFill>
                <a:effectLst/>
                <a:uLnTx/>
                <a:uFillTx/>
                <a:latin typeface="AdvTT9113c6c0"/>
                <a:ea typeface="+mn-ea"/>
                <a:cs typeface="+mn-cs"/>
              </a:rPr>
              <a:t>Small</a:t>
            </a:r>
            <a:r>
              <a:rPr kumimoji="0" lang="ar-SY" sz="2800" b="0" i="0" u="none" strike="noStrike" kern="1200" cap="none" spc="0" normalizeH="0" baseline="0" noProof="0" dirty="0">
                <a:ln>
                  <a:noFill/>
                </a:ln>
                <a:solidFill>
                  <a:srgbClr val="000000"/>
                </a:solidFill>
                <a:effectLst/>
                <a:uLnTx/>
                <a:uFillTx/>
                <a:latin typeface="AdvTT9113c6c0"/>
                <a:ea typeface="+mn-ea"/>
                <a:cs typeface="Arial" panose="020B0604020202020204" pitchFamily="34" charset="0"/>
              </a:rPr>
              <a:t>: 5-9 ملم</a:t>
            </a:r>
          </a:p>
          <a:p>
            <a:pPr marL="228600" marR="0" lvl="0" indent="-228600" algn="r" defTabSz="914400" rtl="1"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ar-SY" sz="2800" b="0" i="0" u="none" strike="noStrike" kern="1200" cap="none" spc="0" normalizeH="0" baseline="0" noProof="0" dirty="0">
                <a:ln>
                  <a:noFill/>
                </a:ln>
                <a:solidFill>
                  <a:srgbClr val="000000"/>
                </a:solidFill>
                <a:effectLst/>
                <a:uLnTx/>
                <a:uFillTx/>
                <a:latin typeface="AdvTT9113c6c0"/>
                <a:ea typeface="+mn-ea"/>
                <a:cs typeface="Arial" panose="020B0604020202020204" pitchFamily="34" charset="0"/>
              </a:rPr>
              <a:t>كبيرة </a:t>
            </a:r>
            <a:r>
              <a:rPr kumimoji="0" lang="en-US" sz="2800" b="0" i="0" u="none" strike="noStrike" kern="1200" cap="none" spc="0" normalizeH="0" baseline="0" noProof="0" dirty="0">
                <a:ln>
                  <a:noFill/>
                </a:ln>
                <a:solidFill>
                  <a:srgbClr val="000000"/>
                </a:solidFill>
                <a:effectLst/>
                <a:uLnTx/>
                <a:uFillTx/>
                <a:latin typeface="AdvTT9113c6c0"/>
                <a:ea typeface="+mn-ea"/>
                <a:cs typeface="+mn-cs"/>
              </a:rPr>
              <a:t>large</a:t>
            </a:r>
            <a:r>
              <a:rPr kumimoji="0" lang="ar-SY" sz="2800" b="0" i="0" u="none" strike="noStrike" kern="1200" cap="none" spc="0" normalizeH="0" baseline="0" noProof="0" dirty="0">
                <a:ln>
                  <a:noFill/>
                </a:ln>
                <a:solidFill>
                  <a:srgbClr val="000000"/>
                </a:solidFill>
                <a:effectLst/>
                <a:uLnTx/>
                <a:uFillTx/>
                <a:latin typeface="AdvTT9113c6c0"/>
                <a:ea typeface="+mn-ea"/>
                <a:cs typeface="Arial" panose="020B0604020202020204" pitchFamily="34" charset="0"/>
              </a:rPr>
              <a:t>: &gt; 10 ملم</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p:txBody>
      </p:sp>
      <p:sp>
        <p:nvSpPr>
          <p:cNvPr id="4" name="TextBox 3">
            <a:extLst>
              <a:ext uri="{FF2B5EF4-FFF2-40B4-BE49-F238E27FC236}">
                <a16:creationId xmlns:a16="http://schemas.microsoft.com/office/drawing/2014/main" id="{2E9A46AB-DDF6-2778-D729-1868CFBAF045}"/>
              </a:ext>
            </a:extLst>
          </p:cNvPr>
          <p:cNvSpPr txBox="1"/>
          <p:nvPr/>
        </p:nvSpPr>
        <p:spPr>
          <a:xfrm>
            <a:off x="257452" y="1836997"/>
            <a:ext cx="3373515" cy="954107"/>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justLow" rtl="1"/>
            <a:r>
              <a:rPr lang="ar-SY" sz="2800" dirty="0">
                <a:latin typeface="Arial" panose="020B0604020202020204" pitchFamily="34" charset="0"/>
                <a:cs typeface="Arial" panose="020B0604020202020204" pitchFamily="34" charset="0"/>
              </a:rPr>
              <a:t>معظم بوليبات الكولون (85-90%) &lt; 10 ملم</a:t>
            </a:r>
            <a:endParaRPr lang="en-US" sz="28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8BD2A774-F8A2-28D6-F890-CDFF73E93C99}"/>
              </a:ext>
            </a:extLst>
          </p:cNvPr>
          <p:cNvSpPr txBox="1"/>
          <p:nvPr/>
        </p:nvSpPr>
        <p:spPr>
          <a:xfrm>
            <a:off x="150920" y="4376691"/>
            <a:ext cx="8788893" cy="107721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r" rtl="1"/>
            <a:r>
              <a:rPr lang="ar-SY" sz="3200" b="1" dirty="0">
                <a:latin typeface="Arial" panose="020B0604020202020204" pitchFamily="34" charset="0"/>
                <a:cs typeface="Arial" panose="020B0604020202020204" pitchFamily="34" charset="0"/>
              </a:rPr>
              <a:t>خطر التسرطن في البوليبات شديدة الصغر </a:t>
            </a:r>
            <a:r>
              <a:rPr lang="en-US" sz="3200" b="1" dirty="0">
                <a:latin typeface="Arial" panose="020B0604020202020204" pitchFamily="34" charset="0"/>
                <a:cs typeface="Arial" panose="020B0604020202020204" pitchFamily="34" charset="0"/>
              </a:rPr>
              <a:t>diminutive</a:t>
            </a:r>
            <a:r>
              <a:rPr lang="ar-SY" sz="3200" b="1" dirty="0">
                <a:latin typeface="Arial" panose="020B0604020202020204" pitchFamily="34" charset="0"/>
                <a:cs typeface="Arial" panose="020B0604020202020204" pitchFamily="34" charset="0"/>
              </a:rPr>
              <a:t>: مهملة</a:t>
            </a:r>
          </a:p>
          <a:p>
            <a:pPr algn="r" rtl="1"/>
            <a:r>
              <a:rPr lang="ar-SY" sz="3200" b="1" dirty="0">
                <a:latin typeface="Arial" panose="020B0604020202020204" pitchFamily="34" charset="0"/>
                <a:cs typeface="Arial" panose="020B0604020202020204" pitchFamily="34" charset="0"/>
              </a:rPr>
              <a:t>خطر التسرطن في البوليبات &lt; 10 ملم: 1%</a:t>
            </a:r>
            <a:endParaRPr lang="en-US"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23207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D5177-DAFE-ED16-59E7-13E5A8896F88}"/>
              </a:ext>
            </a:extLst>
          </p:cNvPr>
          <p:cNvSpPr>
            <a:spLocks noGrp="1"/>
          </p:cNvSpPr>
          <p:nvPr>
            <p:ph type="title"/>
          </p:nvPr>
        </p:nvSpPr>
        <p:spPr/>
        <p:txBody>
          <a:bodyPr/>
          <a:lstStyle/>
          <a:p>
            <a:pPr algn="ctr"/>
            <a:r>
              <a:rPr lang="en-US" dirty="0"/>
              <a:t>Interval Cancer</a:t>
            </a:r>
          </a:p>
        </p:txBody>
      </p:sp>
      <p:pic>
        <p:nvPicPr>
          <p:cNvPr id="5" name="Content Placeholder 4">
            <a:extLst>
              <a:ext uri="{FF2B5EF4-FFF2-40B4-BE49-F238E27FC236}">
                <a16:creationId xmlns:a16="http://schemas.microsoft.com/office/drawing/2014/main" id="{26BF29B0-1016-135B-5F9F-72F2E6ED755A}"/>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457200" y="1558206"/>
            <a:ext cx="8229600" cy="4348999"/>
          </a:xfrm>
        </p:spPr>
      </p:pic>
      <p:sp>
        <p:nvSpPr>
          <p:cNvPr id="6" name="Oval 5">
            <a:extLst>
              <a:ext uri="{FF2B5EF4-FFF2-40B4-BE49-F238E27FC236}">
                <a16:creationId xmlns:a16="http://schemas.microsoft.com/office/drawing/2014/main" id="{5C3F1C3D-4E80-99D0-E6B7-1C5A58C3BF57}"/>
              </a:ext>
            </a:extLst>
          </p:cNvPr>
          <p:cNvSpPr/>
          <p:nvPr/>
        </p:nvSpPr>
        <p:spPr>
          <a:xfrm>
            <a:off x="4944862" y="3657600"/>
            <a:ext cx="2450237" cy="1438183"/>
          </a:xfrm>
          <a:prstGeom prst="ellipse">
            <a:avLst/>
          </a:prstGeom>
          <a:solidFill>
            <a:schemeClr val="accent6">
              <a:alpha val="2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FABF901-A9E3-AC9F-06B2-752225B9FAF9}"/>
              </a:ext>
            </a:extLst>
          </p:cNvPr>
          <p:cNvSpPr txBox="1"/>
          <p:nvPr/>
        </p:nvSpPr>
        <p:spPr>
          <a:xfrm>
            <a:off x="244136" y="5843214"/>
            <a:ext cx="4607510" cy="923330"/>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Low"/>
            <a:r>
              <a:rPr lang="en-US" sz="1800" b="0" i="0" u="none" strike="noStrike" baseline="0" dirty="0">
                <a:latin typeface="AdvOT0c2f268a.I"/>
              </a:rPr>
              <a:t>Interval colorectal cancer </a:t>
            </a:r>
            <a:r>
              <a:rPr lang="en-US" sz="1800" b="0" i="0" u="none" strike="noStrike" baseline="0" dirty="0">
                <a:latin typeface="AdvOT6520a694"/>
              </a:rPr>
              <a:t>(interval CRC) rates</a:t>
            </a:r>
          </a:p>
          <a:p>
            <a:pPr algn="justLow"/>
            <a:r>
              <a:rPr lang="en-US" sz="1800" b="0" i="0" u="none" strike="noStrike" baseline="0" dirty="0">
                <a:latin typeface="AdvOT6520a694"/>
              </a:rPr>
              <a:t>are an important indicator of the quality and</a:t>
            </a:r>
          </a:p>
          <a:p>
            <a:pPr algn="justLow"/>
            <a:r>
              <a:rPr lang="en-US" sz="1800" b="0" i="0" u="none" strike="noStrike" baseline="0" dirty="0">
                <a:latin typeface="AdvOT6520a694"/>
              </a:rPr>
              <a:t>effectiveness of screening programs</a:t>
            </a:r>
            <a:endParaRPr lang="en-US" dirty="0"/>
          </a:p>
        </p:txBody>
      </p:sp>
      <p:sp>
        <p:nvSpPr>
          <p:cNvPr id="9" name="TextBox 8">
            <a:extLst>
              <a:ext uri="{FF2B5EF4-FFF2-40B4-BE49-F238E27FC236}">
                <a16:creationId xmlns:a16="http://schemas.microsoft.com/office/drawing/2014/main" id="{A69FC306-C642-5F75-306F-C74E613DAA89}"/>
              </a:ext>
            </a:extLst>
          </p:cNvPr>
          <p:cNvSpPr txBox="1"/>
          <p:nvPr/>
        </p:nvSpPr>
        <p:spPr>
          <a:xfrm>
            <a:off x="5064710" y="5843214"/>
            <a:ext cx="3932808" cy="92333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justLow"/>
            <a:r>
              <a:rPr lang="en-US" b="1" dirty="0"/>
              <a:t>Interval Cancer:  cancer diagnosed between screening and post-screening surveillance examinations</a:t>
            </a:r>
          </a:p>
        </p:txBody>
      </p:sp>
    </p:spTree>
    <p:extLst>
      <p:ext uri="{BB962C8B-B14F-4D97-AF65-F5344CB8AC3E}">
        <p14:creationId xmlns:p14="http://schemas.microsoft.com/office/powerpoint/2010/main" val="2610603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55B4433F-BD7F-B9BE-6E0F-1BAB5D55E007}"/>
              </a:ext>
            </a:extLst>
          </p:cNvPr>
          <p:cNvGraphicFramePr>
            <a:graphicFrameLocks noGrp="1"/>
          </p:cNvGraphicFramePr>
          <p:nvPr>
            <p:ph idx="4294967295"/>
            <p:extLst>
              <p:ext uri="{D42A27DB-BD31-4B8C-83A1-F6EECF244321}">
                <p14:modId xmlns:p14="http://schemas.microsoft.com/office/powerpoint/2010/main" val="1274124809"/>
              </p:ext>
            </p:extLst>
          </p:nvPr>
        </p:nvGraphicFramePr>
        <p:xfrm>
          <a:off x="212989" y="861057"/>
          <a:ext cx="8859913" cy="5061340"/>
        </p:xfrm>
        <a:graphic>
          <a:graphicData uri="http://schemas.openxmlformats.org/drawingml/2006/table">
            <a:tbl>
              <a:tblPr rtl="1" firstRow="1" firstCol="1" bandRow="1"/>
              <a:tblGrid>
                <a:gridCol w="2952673">
                  <a:extLst>
                    <a:ext uri="{9D8B030D-6E8A-4147-A177-3AD203B41FA5}">
                      <a16:colId xmlns:a16="http://schemas.microsoft.com/office/drawing/2014/main" val="4124121480"/>
                    </a:ext>
                  </a:extLst>
                </a:gridCol>
                <a:gridCol w="2953620">
                  <a:extLst>
                    <a:ext uri="{9D8B030D-6E8A-4147-A177-3AD203B41FA5}">
                      <a16:colId xmlns:a16="http://schemas.microsoft.com/office/drawing/2014/main" val="103562926"/>
                    </a:ext>
                  </a:extLst>
                </a:gridCol>
                <a:gridCol w="2953620">
                  <a:extLst>
                    <a:ext uri="{9D8B030D-6E8A-4147-A177-3AD203B41FA5}">
                      <a16:colId xmlns:a16="http://schemas.microsoft.com/office/drawing/2014/main" val="2316760512"/>
                    </a:ext>
                  </a:extLst>
                </a:gridCol>
              </a:tblGrid>
              <a:tr h="329104">
                <a:tc gridSpan="3">
                  <a:txBody>
                    <a:bodyPr/>
                    <a:lstStyle/>
                    <a:p>
                      <a:pPr marL="0" marR="0" algn="ctr" rtl="1">
                        <a:lnSpc>
                          <a:spcPct val="107000"/>
                        </a:lnSpc>
                        <a:spcBef>
                          <a:spcPts val="0"/>
                        </a:spcBef>
                        <a:spcAft>
                          <a:spcPts val="0"/>
                        </a:spcAft>
                      </a:pPr>
                      <a:r>
                        <a:rPr lang="ar-SA" sz="2000" b="1" dirty="0">
                          <a:solidFill>
                            <a:srgbClr val="FFFFFF"/>
                          </a:solidFill>
                          <a:effectLst/>
                          <a:latin typeface="Calibri" panose="020F0502020204030204" pitchFamily="34" charset="0"/>
                          <a:ea typeface="Calibri" panose="020F0502020204030204" pitchFamily="34" charset="0"/>
                          <a:cs typeface="Arial" panose="020B0604020202020204" pitchFamily="34" charset="0"/>
                        </a:rPr>
                        <a:t>تقنيات استئصال البوليبات الموصى بها اعتماداً على الحجم و الشكل</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4472C4"/>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84929407"/>
                  </a:ext>
                </a:extLst>
              </a:tr>
              <a:tr h="390064">
                <a:tc>
                  <a:txBody>
                    <a:bodyPr/>
                    <a:lstStyle/>
                    <a:p>
                      <a:pPr marL="0" marR="0" algn="justLow" rtl="1">
                        <a:lnSpc>
                          <a:spcPct val="107000"/>
                        </a:lnSpc>
                        <a:spcBef>
                          <a:spcPts val="0"/>
                        </a:spcBef>
                        <a:spcAft>
                          <a:spcPts val="0"/>
                        </a:spcAft>
                      </a:pPr>
                      <a:r>
                        <a:rPr lang="ar-SA" sz="2000" b="1">
                          <a:solidFill>
                            <a:srgbClr val="000000"/>
                          </a:solidFill>
                          <a:effectLst/>
                          <a:latin typeface="Calibri" panose="020F0502020204030204" pitchFamily="34" charset="0"/>
                          <a:ea typeface="Calibri" panose="020F0502020204030204" pitchFamily="34" charset="0"/>
                          <a:cs typeface="Arial" panose="020B0604020202020204" pitchFamily="34" charset="0"/>
                        </a:rPr>
                        <a:t>حجم البوليب و صفاته الشكلية</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justLow" rtl="1">
                        <a:lnSpc>
                          <a:spcPct val="107000"/>
                        </a:lnSpc>
                        <a:spcBef>
                          <a:spcPts val="0"/>
                        </a:spcBef>
                        <a:spcAft>
                          <a:spcPts val="0"/>
                        </a:spcAft>
                      </a:pPr>
                      <a:r>
                        <a:rPr lang="ar-SA" sz="2000" b="1">
                          <a:solidFill>
                            <a:srgbClr val="000000"/>
                          </a:solidFill>
                          <a:effectLst/>
                          <a:latin typeface="Calibri" panose="020F0502020204030204" pitchFamily="34" charset="0"/>
                          <a:ea typeface="Calibri" panose="020F0502020204030204" pitchFamily="34" charset="0"/>
                          <a:cs typeface="Arial" panose="020B0604020202020204" pitchFamily="34" charset="0"/>
                        </a:rPr>
                        <a:t>التقنية الموصى بها</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justLow" rtl="1">
                        <a:lnSpc>
                          <a:spcPct val="107000"/>
                        </a:lnSpc>
                        <a:spcBef>
                          <a:spcPts val="0"/>
                        </a:spcBef>
                        <a:spcAft>
                          <a:spcPts val="0"/>
                        </a:spcAft>
                      </a:pPr>
                      <a:r>
                        <a:rPr lang="ar-SA" sz="2000" b="1">
                          <a:solidFill>
                            <a:srgbClr val="000000"/>
                          </a:solidFill>
                          <a:effectLst/>
                          <a:latin typeface="Calibri" panose="020F0502020204030204" pitchFamily="34" charset="0"/>
                          <a:ea typeface="Calibri" panose="020F0502020204030204" pitchFamily="34" charset="0"/>
                          <a:cs typeface="Arial" panose="020B0604020202020204" pitchFamily="34" charset="0"/>
                        </a:rPr>
                        <a:t>ملاحظات للظروف الخاصة</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extLst>
                  <a:ext uri="{0D108BD9-81ED-4DB2-BD59-A6C34878D82A}">
                    <a16:rowId xmlns:a16="http://schemas.microsoft.com/office/drawing/2014/main" val="1574267415"/>
                  </a:ext>
                </a:extLst>
              </a:tr>
              <a:tr h="675625">
                <a:tc>
                  <a:txBody>
                    <a:bodyPr/>
                    <a:lstStyle/>
                    <a:p>
                      <a:pPr marL="0" marR="0" algn="justLow" rtl="1">
                        <a:lnSpc>
                          <a:spcPct val="107000"/>
                        </a:lnSpc>
                        <a:spcBef>
                          <a:spcPts val="0"/>
                        </a:spcBef>
                        <a:spcAft>
                          <a:spcPts val="0"/>
                        </a:spcAft>
                      </a:pPr>
                      <a:r>
                        <a:rPr lang="ar-SA" sz="2000" b="1">
                          <a:solidFill>
                            <a:srgbClr val="000000"/>
                          </a:solidFill>
                          <a:effectLst/>
                          <a:latin typeface="Calibri" panose="020F0502020204030204" pitchFamily="34" charset="0"/>
                          <a:ea typeface="Calibri" panose="020F0502020204030204" pitchFamily="34" charset="0"/>
                          <a:cs typeface="Arial" panose="020B0604020202020204" pitchFamily="34" charset="0"/>
                        </a:rPr>
                        <a:t>بوليبات شديدة الصغر 1-3 ملم</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justLow" rtl="1">
                        <a:lnSpc>
                          <a:spcPct val="107000"/>
                        </a:lnSpc>
                        <a:spcBef>
                          <a:spcPts val="0"/>
                        </a:spcBef>
                        <a:spcAft>
                          <a:spcPts val="0"/>
                        </a:spcAft>
                      </a:pPr>
                      <a:r>
                        <a:rPr lang="en-US" sz="2000">
                          <a:solidFill>
                            <a:srgbClr val="000000"/>
                          </a:solidFill>
                          <a:effectLst/>
                          <a:latin typeface="Calibri" panose="020F0502020204030204" pitchFamily="34" charset="0"/>
                          <a:ea typeface="Calibri" panose="020F0502020204030204" pitchFamily="34" charset="0"/>
                          <a:cs typeface="Arial" panose="020B0604020202020204" pitchFamily="34" charset="0"/>
                        </a:rPr>
                        <a:t>CSP</a:t>
                      </a:r>
                      <a:r>
                        <a:rPr lang="en-US" sz="200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FFFFFF"/>
                    </a:solidFill>
                  </a:tcPr>
                </a:tc>
                <a:tc>
                  <a:txBody>
                    <a:bodyPr/>
                    <a:lstStyle/>
                    <a:p>
                      <a:pPr marL="0" marR="0" algn="justLow" rtl="1">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CFP</a:t>
                      </a:r>
                      <a:r>
                        <a:rPr lang="ar-SA" sz="20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ليس اقل جودة, استخدمه إذا كان </a:t>
                      </a:r>
                      <a:r>
                        <a:rPr lang="en-US" sz="20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CSP</a:t>
                      </a:r>
                      <a:r>
                        <a:rPr lang="ar-SA" sz="20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غير ممكن</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FFFFFF"/>
                    </a:solidFill>
                  </a:tcPr>
                </a:tc>
                <a:extLst>
                  <a:ext uri="{0D108BD9-81ED-4DB2-BD59-A6C34878D82A}">
                    <a16:rowId xmlns:a16="http://schemas.microsoft.com/office/drawing/2014/main" val="2212479540"/>
                  </a:ext>
                </a:extLst>
              </a:tr>
              <a:tr h="675625">
                <a:tc>
                  <a:txBody>
                    <a:bodyPr/>
                    <a:lstStyle/>
                    <a:p>
                      <a:pPr marL="0" marR="0" algn="justLow" rtl="1">
                        <a:lnSpc>
                          <a:spcPct val="107000"/>
                        </a:lnSpc>
                        <a:spcBef>
                          <a:spcPts val="0"/>
                        </a:spcBef>
                        <a:spcAft>
                          <a:spcPts val="0"/>
                        </a:spcAft>
                      </a:pPr>
                      <a:r>
                        <a:rPr lang="ar-SA" sz="2000" b="1">
                          <a:solidFill>
                            <a:srgbClr val="000000"/>
                          </a:solidFill>
                          <a:effectLst/>
                          <a:latin typeface="Calibri" panose="020F0502020204030204" pitchFamily="34" charset="0"/>
                          <a:ea typeface="Calibri" panose="020F0502020204030204" pitchFamily="34" charset="0"/>
                          <a:cs typeface="Arial" panose="020B0604020202020204" pitchFamily="34" charset="0"/>
                        </a:rPr>
                        <a:t>بوليبات صغيرة &lt; 10 ملم</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justLow" rtl="1">
                        <a:lnSpc>
                          <a:spcPct val="107000"/>
                        </a:lnSpc>
                        <a:spcBef>
                          <a:spcPts val="0"/>
                        </a:spcBef>
                        <a:spcAft>
                          <a:spcPts val="0"/>
                        </a:spcAft>
                      </a:pPr>
                      <a:r>
                        <a:rPr lang="en-US" sz="2000">
                          <a:solidFill>
                            <a:srgbClr val="000000"/>
                          </a:solidFill>
                          <a:effectLst/>
                          <a:latin typeface="Calibri" panose="020F0502020204030204" pitchFamily="34" charset="0"/>
                          <a:ea typeface="Calibri" panose="020F0502020204030204" pitchFamily="34" charset="0"/>
                          <a:cs typeface="Arial" panose="020B0604020202020204" pitchFamily="34" charset="0"/>
                        </a:rPr>
                        <a:t>CSP</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FFFFFF"/>
                    </a:solidFill>
                  </a:tcPr>
                </a:tc>
                <a:tc>
                  <a:txBody>
                    <a:bodyPr/>
                    <a:lstStyle/>
                    <a:p>
                      <a:pPr marL="0" marR="0" algn="justLow" rtl="1">
                        <a:lnSpc>
                          <a:spcPct val="107000"/>
                        </a:lnSpc>
                        <a:spcBef>
                          <a:spcPts val="0"/>
                        </a:spcBef>
                        <a:spcAft>
                          <a:spcPts val="0"/>
                        </a:spcAft>
                      </a:pPr>
                      <a:r>
                        <a:rPr lang="ar-SA" sz="2000">
                          <a:solidFill>
                            <a:srgbClr val="000000"/>
                          </a:solidFill>
                          <a:effectLst/>
                          <a:latin typeface="Calibri" panose="020F0502020204030204" pitchFamily="34" charset="0"/>
                          <a:ea typeface="Calibri" panose="020F0502020204030204" pitchFamily="34" charset="0"/>
                          <a:cs typeface="Arial" panose="020B0604020202020204" pitchFamily="34" charset="0"/>
                        </a:rPr>
                        <a:t>العرى الباردة المخصصة أفضل من العرى التقليدية</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FFFFFF"/>
                    </a:solidFill>
                  </a:tcPr>
                </a:tc>
                <a:extLst>
                  <a:ext uri="{0D108BD9-81ED-4DB2-BD59-A6C34878D82A}">
                    <a16:rowId xmlns:a16="http://schemas.microsoft.com/office/drawing/2014/main" val="2521038019"/>
                  </a:ext>
                </a:extLst>
              </a:tr>
              <a:tr h="677710">
                <a:tc>
                  <a:txBody>
                    <a:bodyPr/>
                    <a:lstStyle/>
                    <a:p>
                      <a:pPr marL="0" marR="0" algn="justLow" rtl="1">
                        <a:lnSpc>
                          <a:spcPct val="107000"/>
                        </a:lnSpc>
                        <a:spcBef>
                          <a:spcPts val="0"/>
                        </a:spcBef>
                        <a:spcAft>
                          <a:spcPts val="0"/>
                        </a:spcAft>
                      </a:pPr>
                      <a:r>
                        <a:rPr lang="ar-SA" sz="2000" b="1">
                          <a:solidFill>
                            <a:srgbClr val="000000"/>
                          </a:solidFill>
                          <a:effectLst/>
                          <a:latin typeface="Calibri" panose="020F0502020204030204" pitchFamily="34" charset="0"/>
                          <a:ea typeface="Calibri" panose="020F0502020204030204" pitchFamily="34" charset="0"/>
                          <a:cs typeface="Arial" panose="020B0604020202020204" pitchFamily="34" charset="0"/>
                        </a:rPr>
                        <a:t>بوليبات معنقة 10-19 ملم</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justLow" rtl="1">
                        <a:lnSpc>
                          <a:spcPct val="107000"/>
                        </a:lnSpc>
                        <a:spcBef>
                          <a:spcPts val="0"/>
                        </a:spcBef>
                        <a:spcAft>
                          <a:spcPts val="0"/>
                        </a:spcAft>
                      </a:pPr>
                      <a:r>
                        <a:rPr lang="en-US" sz="2000">
                          <a:solidFill>
                            <a:srgbClr val="000000"/>
                          </a:solidFill>
                          <a:effectLst/>
                          <a:latin typeface="Calibri" panose="020F0502020204030204" pitchFamily="34" charset="0"/>
                          <a:ea typeface="Calibri" panose="020F0502020204030204" pitchFamily="34" charset="0"/>
                          <a:cs typeface="Arial" panose="020B0604020202020204" pitchFamily="34" charset="0"/>
                        </a:rPr>
                        <a:t>HSP</a:t>
                      </a:r>
                      <a:r>
                        <a:rPr lang="ar-SA" sz="2000">
                          <a:solidFill>
                            <a:srgbClr val="000000"/>
                          </a:solidFill>
                          <a:effectLst/>
                          <a:latin typeface="Calibri" panose="020F0502020204030204" pitchFamily="34" charset="0"/>
                          <a:ea typeface="Calibri" panose="020F0502020204030204" pitchFamily="34" charset="0"/>
                          <a:cs typeface="Arial" panose="020B0604020202020204" pitchFamily="34" charset="0"/>
                        </a:rPr>
                        <a:t>+ إرقاء ميكانيكي</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FFFFFF"/>
                    </a:solidFill>
                  </a:tcPr>
                </a:tc>
                <a:tc>
                  <a:txBody>
                    <a:bodyPr/>
                    <a:lstStyle/>
                    <a:p>
                      <a:pPr marL="0" marR="0" algn="justLow" rtl="1">
                        <a:lnSpc>
                          <a:spcPct val="107000"/>
                        </a:lnSpc>
                        <a:spcBef>
                          <a:spcPts val="0"/>
                        </a:spcBef>
                        <a:spcAft>
                          <a:spcPts val="0"/>
                        </a:spcAft>
                      </a:pPr>
                      <a:r>
                        <a:rPr lang="ar-SA"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r>
                        <a:rPr lang="ar-SA" sz="2000">
                          <a:solidFill>
                            <a:srgbClr val="000000"/>
                          </a:solidFill>
                          <a:effectLst/>
                          <a:latin typeface="Calibri" panose="020F0502020204030204" pitchFamily="34" charset="0"/>
                          <a:ea typeface="Calibri" panose="020F0502020204030204" pitchFamily="34" charset="0"/>
                          <a:cs typeface="Arial" panose="020B0604020202020204" pitchFamily="34" charset="0"/>
                        </a:rPr>
                        <a:t> حقن تحت مخاطي, انتظر البحوث على </a:t>
                      </a:r>
                      <a:r>
                        <a:rPr lang="en-US" sz="2000">
                          <a:solidFill>
                            <a:srgbClr val="000000"/>
                          </a:solidFill>
                          <a:effectLst/>
                          <a:latin typeface="Calibri" panose="020F0502020204030204" pitchFamily="34" charset="0"/>
                          <a:ea typeface="Calibri" panose="020F0502020204030204" pitchFamily="34" charset="0"/>
                          <a:cs typeface="Arial" panose="020B0604020202020204" pitchFamily="34" charset="0"/>
                        </a:rPr>
                        <a:t>CSP</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FFFFFF"/>
                    </a:solidFill>
                  </a:tcPr>
                </a:tc>
                <a:extLst>
                  <a:ext uri="{0D108BD9-81ED-4DB2-BD59-A6C34878D82A}">
                    <a16:rowId xmlns:a16="http://schemas.microsoft.com/office/drawing/2014/main" val="2566992413"/>
                  </a:ext>
                </a:extLst>
              </a:tr>
              <a:tr h="675625">
                <a:tc>
                  <a:txBody>
                    <a:bodyPr/>
                    <a:lstStyle/>
                    <a:p>
                      <a:pPr marL="0" marR="0" algn="justLow" rtl="1">
                        <a:lnSpc>
                          <a:spcPct val="107000"/>
                        </a:lnSpc>
                        <a:spcBef>
                          <a:spcPts val="0"/>
                        </a:spcBef>
                        <a:spcAft>
                          <a:spcPts val="0"/>
                        </a:spcAft>
                      </a:pPr>
                      <a:r>
                        <a:rPr lang="ar-SA" sz="2000" b="1">
                          <a:solidFill>
                            <a:srgbClr val="000000"/>
                          </a:solidFill>
                          <a:effectLst/>
                          <a:latin typeface="Calibri" panose="020F0502020204030204" pitchFamily="34" charset="0"/>
                          <a:ea typeface="Calibri" panose="020F0502020204030204" pitchFamily="34" charset="0"/>
                          <a:cs typeface="Arial" panose="020B0604020202020204" pitchFamily="34" charset="0"/>
                        </a:rPr>
                        <a:t>بوليبات لاطئة 10-19 ملم</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justLow" rtl="1">
                        <a:lnSpc>
                          <a:spcPct val="107000"/>
                        </a:lnSpc>
                        <a:spcBef>
                          <a:spcPts val="0"/>
                        </a:spcBef>
                        <a:spcAft>
                          <a:spcPts val="0"/>
                        </a:spcAft>
                      </a:pPr>
                      <a:r>
                        <a:rPr lang="en-US" sz="2000">
                          <a:solidFill>
                            <a:srgbClr val="000000"/>
                          </a:solidFill>
                          <a:effectLst/>
                          <a:latin typeface="Calibri" panose="020F0502020204030204" pitchFamily="34" charset="0"/>
                          <a:ea typeface="Calibri" panose="020F0502020204030204" pitchFamily="34" charset="0"/>
                          <a:cs typeface="Arial" panose="020B0604020202020204" pitchFamily="34" charset="0"/>
                        </a:rPr>
                        <a:t>HSP</a:t>
                      </a:r>
                      <a:r>
                        <a:rPr lang="ar-SA" sz="2000">
                          <a:solidFill>
                            <a:srgbClr val="000000"/>
                          </a:solidFill>
                          <a:effectLst/>
                          <a:latin typeface="Calibri" panose="020F0502020204030204" pitchFamily="34" charset="0"/>
                          <a:ea typeface="Calibri" panose="020F0502020204030204" pitchFamily="34" charset="0"/>
                          <a:cs typeface="Arial" panose="020B0604020202020204" pitchFamily="34" charset="0"/>
                        </a:rPr>
                        <a:t>+ إرقاء ميكانيكي</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FFFFFF"/>
                    </a:solidFill>
                  </a:tcPr>
                </a:tc>
                <a:tc>
                  <a:txBody>
                    <a:bodyPr/>
                    <a:lstStyle/>
                    <a:p>
                      <a:pPr marL="0" marR="0" algn="justLow" rtl="1">
                        <a:lnSpc>
                          <a:spcPct val="107000"/>
                        </a:lnSpc>
                        <a:spcBef>
                          <a:spcPts val="0"/>
                        </a:spcBef>
                        <a:spcAft>
                          <a:spcPts val="0"/>
                        </a:spcAft>
                      </a:pPr>
                      <a:r>
                        <a:rPr lang="ar-SA" sz="2000">
                          <a:solidFill>
                            <a:srgbClr val="000000"/>
                          </a:solidFill>
                          <a:effectLst/>
                          <a:latin typeface="Calibri" panose="020F0502020204030204" pitchFamily="34" charset="0"/>
                          <a:ea typeface="Calibri" panose="020F0502020204030204" pitchFamily="34" charset="0"/>
                          <a:cs typeface="Arial" panose="020B0604020202020204" pitchFamily="34" charset="0"/>
                        </a:rPr>
                        <a:t>إذا كانت الآفة أو المريض عالي الخطورة </a:t>
                      </a:r>
                      <a:r>
                        <a:rPr lang="ar-SA"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r>
                        <a:rPr lang="ar-SA" sz="200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en-US" sz="2000">
                          <a:solidFill>
                            <a:srgbClr val="000000"/>
                          </a:solidFill>
                          <a:effectLst/>
                          <a:latin typeface="Calibri" panose="020F0502020204030204" pitchFamily="34" charset="0"/>
                          <a:ea typeface="Calibri" panose="020F0502020204030204" pitchFamily="34" charset="0"/>
                          <a:cs typeface="Arial" panose="020B0604020202020204" pitchFamily="34" charset="0"/>
                        </a:rPr>
                        <a:t>CSP</a:t>
                      </a:r>
                      <a:r>
                        <a:rPr lang="ar-SA" sz="2000">
                          <a:solidFill>
                            <a:srgbClr val="000000"/>
                          </a:solidFill>
                          <a:effectLst/>
                          <a:latin typeface="Calibri" panose="020F0502020204030204" pitchFamily="34" charset="0"/>
                          <a:ea typeface="Calibri" panose="020F0502020204030204" pitchFamily="34" charset="0"/>
                          <a:cs typeface="Arial" panose="020B0604020202020204" pitchFamily="34" charset="0"/>
                        </a:rPr>
                        <a:t> قطعة قطعة</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FFFFFF"/>
                    </a:solidFill>
                  </a:tcPr>
                </a:tc>
                <a:extLst>
                  <a:ext uri="{0D108BD9-81ED-4DB2-BD59-A6C34878D82A}">
                    <a16:rowId xmlns:a16="http://schemas.microsoft.com/office/drawing/2014/main" val="2600249954"/>
                  </a:ext>
                </a:extLst>
              </a:tr>
              <a:tr h="675625">
                <a:tc>
                  <a:txBody>
                    <a:bodyPr/>
                    <a:lstStyle/>
                    <a:p>
                      <a:pPr marL="0" marR="0" algn="justLow" rtl="1">
                        <a:lnSpc>
                          <a:spcPct val="107000"/>
                        </a:lnSpc>
                        <a:spcBef>
                          <a:spcPts val="0"/>
                        </a:spcBef>
                        <a:spcAft>
                          <a:spcPts val="0"/>
                        </a:spcAft>
                      </a:pPr>
                      <a:r>
                        <a:rPr lang="ar-SA" sz="2000" b="1">
                          <a:solidFill>
                            <a:srgbClr val="000000"/>
                          </a:solidFill>
                          <a:effectLst/>
                          <a:latin typeface="Calibri" panose="020F0502020204030204" pitchFamily="34" charset="0"/>
                          <a:ea typeface="Calibri" panose="020F0502020204030204" pitchFamily="34" charset="0"/>
                          <a:cs typeface="Arial" panose="020B0604020202020204" pitchFamily="34" charset="0"/>
                        </a:rPr>
                        <a:t>بوليبات 20 – 40 ملم</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justLow" rtl="1">
                        <a:lnSpc>
                          <a:spcPct val="107000"/>
                        </a:lnSpc>
                        <a:spcBef>
                          <a:spcPts val="0"/>
                        </a:spcBef>
                        <a:spcAft>
                          <a:spcPts val="0"/>
                        </a:spcAft>
                      </a:pPr>
                      <a:r>
                        <a:rPr lang="ar-SA" sz="2000">
                          <a:solidFill>
                            <a:srgbClr val="000000"/>
                          </a:solidFill>
                          <a:effectLst/>
                          <a:latin typeface="Calibri" panose="020F0502020204030204" pitchFamily="34" charset="0"/>
                          <a:ea typeface="Calibri" panose="020F0502020204030204" pitchFamily="34" charset="0"/>
                          <a:cs typeface="Arial" panose="020B0604020202020204" pitchFamily="34" charset="0"/>
                        </a:rPr>
                        <a:t>تقنيات تنظيرية متقدمة</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FFFFFF"/>
                    </a:solidFill>
                  </a:tcPr>
                </a:tc>
                <a:tc>
                  <a:txBody>
                    <a:bodyPr/>
                    <a:lstStyle/>
                    <a:p>
                      <a:pPr marL="0" marR="0" algn="justLow" rtl="1">
                        <a:lnSpc>
                          <a:spcPct val="107000"/>
                        </a:lnSpc>
                        <a:spcBef>
                          <a:spcPts val="0"/>
                        </a:spcBef>
                        <a:spcAft>
                          <a:spcPts val="0"/>
                        </a:spcAft>
                      </a:pPr>
                      <a:r>
                        <a:rPr lang="ar-SA" sz="2000">
                          <a:solidFill>
                            <a:srgbClr val="000000"/>
                          </a:solidFill>
                          <a:effectLst/>
                          <a:latin typeface="Calibri" panose="020F0502020204030204" pitchFamily="34" charset="0"/>
                          <a:ea typeface="Calibri" panose="020F0502020204030204" pitchFamily="34" charset="0"/>
                          <a:cs typeface="Arial" panose="020B0604020202020204" pitchFamily="34" charset="0"/>
                        </a:rPr>
                        <a:t>جراحة في حال وجود دليل على الغزو العميق أو الهجومية في الفحص النسيجي</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FFFFFF"/>
                    </a:solidFill>
                  </a:tcPr>
                </a:tc>
                <a:extLst>
                  <a:ext uri="{0D108BD9-81ED-4DB2-BD59-A6C34878D82A}">
                    <a16:rowId xmlns:a16="http://schemas.microsoft.com/office/drawing/2014/main" val="997974848"/>
                  </a:ext>
                </a:extLst>
              </a:tr>
              <a:tr h="675625">
                <a:tc>
                  <a:txBody>
                    <a:bodyPr/>
                    <a:lstStyle/>
                    <a:p>
                      <a:pPr marL="0" marR="0" algn="justLow" rtl="1">
                        <a:lnSpc>
                          <a:spcPct val="107000"/>
                        </a:lnSpc>
                        <a:spcBef>
                          <a:spcPts val="0"/>
                        </a:spcBef>
                        <a:spcAft>
                          <a:spcPts val="0"/>
                        </a:spcAft>
                      </a:pPr>
                      <a:r>
                        <a:rPr lang="ar-SA" sz="2000" b="1">
                          <a:solidFill>
                            <a:srgbClr val="000000"/>
                          </a:solidFill>
                          <a:effectLst/>
                          <a:latin typeface="Calibri" panose="020F0502020204030204" pitchFamily="34" charset="0"/>
                          <a:ea typeface="Calibri" panose="020F0502020204030204" pitchFamily="34" charset="0"/>
                          <a:cs typeface="Arial" panose="020B0604020202020204" pitchFamily="34" charset="0"/>
                        </a:rPr>
                        <a:t>بوليبات &gt; 40 ملم</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D9E2F3"/>
                    </a:solidFill>
                  </a:tcPr>
                </a:tc>
                <a:tc>
                  <a:txBody>
                    <a:bodyPr/>
                    <a:lstStyle/>
                    <a:p>
                      <a:pPr marL="0" marR="0" algn="justLow" rtl="1">
                        <a:lnSpc>
                          <a:spcPct val="107000"/>
                        </a:lnSpc>
                        <a:spcBef>
                          <a:spcPts val="0"/>
                        </a:spcBef>
                        <a:spcAft>
                          <a:spcPts val="0"/>
                        </a:spcAft>
                      </a:pPr>
                      <a:r>
                        <a:rPr lang="ar-SA" sz="20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عمل تشخيصي لتحديد المرحلة و جراحة إذا كانت مناسبة</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FFFFFF"/>
                    </a:solidFill>
                  </a:tcPr>
                </a:tc>
                <a:tc>
                  <a:txBody>
                    <a:bodyPr/>
                    <a:lstStyle/>
                    <a:p>
                      <a:pPr marL="0" marR="0" algn="justLow" rtl="1">
                        <a:lnSpc>
                          <a:spcPct val="107000"/>
                        </a:lnSpc>
                        <a:spcBef>
                          <a:spcPts val="0"/>
                        </a:spcBef>
                        <a:spcAft>
                          <a:spcPts val="0"/>
                        </a:spcAft>
                      </a:pPr>
                      <a:r>
                        <a:rPr lang="ar-SA" sz="20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8EAADB"/>
                      </a:solidFill>
                      <a:prstDash val="solid"/>
                      <a:round/>
                      <a:headEnd type="none" w="med" len="med"/>
                      <a:tailEnd type="none" w="med" len="med"/>
                    </a:lnL>
                    <a:lnR w="12700" cap="flat" cmpd="sng" algn="ctr">
                      <a:solidFill>
                        <a:srgbClr val="8EAADB"/>
                      </a:solidFill>
                      <a:prstDash val="solid"/>
                      <a:round/>
                      <a:headEnd type="none" w="med" len="med"/>
                      <a:tailEnd type="none" w="med" len="med"/>
                    </a:lnR>
                    <a:lnT w="12700" cap="flat" cmpd="sng" algn="ctr">
                      <a:solidFill>
                        <a:srgbClr val="8EAADB"/>
                      </a:solidFill>
                      <a:prstDash val="solid"/>
                      <a:round/>
                      <a:headEnd type="none" w="med" len="med"/>
                      <a:tailEnd type="none" w="med" len="med"/>
                    </a:lnT>
                    <a:lnB w="12700" cap="flat" cmpd="sng" algn="ctr">
                      <a:solidFill>
                        <a:srgbClr val="8EAADB"/>
                      </a:solidFill>
                      <a:prstDash val="solid"/>
                      <a:round/>
                      <a:headEnd type="none" w="med" len="med"/>
                      <a:tailEnd type="none" w="med" len="med"/>
                    </a:lnB>
                    <a:solidFill>
                      <a:srgbClr val="FFFFFF"/>
                    </a:solidFill>
                  </a:tcPr>
                </a:tc>
                <a:extLst>
                  <a:ext uri="{0D108BD9-81ED-4DB2-BD59-A6C34878D82A}">
                    <a16:rowId xmlns:a16="http://schemas.microsoft.com/office/drawing/2014/main" val="4033469750"/>
                  </a:ext>
                </a:extLst>
              </a:tr>
            </a:tbl>
          </a:graphicData>
        </a:graphic>
      </p:graphicFrame>
    </p:spTree>
    <p:extLst>
      <p:ext uri="{BB962C8B-B14F-4D97-AF65-F5344CB8AC3E}">
        <p14:creationId xmlns:p14="http://schemas.microsoft.com/office/powerpoint/2010/main" val="797173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4F6B7-9A65-7BA4-DF15-777719D5FAA5}"/>
              </a:ext>
            </a:extLst>
          </p:cNvPr>
          <p:cNvSpPr>
            <a:spLocks noGrp="1"/>
          </p:cNvSpPr>
          <p:nvPr>
            <p:ph type="title"/>
          </p:nvPr>
        </p:nvSpPr>
        <p:spPr/>
        <p:txBody>
          <a:bodyPr>
            <a:noAutofit/>
          </a:bodyPr>
          <a:lstStyle/>
          <a:p>
            <a:pPr algn="ctr"/>
            <a:r>
              <a:rPr lang="ar-SY" sz="3600" dirty="0"/>
              <a:t>الأداء الحالي لاستئصال البوليبات</a:t>
            </a:r>
            <a:br>
              <a:rPr lang="ar-SY" sz="3600" dirty="0"/>
            </a:br>
            <a:r>
              <a:rPr lang="en-US" sz="3600" dirty="0"/>
              <a:t>Current Polypectomy Performance</a:t>
            </a:r>
          </a:p>
        </p:txBody>
      </p:sp>
      <p:sp>
        <p:nvSpPr>
          <p:cNvPr id="3" name="Content Placeholder 2">
            <a:extLst>
              <a:ext uri="{FF2B5EF4-FFF2-40B4-BE49-F238E27FC236}">
                <a16:creationId xmlns:a16="http://schemas.microsoft.com/office/drawing/2014/main" id="{FFDD5D60-B1E5-32F8-EF1F-B63B4F7198A3}"/>
              </a:ext>
            </a:extLst>
          </p:cNvPr>
          <p:cNvSpPr>
            <a:spLocks noGrp="1"/>
          </p:cNvSpPr>
          <p:nvPr>
            <p:ph idx="1"/>
          </p:nvPr>
        </p:nvSpPr>
        <p:spPr>
          <a:xfrm>
            <a:off x="457200" y="1775194"/>
            <a:ext cx="8229600" cy="4927358"/>
          </a:xfrm>
        </p:spPr>
        <p:txBody>
          <a:bodyPr>
            <a:normAutofit/>
          </a:bodyPr>
          <a:lstStyle/>
          <a:p>
            <a:pPr marL="0" marR="0" algn="justLow" rtl="1">
              <a:lnSpc>
                <a:spcPct val="107000"/>
              </a:lnSpc>
              <a:spcBef>
                <a:spcPts val="0"/>
              </a:spcBef>
              <a:spcAft>
                <a:spcPts val="800"/>
              </a:spcAft>
            </a:pPr>
            <a:r>
              <a:rPr lang="ar-SA" dirty="0">
                <a:effectLst/>
                <a:latin typeface="Calibri" panose="020F0502020204030204" pitchFamily="34" charset="0"/>
                <a:ea typeface="Calibri" panose="020F0502020204030204" pitchFamily="34" charset="0"/>
                <a:cs typeface="Arial" panose="020B0604020202020204" pitchFamily="34" charset="0"/>
              </a:rPr>
              <a:t>إن الالتزام بأفضل التقنيات لاستئصال البوليبات متفاوت في الممارسة السريرية </a:t>
            </a:r>
            <a:r>
              <a:rPr lang="ar-SA"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مع نسبة هامة من البوليبات لا تستأصل بصورة كاملة. </a:t>
            </a:r>
            <a:endParaRPr lang="en-US"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0" marR="0" algn="justLow" rtl="1">
              <a:lnSpc>
                <a:spcPct val="107000"/>
              </a:lnSpc>
              <a:spcBef>
                <a:spcPts val="0"/>
              </a:spcBef>
              <a:spcAft>
                <a:spcPts val="800"/>
              </a:spcAft>
            </a:pPr>
            <a:r>
              <a:rPr lang="ar-SA" dirty="0">
                <a:effectLst/>
                <a:latin typeface="Calibri" panose="020F0502020204030204" pitchFamily="34" charset="0"/>
                <a:ea typeface="Calibri" panose="020F0502020204030204" pitchFamily="34" charset="0"/>
                <a:cs typeface="Arial" panose="020B0604020202020204" pitchFamily="34" charset="0"/>
              </a:rPr>
              <a:t>نقص في المهارات الأساسية لاستئصال البوليبات ←</a:t>
            </a:r>
            <a:r>
              <a:rPr lang="ar-SA" b="1" dirty="0">
                <a:effectLst/>
                <a:latin typeface="Calibri" panose="020F0502020204030204" pitchFamily="34" charset="0"/>
                <a:ea typeface="Calibri" panose="020F0502020204030204" pitchFamily="34" charset="0"/>
                <a:cs typeface="Arial" panose="020B0604020202020204" pitchFamily="34" charset="0"/>
              </a:rPr>
              <a:t>فجوة واضحة بين أفضل ممارسة و الممارسة الحالية تتطلب تثقيفاً متقدماً باستمرار</a:t>
            </a:r>
            <a:r>
              <a:rPr lang="ar-SA" dirty="0">
                <a:effectLst/>
                <a:latin typeface="Calibri" panose="020F0502020204030204" pitchFamily="34" charset="0"/>
                <a:ea typeface="Calibri" panose="020F0502020204030204" pitchFamily="34" charset="0"/>
                <a:cs typeface="Arial" panose="020B0604020202020204" pitchFamily="34" charset="0"/>
              </a:rPr>
              <a:t>.</a:t>
            </a:r>
            <a:endParaRPr lang="en-US"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3594624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yman">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extLst>
    <a:ext uri="{05A4C25C-085E-4340-85A3-A5531E510DB2}">
      <thm15:themeFamily xmlns:thm15="http://schemas.microsoft.com/office/thememl/2012/main" name="Ayman2021" id="{11124D2B-32B6-470E-B5E8-1CAB7D3E13E0}" vid="{BC89C6F9-2393-4237-9F77-501BAF72C2E4}"/>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pharma.potx" id="{1DA42A85-F5E8-4775-9725-1127A4AD2710}" vid="{E45EDD23-40C4-4375-93DE-6E239DCFC291}"/>
    </a:ext>
  </a:extLst>
</a:theme>
</file>

<file path=docProps/app.xml><?xml version="1.0" encoding="utf-8"?>
<Properties xmlns="http://schemas.openxmlformats.org/officeDocument/2006/extended-properties" xmlns:vt="http://schemas.openxmlformats.org/officeDocument/2006/docPropsVTypes">
  <Template>Ayman2021</Template>
  <TotalTime>966</TotalTime>
  <Words>4166</Words>
  <Application>Microsoft Office PowerPoint</Application>
  <PresentationFormat>On-screen Show (4:3)</PresentationFormat>
  <Paragraphs>223</Paragraphs>
  <Slides>52</Slides>
  <Notes>0</Notes>
  <HiddenSlides>0</HiddenSlides>
  <MMClips>2</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52</vt:i4>
      </vt:variant>
    </vt:vector>
  </HeadingPairs>
  <TitlesOfParts>
    <vt:vector size="68" baseType="lpstr">
      <vt:lpstr>AdvOT0c2f268a.I</vt:lpstr>
      <vt:lpstr>AdvOT6520a694</vt:lpstr>
      <vt:lpstr>AdvOTdc5ff126</vt:lpstr>
      <vt:lpstr>AdvOTe0bfbd19</vt:lpstr>
      <vt:lpstr>AdvTT9113c6c0</vt:lpstr>
      <vt:lpstr>Arial</vt:lpstr>
      <vt:lpstr>Calibri</vt:lpstr>
      <vt:lpstr>Calibri Light</vt:lpstr>
      <vt:lpstr>Corbel</vt:lpstr>
      <vt:lpstr>Courier New</vt:lpstr>
      <vt:lpstr>Symbol</vt:lpstr>
      <vt:lpstr>Wingdings</vt:lpstr>
      <vt:lpstr>Wingdings 2</vt:lpstr>
      <vt:lpstr>Wingdings 3</vt:lpstr>
      <vt:lpstr>Ayman</vt:lpstr>
      <vt:lpstr>Office Theme</vt:lpstr>
      <vt:lpstr>استئصال البوليبات بالعروة الباردة: التقنية و التطبيقات Cold Snare Polypectomy: Techniques and Applications The Cold Revolution</vt:lpstr>
      <vt:lpstr>استئصال البوليبات بالعروة الباردة: التقنية و التطبيقات Cold Snare Polypectomy: Techniques and Applications </vt:lpstr>
      <vt:lpstr>مقدمة</vt:lpstr>
      <vt:lpstr>تقنيات استئصال البوليبات Polypectomy Techniques</vt:lpstr>
      <vt:lpstr>The Cold Revolution</vt:lpstr>
      <vt:lpstr>ما هي البوليبات الصغيرة؟ و ما أهميتها السريرية؟</vt:lpstr>
      <vt:lpstr>Interval Cancer</vt:lpstr>
      <vt:lpstr>PowerPoint Presentation</vt:lpstr>
      <vt:lpstr>الأداء الحالي لاستئصال البوليبات Current Polypectomy Performance</vt:lpstr>
      <vt:lpstr>PowerPoint Presentation</vt:lpstr>
      <vt:lpstr>PowerPoint Presentation</vt:lpstr>
      <vt:lpstr>متى و كيف تستخدم استئصال البوليب بالعروة الباردة في الممارسة السريرية؟  When and How to Use Cold Snare Polypectomy in Clinical Practice?</vt:lpstr>
      <vt:lpstr>متى و كيف تستخدم استئصال البوليب بالعروة الباردة في الممارسة السريرية؟  When and How to Use Cold Snare Polypectomy in Clinical Practice?</vt:lpstr>
      <vt:lpstr>PowerPoint Presentation</vt:lpstr>
      <vt:lpstr>PowerPoint Presentation</vt:lpstr>
      <vt:lpstr>PowerPoint Presentation</vt:lpstr>
      <vt:lpstr>PowerPoint Presentation</vt:lpstr>
      <vt:lpstr>PowerPoint Presentation</vt:lpstr>
      <vt:lpstr>أدوات القطع Resection Tools</vt:lpstr>
      <vt:lpstr>PowerPoint Presentation</vt:lpstr>
      <vt:lpstr>PowerPoint Presentation</vt:lpstr>
      <vt:lpstr>PowerPoint Presentation</vt:lpstr>
      <vt:lpstr>PowerPoint Presentation</vt:lpstr>
      <vt:lpstr>Captivator™ COLD Single-use Snare</vt:lpstr>
      <vt:lpstr>PowerPoint Presentation</vt:lpstr>
      <vt:lpstr>PowerPoint Presentation</vt:lpstr>
      <vt:lpstr>PowerPoint Presentation</vt:lpstr>
      <vt:lpstr>التنظير الهضمي العلوي Esophagogastroduodenoscopy</vt:lpstr>
      <vt:lpstr>تنظير الكولون Colonoscopy</vt:lpstr>
      <vt:lpstr>1. استئصال البوليبات بالعروة الباردة يزيل الحوادث الجانبية لاستئصال البوليبات لكنه تقنياً أكثر تطلباً</vt:lpstr>
      <vt:lpstr>2. اعرف العروة و لكن اعترف أن الأولوية هي لتقنية استئصال البوليبات الأمثل  Know the snare, but acknowledge the primacy of optimal polypectomy technique </vt:lpstr>
      <vt:lpstr>3. حقق الاقتراب و حافظ عليه Establish and maintain intimacy</vt:lpstr>
      <vt:lpstr>PowerPoint Presentation</vt:lpstr>
      <vt:lpstr>4. اهدف لإجراء حفر و تنقيب في المخاطية Aim to perform a mucosal excavation</vt:lpstr>
      <vt:lpstr>5. استخدم إغلاق العروة على 3 مراحل  Use a 3-stage snare closure</vt:lpstr>
      <vt:lpstr>PowerPoint Presentation</vt:lpstr>
      <vt:lpstr>6. كبر حافة النسيج الطبيعي و ابحث عن الهالة Maximize the margin of normal tissue and look for the “halo”</vt:lpstr>
      <vt:lpstr>7. إذا كنت في شك من أمرك. أعد القطع مرة تلو مرة حسب الحاجة If in doubt, re-excise. Again, and again if needed</vt:lpstr>
      <vt:lpstr>PowerPoint Presentation</vt:lpstr>
      <vt:lpstr>8. النزف المرتبط بالـ CSP لا يحتاج إلى معالجة  CSP-related bleeding does not need treatment</vt:lpstr>
      <vt:lpstr>9. لـ CSP دور متزايد في البوليبات المتوسطة (10-20 ملم) و حتى الغدومات المسطحة الأكبر, إلا أن تقنية CSP المثلى أساسية</vt:lpstr>
      <vt:lpstr>PowerPoint Presentation</vt:lpstr>
      <vt:lpstr>PowerPoint Presentation</vt:lpstr>
      <vt:lpstr>PowerPoint Presentation</vt:lpstr>
      <vt:lpstr>10. كل البوليبات المسننة (المنشارية)و باستثناء واسعة الامتداد, يجب أن تستأصل بالـ CSP  All serrated polyps, however extensive, should be removed by CSP </vt:lpstr>
      <vt:lpstr>PowerPoint Presentation</vt:lpstr>
      <vt:lpstr>PowerPoint Presentation</vt:lpstr>
      <vt:lpstr>PowerPoint Presentation</vt:lpstr>
      <vt:lpstr>PowerPoint Presentation</vt:lpstr>
      <vt:lpstr>PowerPoint Presentation</vt:lpstr>
      <vt:lpstr>الرسالة Take Home Message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استئصال البوليبات بالعروة الباردة: التقنية و التطبيقات Cold Snare Polypectomy: Techniques and Applications</dc:title>
  <dc:creator>Ayman Ali</dc:creator>
  <cp:lastModifiedBy>HP</cp:lastModifiedBy>
  <cp:revision>47</cp:revision>
  <dcterms:created xsi:type="dcterms:W3CDTF">2022-09-01T04:39:04Z</dcterms:created>
  <dcterms:modified xsi:type="dcterms:W3CDTF">2023-01-17T07:08:05Z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31575063</vt:lpwstr>
  </property>
  <property fmtid="{D5CDD505-2E9C-101B-9397-08002B2CF9AE}" pid="3" name="NXPowerLiteSettings">
    <vt:lpwstr>E700052003A000</vt:lpwstr>
  </property>
  <property fmtid="{D5CDD505-2E9C-101B-9397-08002B2CF9AE}" pid="4" name="NXPowerLiteVersion">
    <vt:lpwstr>D9.1.4</vt:lpwstr>
  </property>
</Properties>
</file>