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0" r:id="rId2"/>
    <p:sldId id="256" r:id="rId3"/>
    <p:sldId id="258" r:id="rId4"/>
    <p:sldId id="257" r:id="rId5"/>
    <p:sldId id="259" r:id="rId6"/>
    <p:sldId id="260" r:id="rId7"/>
    <p:sldId id="261" r:id="rId8"/>
    <p:sldId id="265" r:id="rId9"/>
    <p:sldId id="262" r:id="rId10"/>
    <p:sldId id="643" r:id="rId11"/>
    <p:sldId id="263" r:id="rId12"/>
    <p:sldId id="264" r:id="rId13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D4B319FD-E940-4D4A-B87A-3D0B6E5AD658}" type="datetimeFigureOut">
              <a:rPr lang="ar-SY" smtClean="0"/>
              <a:t>25/06/1444</a:t>
            </a:fld>
            <a:endParaRPr lang="ar-S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S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959BE8D-B130-4014-BDBC-87466C3E6826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32580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18588-6B75-738A-974E-81C1F94F81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10AA6F-AEC7-02D3-5CE4-8CF8EEE7BB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C1965F-AFFD-DC59-53B4-272AB12C5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EB1A-FA5F-431E-8F83-048380301407}" type="datetimeFigureOut">
              <a:rPr lang="ar-SY" smtClean="0"/>
              <a:t>25/06/1444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5D767-2198-94A1-3E3C-737F98112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6481E-F669-B020-7212-3F1396EAB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7CC88-8D9C-4436-94D9-E9D19A630408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04828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48C95-0C53-5F61-620C-09AEEAB70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26D720-A839-2ADD-79AA-34BCEBF4FA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F0AD83-D003-66DE-294D-C0DC07E0E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EB1A-FA5F-431E-8F83-048380301407}" type="datetimeFigureOut">
              <a:rPr lang="ar-SY" smtClean="0"/>
              <a:t>25/06/1444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CBBE42-A109-1B04-1F67-56FB763A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4C46F4-0FEB-FB74-212E-B181FA2D3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7CC88-8D9C-4436-94D9-E9D19A630408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037694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4DBEC4-9FB9-2F49-3A1F-EC646E4FD7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6F603D-0F8A-B210-8573-C6233D8BA6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B7E939-F146-233E-E13E-F54667153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EB1A-FA5F-431E-8F83-048380301407}" type="datetimeFigureOut">
              <a:rPr lang="ar-SY" smtClean="0"/>
              <a:t>25/06/1444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40373-35D1-FDD7-D6B2-98325DF85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B67256-066C-A8D0-46DA-317209B03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7CC88-8D9C-4436-94D9-E9D19A630408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090198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9AA8C-1BDF-7221-B84D-C6A980A55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F7689-F584-6061-D903-05BDD55A5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7E60E-2861-01A0-EDEA-A56C9839C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EB1A-FA5F-431E-8F83-048380301407}" type="datetimeFigureOut">
              <a:rPr lang="ar-SY" smtClean="0"/>
              <a:t>25/06/1444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3E008-99BB-0ADD-C96C-05B6E40AC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E372D5-EED6-8DD4-073A-7E9FC6DC0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7CC88-8D9C-4436-94D9-E9D19A630408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48001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2E996-31C2-7B4C-9EA5-EF46AE1ED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58F7E-3350-F108-EB14-6EBF6674D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02BC5-2AB7-0A49-9B6C-A8940019A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EB1A-FA5F-431E-8F83-048380301407}" type="datetimeFigureOut">
              <a:rPr lang="ar-SY" smtClean="0"/>
              <a:t>25/06/1444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E24BD6-9520-7899-7CA1-8CD377C0D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62BA3F-52EA-C9E4-80DE-A4789581C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7CC88-8D9C-4436-94D9-E9D19A630408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525931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189A0-0B5C-2A2E-0648-8B3821934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AD6B4-6C1F-DA4E-F6DD-A853B769A3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AA1F58-C1C2-B716-5BB5-482A37840D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65EC6E-AC9E-38EF-B74B-52CAB68B0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EB1A-FA5F-431E-8F83-048380301407}" type="datetimeFigureOut">
              <a:rPr lang="ar-SY" smtClean="0"/>
              <a:t>25/06/1444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C6B45F-AF0A-74A3-E035-94C0C6DC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5CCAF2-D6BF-0BE8-896B-D2FD7E4A1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7CC88-8D9C-4436-94D9-E9D19A630408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191273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A0AAC-F652-E658-AF34-6660B91C3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769A70-C294-B98D-215E-4C416ED864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17DBDA-B351-C29A-734E-F8CDDDEFEF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1CF88E-D350-8975-D32E-16443B3936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0529AE-C896-CEB8-EDF2-126DFC6507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6B50A3-067F-F0E0-3D58-D4AD73128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EB1A-FA5F-431E-8F83-048380301407}" type="datetimeFigureOut">
              <a:rPr lang="ar-SY" smtClean="0"/>
              <a:t>25/06/1444</a:t>
            </a:fld>
            <a:endParaRPr lang="ar-S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4B204F-DF51-6F54-5383-FC9657065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B7FDF0-A2C3-46CD-DFB8-E2E873DBA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7CC88-8D9C-4436-94D9-E9D19A630408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15139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9C227-2840-16D7-94E1-AF37CE52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59441E-E29E-CB40-9693-F9AC8065A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EB1A-FA5F-431E-8F83-048380301407}" type="datetimeFigureOut">
              <a:rPr lang="ar-SY" smtClean="0"/>
              <a:t>25/06/1444</a:t>
            </a:fld>
            <a:endParaRPr lang="ar-S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7B76F2-BC86-42CA-A1AD-9806FF600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5A236B-4198-CE37-A366-535566C3E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7CC88-8D9C-4436-94D9-E9D19A630408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651090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EE463B-519D-0872-B506-C2AA6809E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EB1A-FA5F-431E-8F83-048380301407}" type="datetimeFigureOut">
              <a:rPr lang="ar-SY" smtClean="0"/>
              <a:t>25/06/1444</a:t>
            </a:fld>
            <a:endParaRPr lang="ar-S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7A5946-A3FE-62F2-DFE9-E8CFC447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F925B2-1443-9013-0782-8BB8B1453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7CC88-8D9C-4436-94D9-E9D19A630408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24137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75CE3-E7DE-4D06-3F14-044DD61BB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EC827-8FE0-0848-BB74-B770E51FB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B9A712-7EFF-2ED7-148A-1D880809B2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5366EB-B577-1D65-A22C-173E811EC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EB1A-FA5F-431E-8F83-048380301407}" type="datetimeFigureOut">
              <a:rPr lang="ar-SY" smtClean="0"/>
              <a:t>25/06/1444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CFD71-ADE8-E71D-D774-E50FEC78F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01A207-653C-9829-04D0-0BFC95FDC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7CC88-8D9C-4436-94D9-E9D19A630408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254387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64EE8-D665-ED42-FDDE-45968FCAF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55E29-3B25-73CC-E41E-D9A0BB7CA7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00CB33-555E-F9CF-B2DC-1EEBA0C76E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F73BBD-9728-A9FC-39C6-9F22517D2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EB1A-FA5F-431E-8F83-048380301407}" type="datetimeFigureOut">
              <a:rPr lang="ar-SY" smtClean="0"/>
              <a:t>25/06/1444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F373C5-A9B8-19A3-EECD-B4F641860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CAC83-A637-FBE0-61C7-BD47447B3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7CC88-8D9C-4436-94D9-E9D19A630408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86432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9C3285-31A7-70C7-DD0C-B459CB59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1996C7-AA39-CC29-8BDE-8EC376301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8C629E-0866-1212-FCA3-6108CC51F2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6EB1A-FA5F-431E-8F83-048380301407}" type="datetimeFigureOut">
              <a:rPr lang="ar-SY" smtClean="0"/>
              <a:t>25/06/1444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374AB0-A479-F0B3-6601-0A16233AC9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A19034-D0F5-84C6-C5AA-A7F0BC9468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7CC88-8D9C-4436-94D9-E9D19A630408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1822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g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Users\Owner\Desktop\Not%20every%20day%20seen%20Polypectomy\Perforation%20Case\clips%20ysra\s6.mpg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hyperlink" Target="file:///H:\7.%20Young%20From%20Fayez%20Sandouk%20variant%20Lectures\1.%20To%20be%20seen%20first\Not%20every%20day%20seen%20Polypectomy\Perforation%20Case\clips%20ysra\All%20&#1603;&#1575;&#1605;&#1604;.mpg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file:///H:\7.%20Young%20From%20Fayez%20Sandouk%20variant%20Lectures\1.%20To%20be%20seen%20first\Not%20every%20day%20seen%20Polypectomy\Perforation%20Case\clips%20ysra\slid7.mpg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9E9027-FE40-310F-EBEA-B176928183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6E6BF7-EB0A-8E56-B91A-86178BDF8322}"/>
              </a:ext>
            </a:extLst>
          </p:cNvPr>
          <p:cNvSpPr txBox="1"/>
          <p:nvPr/>
        </p:nvSpPr>
        <p:spPr>
          <a:xfrm>
            <a:off x="1139687" y="6011985"/>
            <a:ext cx="245753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hlinkClick r:id="rId4" action="ppaction://hlinkfile"/>
              </a:rPr>
              <a:t>Perforation case 15 clips</a:t>
            </a:r>
            <a:endParaRPr lang="ar-SY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84C19D-CCE8-0AAD-75D4-F02BDB65761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5924" y="2465942"/>
            <a:ext cx="2646320" cy="43180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C81F47-0EDE-7F4B-7DA4-EDD834E8CF3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4922" y="2443858"/>
            <a:ext cx="3421142" cy="21120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85FEB3-5FE5-92D3-02DC-B566173075E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724" y="4674679"/>
            <a:ext cx="3405340" cy="1922782"/>
          </a:xfrm>
          <a:prstGeom prst="rect">
            <a:avLst/>
          </a:prstGeom>
        </p:spPr>
      </p:pic>
      <p:pic>
        <p:nvPicPr>
          <p:cNvPr id="10" name="s6.mpg">
            <a:hlinkClick r:id="" action="ppaction://media"/>
            <a:extLst>
              <a:ext uri="{FF2B5EF4-FFF2-40B4-BE49-F238E27FC236}">
                <a16:creationId xmlns:a16="http://schemas.microsoft.com/office/drawing/2014/main" id="{FA34257C-7A2A-8884-E7DB-3E4E3CE9332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17" y="2417765"/>
            <a:ext cx="4393211" cy="3594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8C10D90-53D9-E1B0-C78C-B35DE66C6934}"/>
              </a:ext>
            </a:extLst>
          </p:cNvPr>
          <p:cNvSpPr txBox="1"/>
          <p:nvPr/>
        </p:nvSpPr>
        <p:spPr>
          <a:xfrm>
            <a:off x="-189615" y="1154536"/>
            <a:ext cx="544830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en-US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Huge </a:t>
            </a:r>
            <a:r>
              <a:rPr lang="en-US" sz="28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Segmoid</a:t>
            </a:r>
            <a:r>
              <a:rPr lang="en-US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 Polyp</a:t>
            </a:r>
          </a:p>
          <a:p>
            <a:pPr algn="ctr">
              <a:defRPr/>
            </a:pP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Recurrent Rectal Bleeding</a:t>
            </a:r>
          </a:p>
          <a:p>
            <a:pPr algn="ctr">
              <a:defRPr/>
            </a:pPr>
            <a:endParaRPr lang="en-US" sz="28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FEE2B1-6370-D1AF-F186-3EC3E577E51F}"/>
              </a:ext>
            </a:extLst>
          </p:cNvPr>
          <p:cNvSpPr txBox="1"/>
          <p:nvPr/>
        </p:nvSpPr>
        <p:spPr>
          <a:xfrm>
            <a:off x="64168" y="100215"/>
            <a:ext cx="1386918" cy="95410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Case -1</a:t>
            </a:r>
          </a:p>
          <a:p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32 </a:t>
            </a:r>
            <a:r>
              <a:rPr lang="en-US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yo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 F. </a:t>
            </a:r>
            <a:endParaRPr lang="ar-SY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00FF"/>
              </a:highligh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276D0F-83B1-7B35-3A1E-06791905519C}"/>
              </a:ext>
            </a:extLst>
          </p:cNvPr>
          <p:cNvSpPr txBox="1"/>
          <p:nvPr/>
        </p:nvSpPr>
        <p:spPr>
          <a:xfrm>
            <a:off x="5332400" y="1060166"/>
            <a:ext cx="5867400" cy="1077218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en-US" sz="32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Polypectomy </a:t>
            </a:r>
          </a:p>
          <a:p>
            <a:pPr algn="ctr">
              <a:defRPr/>
            </a:pPr>
            <a:r>
              <a:rPr lang="en-US" sz="32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Perforation , Clipping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D609FB21-57A6-21B1-E6DB-1093D13F5282}"/>
              </a:ext>
            </a:extLst>
          </p:cNvPr>
          <p:cNvSpPr/>
          <p:nvPr/>
        </p:nvSpPr>
        <p:spPr>
          <a:xfrm>
            <a:off x="5396550" y="5101727"/>
            <a:ext cx="319860" cy="874155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B0309623-F377-1CB2-0A6F-975D3BA14B0F}"/>
              </a:ext>
            </a:extLst>
          </p:cNvPr>
          <p:cNvSpPr/>
          <p:nvPr/>
        </p:nvSpPr>
        <p:spPr>
          <a:xfrm rot="1682729">
            <a:off x="7218325" y="3558591"/>
            <a:ext cx="319860" cy="874155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C11C7F25-CD0F-F02C-40B1-158E1D54B3F2}"/>
              </a:ext>
            </a:extLst>
          </p:cNvPr>
          <p:cNvSpPr/>
          <p:nvPr/>
        </p:nvSpPr>
        <p:spPr>
          <a:xfrm rot="1682729">
            <a:off x="10700570" y="3558591"/>
            <a:ext cx="319860" cy="874155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13" name="Arrow: Up 12">
            <a:extLst>
              <a:ext uri="{FF2B5EF4-FFF2-40B4-BE49-F238E27FC236}">
                <a16:creationId xmlns:a16="http://schemas.microsoft.com/office/drawing/2014/main" id="{52B60EA7-F53C-3958-B40B-A3D37424C206}"/>
              </a:ext>
            </a:extLst>
          </p:cNvPr>
          <p:cNvSpPr/>
          <p:nvPr/>
        </p:nvSpPr>
        <p:spPr>
          <a:xfrm>
            <a:off x="9080682" y="3154881"/>
            <a:ext cx="319860" cy="874155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15" name="Arrow: Up 14">
            <a:extLst>
              <a:ext uri="{FF2B5EF4-FFF2-40B4-BE49-F238E27FC236}">
                <a16:creationId xmlns:a16="http://schemas.microsoft.com/office/drawing/2014/main" id="{238F3765-33C8-4960-CE7D-2F68757EC3C0}"/>
              </a:ext>
            </a:extLst>
          </p:cNvPr>
          <p:cNvSpPr/>
          <p:nvPr/>
        </p:nvSpPr>
        <p:spPr>
          <a:xfrm>
            <a:off x="5708044" y="2989628"/>
            <a:ext cx="319860" cy="874155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6021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6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11" grpId="0"/>
      <p:bldP spid="12" grpId="0"/>
      <p:bldP spid="14" grpId="0"/>
      <p:bldP spid="3" grpId="0" animBg="1"/>
      <p:bldP spid="6" grpId="0" animBg="1"/>
      <p:bldP spid="8" grpId="0" animBg="1"/>
      <p:bldP spid="13" grpId="0" animBg="1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5" descr="D:\ساحة الأمويين.jpg">
            <a:extLst>
              <a:ext uri="{FF2B5EF4-FFF2-40B4-BE49-F238E27FC236}">
                <a16:creationId xmlns:a16="http://schemas.microsoft.com/office/drawing/2014/main" id="{336C38C5-8B7E-AD81-AC38-76CD98FD2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104" y="972458"/>
            <a:ext cx="10515818" cy="529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B5F820-AE22-D55A-7B5F-898F8F15974B}"/>
              </a:ext>
            </a:extLst>
          </p:cNvPr>
          <p:cNvSpPr txBox="1"/>
          <p:nvPr/>
        </p:nvSpPr>
        <p:spPr>
          <a:xfrm>
            <a:off x="4648201" y="147639"/>
            <a:ext cx="325121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eaLnBrk="1" hangingPunct="1">
              <a:defRPr/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Beautiful Damascus</a:t>
            </a:r>
            <a:endParaRPr lang="ar-SY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56014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9E9027-FE40-310F-EBEA-B17692818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2" name="Picture 5" descr="C:\Users\New\Desktop\ورقة ابتسامة.jpg">
            <a:extLst>
              <a:ext uri="{FF2B5EF4-FFF2-40B4-BE49-F238E27FC236}">
                <a16:creationId xmlns:a16="http://schemas.microsoft.com/office/drawing/2014/main" id="{EA7F0C70-1D90-CF3C-1F47-ACFC90B95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8853" y="1687286"/>
            <a:ext cx="449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0649B97-19CE-2756-D839-247390BD53BA}"/>
              </a:ext>
            </a:extLst>
          </p:cNvPr>
          <p:cNvSpPr/>
          <p:nvPr/>
        </p:nvSpPr>
        <p:spPr>
          <a:xfrm>
            <a:off x="2937103" y="3408136"/>
            <a:ext cx="4527550" cy="3200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B9C3F9-9395-F08B-C1B7-2EEC0C3C2E38}"/>
              </a:ext>
            </a:extLst>
          </p:cNvPr>
          <p:cNvSpPr txBox="1"/>
          <p:nvPr/>
        </p:nvSpPr>
        <p:spPr>
          <a:xfrm rot="20771198">
            <a:off x="2049524" y="3778047"/>
            <a:ext cx="6881813" cy="28622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ar-SY" sz="3600" b="1" dirty="0">
                <a:solidFill>
                  <a:srgbClr val="FF0000"/>
                </a:solidFill>
                <a:latin typeface="+mj-lt"/>
              </a:rPr>
              <a:t>مجردُ ورقةٍ وقعت على الأرضِ</a:t>
            </a:r>
          </a:p>
          <a:p>
            <a:pPr algn="ctr">
              <a:defRPr/>
            </a:pPr>
            <a:r>
              <a:rPr lang="ar-SY" sz="3600" b="1" dirty="0">
                <a:solidFill>
                  <a:srgbClr val="FF0000"/>
                </a:solidFill>
                <a:latin typeface="+mj-lt"/>
              </a:rPr>
              <a:t>فصنعتْ أجملَ ِابتسامة</a:t>
            </a:r>
            <a:endParaRPr lang="en-US" sz="3600" b="1" dirty="0">
              <a:solidFill>
                <a:srgbClr val="FF0000"/>
              </a:solidFill>
              <a:latin typeface="+mj-lt"/>
            </a:endParaRPr>
          </a:p>
          <a:p>
            <a:pPr algn="ctr">
              <a:defRPr/>
            </a:pPr>
            <a:r>
              <a:rPr lang="en-US" sz="3600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Just a leave , fell on ground </a:t>
            </a:r>
          </a:p>
          <a:p>
            <a:pPr algn="ctr">
              <a:defRPr/>
            </a:pPr>
            <a:r>
              <a:rPr lang="en-US" sz="3600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And makes the most beautiful smile</a:t>
            </a:r>
          </a:p>
          <a:p>
            <a:pPr algn="ctr">
              <a:defRPr/>
            </a:pPr>
            <a:endParaRPr lang="en-US" sz="3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A6BAC5B5-2486-7B09-52F7-A2B4A406ED67}"/>
              </a:ext>
            </a:extLst>
          </p:cNvPr>
          <p:cNvSpPr txBox="1">
            <a:spLocks noChangeArrowheads="1"/>
          </p:cNvSpPr>
          <p:nvPr/>
        </p:nvSpPr>
        <p:spPr bwMode="auto">
          <a:xfrm rot="20908979">
            <a:off x="7807554" y="539523"/>
            <a:ext cx="1277937" cy="377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SY" altLang="ar-SY" sz="23900" dirty="0">
                <a:solidFill>
                  <a:srgbClr val="FF0000"/>
                </a:solidFill>
              </a:rPr>
              <a:t>؟</a:t>
            </a:r>
            <a:endParaRPr lang="en-US" altLang="ar-SY" sz="23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84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9E9027-FE40-310F-EBEA-B17692818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Picture 115" descr="C:\Users\New\Desktop\صور سياسة\kjjk(7).jpg">
            <a:extLst>
              <a:ext uri="{FF2B5EF4-FFF2-40B4-BE49-F238E27FC236}">
                <a16:creationId xmlns:a16="http://schemas.microsoft.com/office/drawing/2014/main" id="{0677A644-4F94-4823-9C04-8D4F91A7D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686" y="823609"/>
            <a:ext cx="4570626" cy="5332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Owner\Desktop\Syria Habibti\285555_167784686628764_130389417034958_384229_6935119_n.jpg">
            <a:extLst>
              <a:ext uri="{FF2B5EF4-FFF2-40B4-BE49-F238E27FC236}">
                <a16:creationId xmlns:a16="http://schemas.microsoft.com/office/drawing/2014/main" id="{12EECC40-26E5-2F3B-AAC8-D2E5A8F67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7884" y="538836"/>
            <a:ext cx="2940029" cy="49084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1D5359-FBF4-7E14-BB56-65CECA834031}"/>
              </a:ext>
            </a:extLst>
          </p:cNvPr>
          <p:cNvSpPr txBox="1">
            <a:spLocks noChangeArrowheads="1"/>
          </p:cNvSpPr>
          <p:nvPr/>
        </p:nvSpPr>
        <p:spPr bwMode="auto">
          <a:xfrm rot="20713147">
            <a:off x="8271113" y="1966211"/>
            <a:ext cx="3149808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9600" dirty="0">
                <a:solidFill>
                  <a:srgbClr val="FF0000"/>
                </a:solidFill>
                <a:latin typeface="Palace Script MT" panose="030303020206070C0B05" pitchFamily="66" charset="0"/>
              </a:rPr>
              <a:t>Thanks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9600" dirty="0">
                <a:solidFill>
                  <a:srgbClr val="FF0000"/>
                </a:solidFill>
                <a:latin typeface="Palace Script MT" panose="030303020206070C0B05" pitchFamily="66" charset="0"/>
              </a:rPr>
              <a:t>Fayez</a:t>
            </a:r>
            <a:endParaRPr lang="ar-SY" altLang="en-US" sz="9600" dirty="0">
              <a:solidFill>
                <a:srgbClr val="FF0000"/>
              </a:solidFill>
              <a:latin typeface="Palace Script MT" panose="030303020206070C0B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44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9E9027-FE40-310F-EBEA-B17692818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5CAD92-2721-1354-CD34-4C809A1266A2}"/>
              </a:ext>
            </a:extLst>
          </p:cNvPr>
          <p:cNvSpPr txBox="1"/>
          <p:nvPr/>
        </p:nvSpPr>
        <p:spPr>
          <a:xfrm>
            <a:off x="2905629" y="1661346"/>
            <a:ext cx="5867400" cy="1077218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en-US" sz="32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Polypectomy </a:t>
            </a:r>
          </a:p>
          <a:p>
            <a:pPr algn="ctr">
              <a:defRPr/>
            </a:pPr>
            <a:r>
              <a:rPr lang="en-US" sz="32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Perforation , Clipping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D278D5-546F-B7F4-8710-335851531E10}"/>
              </a:ext>
            </a:extLst>
          </p:cNvPr>
          <p:cNvSpPr txBox="1"/>
          <p:nvPr/>
        </p:nvSpPr>
        <p:spPr>
          <a:xfrm>
            <a:off x="5070529" y="3564835"/>
            <a:ext cx="1537600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4000" dirty="0">
                <a:hlinkClick r:id="rId3" action="ppaction://hlinkfile"/>
              </a:rPr>
              <a:t>SLide7</a:t>
            </a:r>
            <a:endParaRPr lang="ar-SY"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A127A5-F47B-CE90-3EFA-17F9F5ADE36D}"/>
              </a:ext>
            </a:extLst>
          </p:cNvPr>
          <p:cNvSpPr txBox="1"/>
          <p:nvPr/>
        </p:nvSpPr>
        <p:spPr>
          <a:xfrm>
            <a:off x="64168" y="100215"/>
            <a:ext cx="1386918" cy="95410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Case -1</a:t>
            </a:r>
          </a:p>
          <a:p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32 </a:t>
            </a:r>
            <a:r>
              <a:rPr lang="en-US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yo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 F. </a:t>
            </a:r>
            <a:endParaRPr lang="ar-SY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00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746849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9E9027-FE40-310F-EBEA-B17692818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6B2A4B0-86CC-7487-FE9D-945523CE4348}"/>
              </a:ext>
            </a:extLst>
          </p:cNvPr>
          <p:cNvSpPr txBox="1"/>
          <p:nvPr/>
        </p:nvSpPr>
        <p:spPr>
          <a:xfrm>
            <a:off x="450385" y="2642185"/>
            <a:ext cx="507163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>
                <a:latin typeface="Century Gothic" panose="020B0502020202020204" pitchFamily="34" charset="0"/>
                <a:ea typeface="Times New Roman" panose="02020603050405020304" pitchFamily="18" charset="0"/>
                <a:cs typeface="Mudir MT" pitchFamily="2" charset="-78"/>
              </a:rPr>
              <a:t>T</a:t>
            </a: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Mudir MT" pitchFamily="2" charset="-78"/>
              </a:rPr>
              <a:t>he </a:t>
            </a:r>
            <a:r>
              <a:rPr lang="en-US" dirty="0">
                <a:latin typeface="Century Gothic" panose="020B0502020202020204" pitchFamily="34" charset="0"/>
                <a:ea typeface="Times New Roman" panose="02020603050405020304" pitchFamily="18" charset="0"/>
                <a:cs typeface="Mudir MT" pitchFamily="2" charset="-78"/>
              </a:rPr>
              <a:t>M</a:t>
            </a: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Mudir MT" pitchFamily="2" charset="-78"/>
              </a:rPr>
              <a:t>ost </a:t>
            </a:r>
            <a:r>
              <a:rPr lang="en-US" dirty="0">
                <a:latin typeface="Century Gothic" panose="020B0502020202020204" pitchFamily="34" charset="0"/>
                <a:ea typeface="Times New Roman" panose="02020603050405020304" pitchFamily="18" charset="0"/>
                <a:cs typeface="Mudir MT" pitchFamily="2" charset="-78"/>
              </a:rPr>
              <a:t>D</a:t>
            </a: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Mudir MT" pitchFamily="2" charset="-78"/>
              </a:rPr>
              <a:t>angerous Area for Polypectomy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5A4A45-1D5C-7464-8BA5-18828FBC51ED}"/>
              </a:ext>
            </a:extLst>
          </p:cNvPr>
          <p:cNvSpPr txBox="1"/>
          <p:nvPr/>
        </p:nvSpPr>
        <p:spPr>
          <a:xfrm>
            <a:off x="-66261" y="-68373"/>
            <a:ext cx="2058449" cy="120032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Case -2</a:t>
            </a:r>
          </a:p>
          <a:p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82 </a:t>
            </a:r>
            <a:r>
              <a:rPr lang="en-US" sz="36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yo</a:t>
            </a:r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M. </a:t>
            </a:r>
            <a:endParaRPr lang="ar-SY" sz="3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B34FB6-5DF9-2B42-F2FF-AD0D9623EAF7}"/>
              </a:ext>
            </a:extLst>
          </p:cNvPr>
          <p:cNvSpPr txBox="1"/>
          <p:nvPr/>
        </p:nvSpPr>
        <p:spPr>
          <a:xfrm>
            <a:off x="0" y="1226326"/>
            <a:ext cx="544830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en-US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Huge Cecal Polyp</a:t>
            </a:r>
          </a:p>
          <a:p>
            <a:pPr algn="ctr">
              <a:defRPr/>
            </a:pP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Recurrent Rectal Bleeding</a:t>
            </a:r>
          </a:p>
          <a:p>
            <a:pPr algn="ctr">
              <a:defRPr/>
            </a:pPr>
            <a:endParaRPr lang="en-US" sz="28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D37E0-94A9-14EE-F245-5E8E7E3FD8DD}"/>
              </a:ext>
            </a:extLst>
          </p:cNvPr>
          <p:cNvSpPr txBox="1"/>
          <p:nvPr/>
        </p:nvSpPr>
        <p:spPr>
          <a:xfrm>
            <a:off x="5522015" y="1131956"/>
            <a:ext cx="5867400" cy="1077218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en-US" sz="32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Polypectomy </a:t>
            </a:r>
          </a:p>
          <a:p>
            <a:pPr algn="ctr">
              <a:defRPr/>
            </a:pPr>
            <a:r>
              <a:rPr lang="en-US" sz="32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Perforation , Clipping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476704-9F95-FCF4-07FE-016D74D36508}"/>
              </a:ext>
            </a:extLst>
          </p:cNvPr>
          <p:cNvSpPr txBox="1"/>
          <p:nvPr/>
        </p:nvSpPr>
        <p:spPr>
          <a:xfrm>
            <a:off x="962963" y="3837647"/>
            <a:ext cx="5071630" cy="203132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>
                <a:latin typeface="Century Gothic" panose="020B0502020202020204" pitchFamily="34" charset="0"/>
                <a:ea typeface="Times New Roman" panose="02020603050405020304" pitchFamily="18" charset="0"/>
                <a:cs typeface="Mudir MT" pitchFamily="2" charset="-78"/>
              </a:rPr>
              <a:t>T</a:t>
            </a: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Mudir MT" pitchFamily="2" charset="-78"/>
              </a:rPr>
              <a:t>he </a:t>
            </a:r>
            <a:r>
              <a:rPr lang="en-US" dirty="0">
                <a:latin typeface="Century Gothic" panose="020B0502020202020204" pitchFamily="34" charset="0"/>
                <a:ea typeface="Times New Roman" panose="02020603050405020304" pitchFamily="18" charset="0"/>
                <a:cs typeface="Mudir MT" pitchFamily="2" charset="-78"/>
              </a:rPr>
              <a:t>M</a:t>
            </a: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Mudir MT" pitchFamily="2" charset="-78"/>
              </a:rPr>
              <a:t>ost </a:t>
            </a:r>
            <a:r>
              <a:rPr lang="en-US" dirty="0">
                <a:latin typeface="Century Gothic" panose="020B0502020202020204" pitchFamily="34" charset="0"/>
                <a:ea typeface="Times New Roman" panose="02020603050405020304" pitchFamily="18" charset="0"/>
                <a:cs typeface="Mudir MT" pitchFamily="2" charset="-78"/>
              </a:rPr>
              <a:t>D</a:t>
            </a: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Mudir MT" pitchFamily="2" charset="-78"/>
              </a:rPr>
              <a:t>angerous Area for Polypectomy</a:t>
            </a:r>
          </a:p>
          <a:p>
            <a:pPr>
              <a:spcAft>
                <a:spcPts val="0"/>
              </a:spcAft>
            </a:pPr>
            <a:r>
              <a:rPr lang="en-US" dirty="0">
                <a:latin typeface="Century Gothic" panose="020B0502020202020204" pitchFamily="34" charset="0"/>
                <a:ea typeface="Times New Roman" panose="02020603050405020304" pitchFamily="18" charset="0"/>
                <a:cs typeface="Mudir MT" pitchFamily="2" charset="-78"/>
              </a:rPr>
              <a:t>1</a:t>
            </a:r>
          </a:p>
          <a:p>
            <a:pPr>
              <a:spcAft>
                <a:spcPts val="0"/>
              </a:spcAft>
            </a:pP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Mudir MT" pitchFamily="2" charset="-78"/>
              </a:rPr>
              <a:t>2</a:t>
            </a:r>
          </a:p>
          <a:p>
            <a:pPr>
              <a:spcAft>
                <a:spcPts val="0"/>
              </a:spcAft>
            </a:pPr>
            <a:r>
              <a:rPr lang="en-US" dirty="0">
                <a:latin typeface="Century Gothic" panose="020B0502020202020204" pitchFamily="34" charset="0"/>
                <a:ea typeface="Times New Roman" panose="02020603050405020304" pitchFamily="18" charset="0"/>
                <a:cs typeface="Mudir MT" pitchFamily="2" charset="-78"/>
              </a:rPr>
              <a:t>3</a:t>
            </a:r>
          </a:p>
          <a:p>
            <a:pPr>
              <a:spcAft>
                <a:spcPts val="0"/>
              </a:spcAft>
            </a:pP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Mudir MT" pitchFamily="2" charset="-78"/>
              </a:rPr>
              <a:t>4</a:t>
            </a:r>
          </a:p>
          <a:p>
            <a:pPr>
              <a:spcAft>
                <a:spcPts val="0"/>
              </a:spcAft>
            </a:pPr>
            <a:r>
              <a:rPr lang="en-US" dirty="0">
                <a:latin typeface="Century Gothic" panose="020B0502020202020204" pitchFamily="34" charset="0"/>
                <a:ea typeface="Times New Roman" panose="02020603050405020304" pitchFamily="18" charset="0"/>
                <a:cs typeface="Mudir MT" pitchFamily="2" charset="-78"/>
              </a:rPr>
              <a:t>5</a:t>
            </a:r>
          </a:p>
          <a:p>
            <a:pPr>
              <a:spcAft>
                <a:spcPts val="0"/>
              </a:spcAft>
            </a:pP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Mudir MT" pitchFamily="2" charset="-78"/>
              </a:rPr>
              <a:t>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347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9E9027-FE40-310F-EBEA-B17692818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CB3EE08-0634-350D-B04D-4B32201AEE38}"/>
              </a:ext>
            </a:extLst>
          </p:cNvPr>
          <p:cNvSpPr txBox="1"/>
          <p:nvPr/>
        </p:nvSpPr>
        <p:spPr>
          <a:xfrm>
            <a:off x="-158169" y="1200329"/>
            <a:ext cx="5867400" cy="156966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en-US" sz="32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Big Fungating Mass</a:t>
            </a:r>
          </a:p>
          <a:p>
            <a:pPr algn="ctr">
              <a:defRPr/>
            </a:pPr>
            <a:r>
              <a:rPr lang="en-US" sz="32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Anal </a:t>
            </a:r>
            <a:r>
              <a:rPr lang="en-US" sz="32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Prolaps</a:t>
            </a:r>
            <a:endParaRPr lang="en-US" sz="32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  <a:p>
            <a:pPr algn="ctr">
              <a:defRPr/>
            </a:pPr>
            <a:r>
              <a:rPr lang="en-US" sz="32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Rectal Solitary Ulcer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2ED05A-940B-F96C-1451-E6D4AF64ABCB}"/>
              </a:ext>
            </a:extLst>
          </p:cNvPr>
          <p:cNvSpPr txBox="1"/>
          <p:nvPr/>
        </p:nvSpPr>
        <p:spPr>
          <a:xfrm>
            <a:off x="-66261" y="-68373"/>
            <a:ext cx="1720215" cy="120032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Case -3</a:t>
            </a:r>
          </a:p>
          <a:p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5 </a:t>
            </a:r>
            <a:r>
              <a:rPr lang="en-US" sz="36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yo</a:t>
            </a:r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M. </a:t>
            </a:r>
            <a:endParaRPr lang="ar-SY" sz="3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F59FE-DB97-9DDE-EFFB-3FF9A540B9E4}"/>
              </a:ext>
            </a:extLst>
          </p:cNvPr>
          <p:cNvSpPr txBox="1"/>
          <p:nvPr/>
        </p:nvSpPr>
        <p:spPr>
          <a:xfrm>
            <a:off x="5551061" y="1330739"/>
            <a:ext cx="5867400" cy="58477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en-US" sz="32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Mycosectomy</a:t>
            </a:r>
            <a:r>
              <a:rPr lang="en-US" sz="32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 + Argon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DBA280-28EA-CA4A-489C-9AEB91146B30}"/>
              </a:ext>
            </a:extLst>
          </p:cNvPr>
          <p:cNvSpPr txBox="1"/>
          <p:nvPr/>
        </p:nvSpPr>
        <p:spPr>
          <a:xfrm>
            <a:off x="3887146" y="2967335"/>
            <a:ext cx="2598852" cy="175432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ar-SY" dirty="0" err="1"/>
              <a:t>دوكار</a:t>
            </a:r>
            <a:r>
              <a:rPr lang="ar-SY" dirty="0"/>
              <a:t>	1  أمام</a:t>
            </a:r>
          </a:p>
          <a:p>
            <a:pPr algn="r" rtl="1"/>
            <a:r>
              <a:rPr lang="ar-SY" dirty="0"/>
              <a:t>	2 خلفي</a:t>
            </a:r>
          </a:p>
          <a:p>
            <a:pPr algn="r" rtl="1"/>
            <a:r>
              <a:rPr lang="ar-SY" dirty="0"/>
              <a:t>	3 حقن أمامي صعب</a:t>
            </a:r>
          </a:p>
          <a:p>
            <a:pPr algn="r" rtl="1"/>
            <a:r>
              <a:rPr lang="ar-SY" dirty="0"/>
              <a:t>	5 تقطيع مجزأ</a:t>
            </a:r>
          </a:p>
          <a:p>
            <a:pPr algn="r" rtl="1"/>
            <a:r>
              <a:rPr lang="ar-SY" dirty="0"/>
              <a:t>	7 مجموعة قطع</a:t>
            </a:r>
          </a:p>
          <a:p>
            <a:pPr algn="r" rtl="1"/>
            <a:r>
              <a:rPr lang="ar-SY" dirty="0"/>
              <a:t>	8 </a:t>
            </a:r>
            <a:r>
              <a:rPr lang="ar-SY" dirty="0" err="1"/>
              <a:t>آرغون</a:t>
            </a:r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779945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9E9027-FE40-310F-EBEA-B17692818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113BA81-6664-B579-DF8C-92D93F221010}"/>
              </a:ext>
            </a:extLst>
          </p:cNvPr>
          <p:cNvSpPr txBox="1"/>
          <p:nvPr/>
        </p:nvSpPr>
        <p:spPr>
          <a:xfrm>
            <a:off x="-158169" y="1200329"/>
            <a:ext cx="5867400" cy="156966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en-US" sz="32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Huge Duodenal Polyp</a:t>
            </a:r>
          </a:p>
          <a:p>
            <a:pPr algn="ctr">
              <a:defRPr/>
            </a:pPr>
            <a:r>
              <a:rPr lang="en-US" sz="32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1 cm below ampulla</a:t>
            </a:r>
          </a:p>
          <a:p>
            <a:pPr algn="ctr">
              <a:defRPr/>
            </a:pPr>
            <a:r>
              <a:rPr lang="en-US" sz="32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Recurrent Anemia  + OB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A61051-8F83-8CA4-935F-BCFBB729E900}"/>
              </a:ext>
            </a:extLst>
          </p:cNvPr>
          <p:cNvSpPr txBox="1"/>
          <p:nvPr/>
        </p:nvSpPr>
        <p:spPr>
          <a:xfrm>
            <a:off x="-66261" y="-68373"/>
            <a:ext cx="1954253" cy="120032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Case -4</a:t>
            </a:r>
          </a:p>
          <a:p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52 </a:t>
            </a:r>
            <a:r>
              <a:rPr lang="en-US" sz="36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yo</a:t>
            </a:r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M. </a:t>
            </a:r>
            <a:endParaRPr lang="ar-SY" sz="3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94AE47-159B-9E44-F224-A021D389D8C3}"/>
              </a:ext>
            </a:extLst>
          </p:cNvPr>
          <p:cNvSpPr txBox="1"/>
          <p:nvPr/>
        </p:nvSpPr>
        <p:spPr>
          <a:xfrm>
            <a:off x="5551061" y="1330739"/>
            <a:ext cx="5867400" cy="1077218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en-US" sz="32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Mycosectomy</a:t>
            </a:r>
            <a:r>
              <a:rPr lang="en-US" sz="32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 + Argon</a:t>
            </a:r>
          </a:p>
          <a:p>
            <a:pPr algn="ctr">
              <a:defRPr/>
            </a:pPr>
            <a:r>
              <a:rPr lang="en-US" sz="32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! </a:t>
            </a:r>
            <a:r>
              <a:rPr lang="en-US" sz="32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Rockwell" pitchFamily="18" charset="0"/>
              </a:rPr>
              <a:t>Hyperplastic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C88416-22B8-9360-1D3E-EC3992F9B2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476541" y="2708001"/>
            <a:ext cx="2537347" cy="19030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C9CEB1-25DE-F224-3F2C-C1A0D22BD4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904787" y="2563277"/>
            <a:ext cx="2537348" cy="19030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2DC4E0-027E-4A00-AD8F-4D94F2CD7E5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321761" y="2729876"/>
            <a:ext cx="2932368" cy="21992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DA87C8-CA02-C3CA-8290-3756D1A5A58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0571" y="4338200"/>
            <a:ext cx="3733800" cy="28003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1D4E4D-CF3C-56FD-EE65-4F070C0FA45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5599" y="5279691"/>
            <a:ext cx="2478478" cy="185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093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9E9027-FE40-310F-EBEA-B17692818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352D06-9C96-1FD4-A480-46AF93A36A1D}"/>
              </a:ext>
            </a:extLst>
          </p:cNvPr>
          <p:cNvSpPr txBox="1"/>
          <p:nvPr/>
        </p:nvSpPr>
        <p:spPr>
          <a:xfrm>
            <a:off x="-158169" y="1200329"/>
            <a:ext cx="5867400" cy="1077218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en-US" sz="32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Ampullary Adenoma T1 </a:t>
            </a:r>
          </a:p>
          <a:p>
            <a:pPr algn="ctr">
              <a:defRPr/>
            </a:pPr>
            <a:r>
              <a:rPr lang="en-US" sz="32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Obstructive Jaundice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3DC5CD-9882-A2E9-AE36-B46E3102864D}"/>
              </a:ext>
            </a:extLst>
          </p:cNvPr>
          <p:cNvSpPr txBox="1"/>
          <p:nvPr/>
        </p:nvSpPr>
        <p:spPr>
          <a:xfrm>
            <a:off x="-66261" y="-68373"/>
            <a:ext cx="1954253" cy="120032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Case -5</a:t>
            </a:r>
          </a:p>
          <a:p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45 </a:t>
            </a:r>
            <a:r>
              <a:rPr lang="en-US" sz="36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yo</a:t>
            </a:r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M. </a:t>
            </a:r>
            <a:endParaRPr lang="ar-SY" sz="3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879547-6D5D-A80E-E7BB-E631F124C433}"/>
              </a:ext>
            </a:extLst>
          </p:cNvPr>
          <p:cNvSpPr txBox="1"/>
          <p:nvPr/>
        </p:nvSpPr>
        <p:spPr>
          <a:xfrm>
            <a:off x="5551061" y="1330739"/>
            <a:ext cx="5867400" cy="58477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en-US" sz="32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Mycosectomy</a:t>
            </a:r>
            <a:r>
              <a:rPr lang="en-US" sz="32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899A14-D20D-3E1B-FBA2-C4F40FD0D3D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961" y="2340659"/>
            <a:ext cx="2884061" cy="21630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061CE6-EF05-E650-5E99-1C06C82164A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5983" y="2340659"/>
            <a:ext cx="2884061" cy="21630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4C97AA7-0D05-11E3-CF1C-A4CEAF8FCFA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873047" y="2195012"/>
            <a:ext cx="2717800" cy="20383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2C49B1-D060-5AAA-BF1B-4BD714742A4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850" y="4773729"/>
            <a:ext cx="2418996" cy="18142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554990-B2BE-D45D-065A-B935FD998C3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9523" y="2994814"/>
            <a:ext cx="2884062" cy="21630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0A3E763-E0D0-2936-C1C3-DAB7F6E2497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0602" y="5009881"/>
            <a:ext cx="2897258" cy="217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632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9E9027-FE40-310F-EBEA-B17692818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F7014DA-A287-865C-B430-AAF43686FF19}"/>
              </a:ext>
            </a:extLst>
          </p:cNvPr>
          <p:cNvSpPr txBox="1"/>
          <p:nvPr/>
        </p:nvSpPr>
        <p:spPr>
          <a:xfrm>
            <a:off x="542931" y="1048873"/>
            <a:ext cx="5867400" cy="1077218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en-US" sz="32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Esophageal </a:t>
            </a:r>
            <a:r>
              <a:rPr lang="en-US" sz="32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Dysphagea</a:t>
            </a:r>
            <a:endParaRPr lang="en-US" sz="32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  <a:p>
            <a:pPr algn="ctr">
              <a:defRPr/>
            </a:pPr>
            <a:r>
              <a:rPr lang="en-US" sz="32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T1 Squamous C Carcinoma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170B5E-B479-2D0F-D3E3-59E1CC31A22B}"/>
              </a:ext>
            </a:extLst>
          </p:cNvPr>
          <p:cNvSpPr txBox="1"/>
          <p:nvPr/>
        </p:nvSpPr>
        <p:spPr>
          <a:xfrm>
            <a:off x="-66261" y="-68373"/>
            <a:ext cx="1725601" cy="120032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Case -6</a:t>
            </a:r>
          </a:p>
          <a:p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34 </a:t>
            </a:r>
            <a:r>
              <a:rPr lang="en-US" sz="36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yo</a:t>
            </a:r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F. </a:t>
            </a:r>
            <a:endParaRPr lang="ar-SY" sz="3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9B157F-D244-2DA3-19B0-DD1A5D457E77}"/>
              </a:ext>
            </a:extLst>
          </p:cNvPr>
          <p:cNvSpPr txBox="1"/>
          <p:nvPr/>
        </p:nvSpPr>
        <p:spPr>
          <a:xfrm>
            <a:off x="5551061" y="1330739"/>
            <a:ext cx="5867400" cy="58477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en-US" sz="32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Mycosectomy</a:t>
            </a:r>
            <a:r>
              <a:rPr lang="en-US" sz="32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290F62-87A8-A701-F66E-4D856E0A21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307137" y="5028578"/>
            <a:ext cx="1723851" cy="12928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BA0BE12-0024-C1D1-DE78-C02DA01ADF7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03057" y="2563615"/>
            <a:ext cx="2195075" cy="164630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537D371-5CBD-CA00-6DDF-1BBF6AAEBBD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889" y="5086543"/>
            <a:ext cx="1569279" cy="117695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BFACA9A-F9D1-8A34-00D7-4ABECCE837D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815573" y="2529509"/>
            <a:ext cx="2398643" cy="179898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AC38813-4149-9606-AD73-A6E1612FCC3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521252" y="2436338"/>
            <a:ext cx="2312257" cy="173419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22B0A4E-5464-EFA3-6ACB-256978AE4E3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366545" y="2462048"/>
            <a:ext cx="2834788" cy="212609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F14AC48-1128-924E-F9D0-13D8A2AFE34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710293">
            <a:off x="6549356" y="2302553"/>
            <a:ext cx="3233531" cy="242514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2C71EF1-CF82-2A06-57F5-D575F9275F3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990600" y="1373544"/>
            <a:ext cx="2425148" cy="181886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9B75DA3-29AE-1A35-8D89-F04B468F53B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752292" y="3347687"/>
            <a:ext cx="3127513" cy="234563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8AF0D28-94F0-4D12-CFCC-41D562893A7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6778" y="3113852"/>
            <a:ext cx="4331301" cy="324847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7C71719-A772-AE97-3738-A59FD03CC231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20810">
            <a:off x="5741673" y="4105144"/>
            <a:ext cx="4186343" cy="313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601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9E9027-FE40-310F-EBEA-B17692818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831935-C6E3-2EC3-5CA5-87268B15BE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826" y="857250"/>
            <a:ext cx="3981173" cy="29858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162EC2-525E-A2FA-BA1A-8FF8FEF9621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9322" y="3591339"/>
            <a:ext cx="3790122" cy="28425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ECBD6C-1164-BDFD-2B45-0D3ACBE966C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200" y="2090530"/>
            <a:ext cx="3569252" cy="267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217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9E9027-FE40-310F-EBEA-B17692818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67BE0B-6DF8-6037-FCC3-4282E7D2A20C}"/>
              </a:ext>
            </a:extLst>
          </p:cNvPr>
          <p:cNvSpPr txBox="1">
            <a:spLocks/>
          </p:cNvSpPr>
          <p:nvPr/>
        </p:nvSpPr>
        <p:spPr>
          <a:xfrm>
            <a:off x="222518" y="2855839"/>
            <a:ext cx="3711325" cy="16513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WISDOM </a:t>
            </a:r>
            <a:b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</a:t>
            </a:r>
            <a:b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DAY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C7ED0D37-9ECE-9727-DBBB-DBF3C6E71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25934" y="6178328"/>
            <a:ext cx="1984666" cy="527272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05752708-65DC-438A-839C-2F8137165174}" type="slidenum">
              <a:rPr lang="ar-SA" altLang="ar-SY">
                <a:cs typeface="Tahoma" panose="020B0604030504040204" pitchFamily="34" charset="0"/>
              </a:rPr>
              <a:pPr eaLnBrk="1" hangingPunct="1">
                <a:defRPr/>
              </a:pPr>
              <a:t>9</a:t>
            </a:fld>
            <a:endParaRPr lang="en-US" altLang="ar-SY">
              <a:cs typeface="Tahoma" panose="020B0604030504040204" pitchFamily="34" charset="0"/>
            </a:endParaRPr>
          </a:p>
        </p:txBody>
      </p:sp>
      <p:pic>
        <p:nvPicPr>
          <p:cNvPr id="4" name="Picture 6" descr="C:\Documents and Settings\fayez\Desktop\image001 (2).jpg">
            <a:extLst>
              <a:ext uri="{FF2B5EF4-FFF2-40B4-BE49-F238E27FC236}">
                <a16:creationId xmlns:a16="http://schemas.microsoft.com/office/drawing/2014/main" id="{F78EDC54-B0B0-CCC8-C4F4-37CD22369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6360" y="1407886"/>
            <a:ext cx="6854540" cy="519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6416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194</Words>
  <Application>Microsoft Office PowerPoint</Application>
  <PresentationFormat>Widescreen</PresentationFormat>
  <Paragraphs>65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Andalus</vt:lpstr>
      <vt:lpstr>Arial</vt:lpstr>
      <vt:lpstr>Calibri</vt:lpstr>
      <vt:lpstr>Calibri Light</vt:lpstr>
      <vt:lpstr>Century Gothic</vt:lpstr>
      <vt:lpstr>Palace Script MT</vt:lpstr>
      <vt:lpstr>Rockwell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ProfFayez</dc:creator>
  <cp:lastModifiedBy>HP</cp:lastModifiedBy>
  <cp:revision>11</cp:revision>
  <dcterms:created xsi:type="dcterms:W3CDTF">2022-09-29T19:45:07Z</dcterms:created>
  <dcterms:modified xsi:type="dcterms:W3CDTF">2023-01-17T07:06:19Z</dcterms:modified>
</cp:coreProperties>
</file>