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charts/colors1.xml" ContentType="application/vnd.ms-office.chartcolorstyle+xml"/>
  <Override PartName="/ppt/notesSlides/notesSlide11.xml" ContentType="application/vnd.openxmlformats-officedocument.presentationml.notesSlide+xml"/>
  <Override PartName="/ppt/diagrams/data5.xml" ContentType="application/vnd.openxmlformats-officedocument.drawingml.diagramData+xml"/>
  <Override PartName="/ppt/slides/slide98.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118"/>
  </p:notesMasterIdLst>
  <p:sldIdLst>
    <p:sldId id="298" r:id="rId5"/>
    <p:sldId id="299" r:id="rId6"/>
    <p:sldId id="300" r:id="rId7"/>
    <p:sldId id="370" r:id="rId8"/>
    <p:sldId id="371" r:id="rId9"/>
    <p:sldId id="373" r:id="rId10"/>
    <p:sldId id="305" r:id="rId11"/>
    <p:sldId id="374" r:id="rId12"/>
    <p:sldId id="375" r:id="rId13"/>
    <p:sldId id="376" r:id="rId14"/>
    <p:sldId id="301" r:id="rId15"/>
    <p:sldId id="302" r:id="rId16"/>
    <p:sldId id="303" r:id="rId17"/>
    <p:sldId id="393" r:id="rId18"/>
    <p:sldId id="304" r:id="rId19"/>
    <p:sldId id="394" r:id="rId20"/>
    <p:sldId id="395" r:id="rId21"/>
    <p:sldId id="398" r:id="rId22"/>
    <p:sldId id="400"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401" r:id="rId47"/>
    <p:sldId id="402" r:id="rId48"/>
    <p:sldId id="403" r:id="rId49"/>
    <p:sldId id="404" r:id="rId50"/>
    <p:sldId id="405" r:id="rId51"/>
    <p:sldId id="406" r:id="rId52"/>
    <p:sldId id="377" r:id="rId53"/>
    <p:sldId id="378" r:id="rId54"/>
    <p:sldId id="379" r:id="rId55"/>
    <p:sldId id="381" r:id="rId56"/>
    <p:sldId id="382" r:id="rId57"/>
    <p:sldId id="383" r:id="rId58"/>
    <p:sldId id="385" r:id="rId59"/>
    <p:sldId id="386" r:id="rId60"/>
    <p:sldId id="387" r:id="rId61"/>
    <p:sldId id="388" r:id="rId62"/>
    <p:sldId id="389" r:id="rId63"/>
    <p:sldId id="390" r:id="rId64"/>
    <p:sldId id="357" r:id="rId65"/>
    <p:sldId id="358" r:id="rId66"/>
    <p:sldId id="359" r:id="rId67"/>
    <p:sldId id="360" r:id="rId68"/>
    <p:sldId id="361" r:id="rId69"/>
    <p:sldId id="362" r:id="rId70"/>
    <p:sldId id="363" r:id="rId71"/>
    <p:sldId id="364" r:id="rId72"/>
    <p:sldId id="365" r:id="rId73"/>
    <p:sldId id="366" r:id="rId74"/>
    <p:sldId id="367" r:id="rId75"/>
    <p:sldId id="256" r:id="rId76"/>
    <p:sldId id="258" r:id="rId77"/>
    <p:sldId id="264" r:id="rId78"/>
    <p:sldId id="257" r:id="rId79"/>
    <p:sldId id="262" r:id="rId80"/>
    <p:sldId id="263" r:id="rId81"/>
    <p:sldId id="259" r:id="rId82"/>
    <p:sldId id="260" r:id="rId83"/>
    <p:sldId id="272" r:id="rId84"/>
    <p:sldId id="274" r:id="rId85"/>
    <p:sldId id="273" r:id="rId86"/>
    <p:sldId id="275" r:id="rId87"/>
    <p:sldId id="279" r:id="rId88"/>
    <p:sldId id="265" r:id="rId89"/>
    <p:sldId id="266" r:id="rId90"/>
    <p:sldId id="267" r:id="rId91"/>
    <p:sldId id="280" r:id="rId92"/>
    <p:sldId id="268" r:id="rId93"/>
    <p:sldId id="281" r:id="rId94"/>
    <p:sldId id="282" r:id="rId95"/>
    <p:sldId id="269" r:id="rId96"/>
    <p:sldId id="283" r:id="rId97"/>
    <p:sldId id="284" r:id="rId98"/>
    <p:sldId id="285" r:id="rId99"/>
    <p:sldId id="286" r:id="rId100"/>
    <p:sldId id="287" r:id="rId101"/>
    <p:sldId id="289" r:id="rId102"/>
    <p:sldId id="290" r:id="rId103"/>
    <p:sldId id="291" r:id="rId104"/>
    <p:sldId id="296" r:id="rId105"/>
    <p:sldId id="295" r:id="rId106"/>
    <p:sldId id="288" r:id="rId107"/>
    <p:sldId id="407" r:id="rId108"/>
    <p:sldId id="408" r:id="rId109"/>
    <p:sldId id="292" r:id="rId110"/>
    <p:sldId id="294" r:id="rId111"/>
    <p:sldId id="297" r:id="rId112"/>
    <p:sldId id="293" r:id="rId113"/>
    <p:sldId id="271" r:id="rId114"/>
    <p:sldId id="276" r:id="rId115"/>
    <p:sldId id="409" r:id="rId116"/>
    <p:sldId id="410" r:id="rId1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032" y="-78"/>
      </p:cViewPr>
      <p:guideLst>
        <p:guide orient="horz" pos="2160"/>
        <p:guide pos="3840"/>
      </p:guideLst>
    </p:cSldViewPr>
  </p:slideViewPr>
  <p:notesTextViewPr>
    <p:cViewPr>
      <p:scale>
        <a:sx n="1" d="1"/>
        <a:sy n="1" d="1"/>
      </p:scale>
      <p:origin x="0" y="0"/>
    </p:cViewPr>
  </p:notesTextViewPr>
  <p:sorterViewPr>
    <p:cViewPr>
      <p:scale>
        <a:sx n="66" d="100"/>
        <a:sy n="66" d="100"/>
      </p:scale>
      <p:origin x="0" y="1832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Y"/>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Porportion</a:t>
            </a:r>
            <a:r>
              <a:rPr lang="en-US" dirty="0"/>
              <a:t> of patient with healed</a:t>
            </a:r>
            <a:r>
              <a:rPr lang="en-US" baseline="0" dirty="0"/>
              <a:t> EE</a:t>
            </a:r>
            <a:endParaRPr lang="en-US" dirty="0"/>
          </a:p>
        </c:rich>
      </c:tx>
      <c:layout/>
      <c:spPr>
        <a:noFill/>
        <a:ln>
          <a:noFill/>
        </a:ln>
        <a:effectLst/>
      </c:spPr>
    </c:title>
    <c:plotArea>
      <c:layout>
        <c:manualLayout>
          <c:layoutTarget val="inner"/>
          <c:xMode val="edge"/>
          <c:yMode val="edge"/>
          <c:x val="8.0005738856744696E-2"/>
          <c:y val="0.11617675550808525"/>
          <c:w val="0.91026781799501755"/>
          <c:h val="0.74963849077224953"/>
        </c:manualLayout>
      </c:layout>
      <c:barChart>
        <c:barDir val="col"/>
        <c:grouping val="clustered"/>
        <c:ser>
          <c:idx val="0"/>
          <c:order val="0"/>
          <c:tx>
            <c:strRef>
              <c:f>Sheet1!$B$1</c:f>
              <c:strCache>
                <c:ptCount val="1"/>
                <c:pt idx="0">
                  <c:v>VPZ 20 mg</c:v>
                </c:pt>
              </c:strCache>
            </c:strRef>
          </c:tx>
          <c:spPr>
            <a:solidFill>
              <a:schemeClr val="accent1"/>
            </a:solidFill>
            <a:ln>
              <a:noFill/>
            </a:ln>
            <a:effectLst/>
          </c:spPr>
          <c:cat>
            <c:strRef>
              <c:f>Sheet1!$A$2</c:f>
              <c:strCache>
                <c:ptCount val="1"/>
                <c:pt idx="0">
                  <c:v>Category 1</c:v>
                </c:pt>
              </c:strCache>
            </c:strRef>
          </c:cat>
          <c:val>
            <c:numRef>
              <c:f>Sheet1!$B$2</c:f>
              <c:numCache>
                <c:formatCode>0%</c:formatCode>
                <c:ptCount val="1"/>
                <c:pt idx="0">
                  <c:v>0.99</c:v>
                </c:pt>
              </c:numCache>
            </c:numRef>
          </c:val>
          <c:extLst xmlns:c16r2="http://schemas.microsoft.com/office/drawing/2015/06/chart">
            <c:ext xmlns:c16="http://schemas.microsoft.com/office/drawing/2014/chart" uri="{C3380CC4-5D6E-409C-BE32-E72D297353CC}">
              <c16:uniqueId val="{00000000-9832-4C2B-936F-520C49AD0E2C}"/>
            </c:ext>
          </c:extLst>
        </c:ser>
        <c:ser>
          <c:idx val="1"/>
          <c:order val="1"/>
          <c:tx>
            <c:strRef>
              <c:f>Sheet1!$C$1</c:f>
              <c:strCache>
                <c:ptCount val="1"/>
                <c:pt idx="0">
                  <c:v>LPZ 30 mg</c:v>
                </c:pt>
              </c:strCache>
            </c:strRef>
          </c:tx>
          <c:spPr>
            <a:solidFill>
              <a:schemeClr val="accent2"/>
            </a:solidFill>
            <a:ln>
              <a:noFill/>
            </a:ln>
            <a:effectLst/>
          </c:spPr>
          <c:cat>
            <c:strRef>
              <c:f>Sheet1!$A$2</c:f>
              <c:strCache>
                <c:ptCount val="1"/>
                <c:pt idx="0">
                  <c:v>Category 1</c:v>
                </c:pt>
              </c:strCache>
            </c:strRef>
          </c:cat>
          <c:val>
            <c:numRef>
              <c:f>Sheet1!$C$2</c:f>
              <c:numCache>
                <c:formatCode>0.00%</c:formatCode>
                <c:ptCount val="1"/>
                <c:pt idx="0">
                  <c:v>0.95500000000000029</c:v>
                </c:pt>
              </c:numCache>
            </c:numRef>
          </c:val>
          <c:extLst xmlns:c16r2="http://schemas.microsoft.com/office/drawing/2015/06/chart">
            <c:ext xmlns:c16="http://schemas.microsoft.com/office/drawing/2014/chart" uri="{C3380CC4-5D6E-409C-BE32-E72D297353CC}">
              <c16:uniqueId val="{00000001-9832-4C2B-936F-520C49AD0E2C}"/>
            </c:ext>
          </c:extLst>
        </c:ser>
        <c:gapWidth val="219"/>
        <c:overlap val="-27"/>
        <c:axId val="92174592"/>
        <c:axId val="92192768"/>
      </c:barChart>
      <c:catAx>
        <c:axId val="921745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ar-SY"/>
          </a:p>
        </c:txPr>
        <c:crossAx val="92192768"/>
        <c:crosses val="autoZero"/>
        <c:auto val="1"/>
        <c:lblAlgn val="ctr"/>
        <c:lblOffset val="100"/>
      </c:catAx>
      <c:valAx>
        <c:axId val="92192768"/>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ar-SY"/>
          </a:p>
        </c:txPr>
        <c:crossAx val="9217459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ar-SY"/>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ar-SY"/>
    </a:p>
  </c:txPr>
  <c:externalData r:id="rId1"/>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3_5" csCatId="accent3" phldr="1"/>
      <dgm:spPr/>
      <dgm:t>
        <a:bodyPr/>
        <a:lstStyle/>
        <a:p>
          <a:endParaRPr lang="en-US"/>
        </a:p>
      </dgm:t>
    </dgm:pt>
    <dgm:pt modelId="{F54B583D-4063-4480-828E-75839C229AE8}">
      <dgm:prSet custT="1"/>
      <dgm:spPr/>
      <dgm:t>
        <a:bodyPr/>
        <a:lstStyle/>
        <a:p>
          <a:pPr rtl="0"/>
          <a:endParaRPr lang="en-US" sz="2200" b="0" i="0" baseline="0" dirty="0"/>
        </a:p>
      </dgm:t>
    </dgm:pt>
    <dgm:pt modelId="{62F43E6B-2AAD-4FD2-A09A-1C830EB33CE4}" type="parTrans" cxnId="{AD99D57F-44E3-4B33-AA37-948C41FD75E5}">
      <dgm:prSet/>
      <dgm:spPr/>
      <dgm:t>
        <a:bodyPr/>
        <a:lstStyle/>
        <a:p>
          <a:endParaRPr lang="en-US" sz="2200" b="0"/>
        </a:p>
      </dgm:t>
    </dgm:pt>
    <dgm:pt modelId="{6341F79E-A61E-4D71-92EC-4B77F373D1B8}" type="sibTrans" cxnId="{AD99D57F-44E3-4B33-AA37-948C41FD75E5}">
      <dgm:prSet/>
      <dgm:spPr/>
      <dgm:t>
        <a:bodyPr/>
        <a:lstStyle/>
        <a:p>
          <a:endParaRPr lang="en-US" sz="2200" b="0"/>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The first and only PPI that works with a Dual Delayed Release (DDR)</a:t>
          </a:r>
        </a:p>
      </dgm:t>
    </dgm:pt>
    <dgm:pt modelId="{713F216A-F6CF-492B-8B0E-504E42A1EAC5}" type="parTrans" cxnId="{16C63592-4855-4292-826C-F88704EE6ECF}">
      <dgm:prSet/>
      <dgm:spPr/>
      <dgm:t>
        <a:bodyPr/>
        <a:lstStyle/>
        <a:p>
          <a:endParaRPr lang="en-US" sz="2200" b="0"/>
        </a:p>
      </dgm:t>
    </dgm:pt>
    <dgm:pt modelId="{31434A7B-2614-458D-8F93-E9B82C967CF6}" type="sibTrans" cxnId="{16C63592-4855-4292-826C-F88704EE6ECF}">
      <dgm:prSet/>
      <dgm:spPr/>
      <dgm:t>
        <a:bodyPr/>
        <a:lstStyle/>
        <a:p>
          <a:endParaRPr lang="en-US" sz="2200" b="0"/>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dgm:presLayoutVars>
          <dgm:bulletEnabled val="1"/>
        </dgm:presLayoutVars>
      </dgm:prSet>
      <dgm:spPr/>
      <dgm:t>
        <a:bodyPr/>
        <a:lstStyle/>
        <a:p>
          <a:pPr rtl="1"/>
          <a:endParaRPr lang="ar-SY"/>
        </a:p>
      </dgm:t>
    </dgm:pt>
  </dgm:ptLst>
  <dgm:cxnLst>
    <dgm:cxn modelId="{BC7EF16A-99C6-496F-9AD1-8851B7F3E4B3}" type="presOf" srcId="{117542EE-DD94-44B6-96C8-620E7C094B01}" destId="{41FB6692-EDAD-4A05-8481-EFD2A09577B9}" srcOrd="0" destOrd="0" presId="urn:microsoft.com/office/officeart/2005/8/layout/chevron2"/>
    <dgm:cxn modelId="{AD99D57F-44E3-4B33-AA37-948C41FD75E5}" srcId="{8DFA8389-5642-40A5-8CCE-1BCC45A3F9CA}" destId="{F54B583D-4063-4480-828E-75839C229AE8}" srcOrd="0" destOrd="0" parTransId="{62F43E6B-2AAD-4FD2-A09A-1C830EB33CE4}" sibTransId="{6341F79E-A61E-4D71-92EC-4B77F373D1B8}"/>
    <dgm:cxn modelId="{5A6845CD-34CE-422A-9650-643C1F18A70F}" type="presOf" srcId="{F54B583D-4063-4480-828E-75839C229AE8}" destId="{0079FB13-09DA-4773-95A8-F845470147F5}" srcOrd="0" destOrd="0" presId="urn:microsoft.com/office/officeart/2005/8/layout/chevron2"/>
    <dgm:cxn modelId="{B2398441-FD67-4210-8266-69B9EDAD8937}" type="presOf" srcId="{8DFA8389-5642-40A5-8CCE-1BCC45A3F9CA}" destId="{EAD786BC-B3BB-46C2-9511-CB6A00A8A1A0}" srcOrd="0" destOrd="0" presId="urn:microsoft.com/office/officeart/2005/8/layout/chevron2"/>
    <dgm:cxn modelId="{16C63592-4855-4292-826C-F88704EE6ECF}" srcId="{F54B583D-4063-4480-828E-75839C229AE8}" destId="{117542EE-DD94-44B6-96C8-620E7C094B01}" srcOrd="0" destOrd="0" parTransId="{713F216A-F6CF-492B-8B0E-504E42A1EAC5}" sibTransId="{31434A7B-2614-458D-8F93-E9B82C967CF6}"/>
    <dgm:cxn modelId="{C0E0AE0E-A68A-4457-8B6E-8D2E20FA59FE}" type="presParOf" srcId="{EAD786BC-B3BB-46C2-9511-CB6A00A8A1A0}" destId="{AF9257EA-FFBA-4CF5-B4DD-8F1496EC180A}" srcOrd="0" destOrd="0" presId="urn:microsoft.com/office/officeart/2005/8/layout/chevron2"/>
    <dgm:cxn modelId="{82A2AB75-EA63-4267-8061-A0EC99589440}" type="presParOf" srcId="{AF9257EA-FFBA-4CF5-B4DD-8F1496EC180A}" destId="{0079FB13-09DA-4773-95A8-F845470147F5}" srcOrd="0" destOrd="0" presId="urn:microsoft.com/office/officeart/2005/8/layout/chevron2"/>
    <dgm:cxn modelId="{B57DBCE1-0792-4C56-AE14-AF5941103679}"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2_2" csCatId="accent2" phldr="1"/>
      <dgm:spPr/>
      <dgm:t>
        <a:bodyPr/>
        <a:lstStyle/>
        <a:p>
          <a:endParaRPr lang="en-US"/>
        </a:p>
      </dgm:t>
    </dgm:pt>
    <dgm:pt modelId="{F54B583D-4063-4480-828E-75839C229AE8}">
      <dgm:prSet custT="1"/>
      <dgm:spPr/>
      <dgm:t>
        <a:bodyPr/>
        <a:lstStyle/>
        <a:p>
          <a:pPr rtl="0"/>
          <a:endParaRPr lang="en-US" sz="1600" b="0" i="0" baseline="0" dirty="0">
            <a:solidFill>
              <a:schemeClr val="accent1"/>
            </a:solidFill>
            <a:effectLst>
              <a:outerShdw blurRad="38100" dist="38100" dir="2700000" algn="tl">
                <a:srgbClr val="000000">
                  <a:alpha val="43137"/>
                </a:srgbClr>
              </a:outerShdw>
            </a:effectLst>
          </a:endParaRPr>
        </a:p>
      </dgm:t>
    </dgm:pt>
    <dgm:pt modelId="{62F43E6B-2AAD-4FD2-A09A-1C830EB33CE4}" type="parTrans" cxnId="{AD99D57F-44E3-4B33-AA37-948C41FD75E5}">
      <dgm:prSet/>
      <dgm:spPr/>
      <dgm:t>
        <a:bodyPr/>
        <a:lstStyle/>
        <a:p>
          <a:endParaRPr lang="en-US" sz="1200" b="0">
            <a:solidFill>
              <a:schemeClr val="accent1"/>
            </a:solidFill>
            <a:effectLst>
              <a:outerShdw blurRad="38100" dist="38100" dir="2700000" algn="tl">
                <a:srgbClr val="000000">
                  <a:alpha val="43137"/>
                </a:srgbClr>
              </a:outerShdw>
            </a:effectLst>
          </a:endParaRPr>
        </a:p>
      </dgm:t>
    </dgm:pt>
    <dgm:pt modelId="{6341F79E-A61E-4D71-92EC-4B77F373D1B8}" type="sibTrans" cxnId="{AD99D57F-44E3-4B33-AA37-948C41FD75E5}">
      <dgm:prSet/>
      <dgm:spPr/>
      <dgm:t>
        <a:bodyPr/>
        <a:lstStyle/>
        <a:p>
          <a:endParaRPr lang="en-US" sz="1200" b="0">
            <a:solidFill>
              <a:schemeClr val="accent1"/>
            </a:solidFill>
            <a:effectLst>
              <a:outerShdw blurRad="38100" dist="38100" dir="2700000" algn="tl">
                <a:srgbClr val="000000">
                  <a:alpha val="43137"/>
                </a:srgbClr>
              </a:outerShdw>
            </a:effectLst>
          </a:endParaRPr>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Dosing flexibility, regardless of meals.</a:t>
          </a:r>
        </a:p>
      </dgm:t>
    </dgm:pt>
    <dgm:pt modelId="{713F216A-F6CF-492B-8B0E-504E42A1EAC5}" type="parTrans" cxnId="{16C63592-4855-4292-826C-F88704EE6ECF}">
      <dgm:prSet/>
      <dgm:spPr/>
      <dgm:t>
        <a:bodyPr/>
        <a:lstStyle/>
        <a:p>
          <a:endParaRPr lang="en-US" sz="1200" b="0">
            <a:solidFill>
              <a:schemeClr val="accent1"/>
            </a:solidFill>
            <a:effectLst>
              <a:outerShdw blurRad="38100" dist="38100" dir="2700000" algn="tl">
                <a:srgbClr val="000000">
                  <a:alpha val="43137"/>
                </a:srgbClr>
              </a:outerShdw>
            </a:effectLst>
          </a:endParaRPr>
        </a:p>
      </dgm:t>
    </dgm:pt>
    <dgm:pt modelId="{31434A7B-2614-458D-8F93-E9B82C967CF6}" type="sibTrans" cxnId="{16C63592-4855-4292-826C-F88704EE6ECF}">
      <dgm:prSet/>
      <dgm:spPr/>
      <dgm:t>
        <a:bodyPr/>
        <a:lstStyle/>
        <a:p>
          <a:endParaRPr lang="en-US" sz="1200" b="0">
            <a:solidFill>
              <a:schemeClr val="accent1"/>
            </a:solidFill>
            <a:effectLst>
              <a:outerShdw blurRad="38100" dist="38100" dir="2700000" algn="tl">
                <a:srgbClr val="000000">
                  <a:alpha val="43137"/>
                </a:srgbClr>
              </a:outerShdw>
            </a:effectLst>
          </a:endParaRPr>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custLinFactNeighborY="0">
        <dgm:presLayoutVars>
          <dgm:bulletEnabled val="1"/>
        </dgm:presLayoutVars>
      </dgm:prSet>
      <dgm:spPr/>
      <dgm:t>
        <a:bodyPr/>
        <a:lstStyle/>
        <a:p>
          <a:pPr rtl="1"/>
          <a:endParaRPr lang="ar-SY"/>
        </a:p>
      </dgm:t>
    </dgm:pt>
  </dgm:ptLst>
  <dgm:cxnLst>
    <dgm:cxn modelId="{7BD4131C-9AD5-44D0-BCEA-7F957CBE0E24}" type="presOf" srcId="{8DFA8389-5642-40A5-8CCE-1BCC45A3F9CA}" destId="{EAD786BC-B3BB-46C2-9511-CB6A00A8A1A0}" srcOrd="0" destOrd="0" presId="urn:microsoft.com/office/officeart/2005/8/layout/chevron2"/>
    <dgm:cxn modelId="{A1D2AB65-B855-4787-AB1E-949118D42432}" type="presOf" srcId="{117542EE-DD94-44B6-96C8-620E7C094B01}" destId="{41FB6692-EDAD-4A05-8481-EFD2A09577B9}" srcOrd="0" destOrd="0" presId="urn:microsoft.com/office/officeart/2005/8/layout/chevron2"/>
    <dgm:cxn modelId="{AD99D57F-44E3-4B33-AA37-948C41FD75E5}" srcId="{8DFA8389-5642-40A5-8CCE-1BCC45A3F9CA}" destId="{F54B583D-4063-4480-828E-75839C229AE8}" srcOrd="0" destOrd="0" parTransId="{62F43E6B-2AAD-4FD2-A09A-1C830EB33CE4}" sibTransId="{6341F79E-A61E-4D71-92EC-4B77F373D1B8}"/>
    <dgm:cxn modelId="{447D502E-D37A-439E-8E59-20E72656CFCF}" type="presOf" srcId="{F54B583D-4063-4480-828E-75839C229AE8}" destId="{0079FB13-09DA-4773-95A8-F845470147F5}" srcOrd="0" destOrd="0" presId="urn:microsoft.com/office/officeart/2005/8/layout/chevron2"/>
    <dgm:cxn modelId="{16C63592-4855-4292-826C-F88704EE6ECF}" srcId="{F54B583D-4063-4480-828E-75839C229AE8}" destId="{117542EE-DD94-44B6-96C8-620E7C094B01}" srcOrd="0" destOrd="0" parTransId="{713F216A-F6CF-492B-8B0E-504E42A1EAC5}" sibTransId="{31434A7B-2614-458D-8F93-E9B82C967CF6}"/>
    <dgm:cxn modelId="{F389790A-E027-4A08-A634-05EF5BCC2148}" type="presParOf" srcId="{EAD786BC-B3BB-46C2-9511-CB6A00A8A1A0}" destId="{AF9257EA-FFBA-4CF5-B4DD-8F1496EC180A}" srcOrd="0" destOrd="0" presId="urn:microsoft.com/office/officeart/2005/8/layout/chevron2"/>
    <dgm:cxn modelId="{0CD15F1E-6424-4452-BAD1-96C6856EB7E0}" type="presParOf" srcId="{AF9257EA-FFBA-4CF5-B4DD-8F1496EC180A}" destId="{0079FB13-09DA-4773-95A8-F845470147F5}" srcOrd="0" destOrd="0" presId="urn:microsoft.com/office/officeart/2005/8/layout/chevron2"/>
    <dgm:cxn modelId="{01C99C8D-A2BF-464C-95B2-DF594E8B4CF9}"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3_5" csCatId="accent3" phldr="1"/>
      <dgm:spPr/>
      <dgm:t>
        <a:bodyPr/>
        <a:lstStyle/>
        <a:p>
          <a:endParaRPr lang="en-US"/>
        </a:p>
      </dgm:t>
    </dgm:pt>
    <dgm:pt modelId="{F54B583D-4063-4480-828E-75839C229AE8}">
      <dgm:prSet custT="1"/>
      <dgm:spPr/>
      <dgm:t>
        <a:bodyPr/>
        <a:lstStyle/>
        <a:p>
          <a:pPr rtl="0"/>
          <a:endParaRPr lang="en-US" sz="2200" b="0" i="0" baseline="0" dirty="0"/>
        </a:p>
      </dgm:t>
    </dgm:pt>
    <dgm:pt modelId="{62F43E6B-2AAD-4FD2-A09A-1C830EB33CE4}" type="parTrans" cxnId="{AD99D57F-44E3-4B33-AA37-948C41FD75E5}">
      <dgm:prSet/>
      <dgm:spPr/>
      <dgm:t>
        <a:bodyPr/>
        <a:lstStyle/>
        <a:p>
          <a:endParaRPr lang="en-US" sz="2200" b="0"/>
        </a:p>
      </dgm:t>
    </dgm:pt>
    <dgm:pt modelId="{6341F79E-A61E-4D71-92EC-4B77F373D1B8}" type="sibTrans" cxnId="{AD99D57F-44E3-4B33-AA37-948C41FD75E5}">
      <dgm:prSet/>
      <dgm:spPr/>
      <dgm:t>
        <a:bodyPr/>
        <a:lstStyle/>
        <a:p>
          <a:endParaRPr lang="en-US" sz="2200" b="0"/>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No evidence of overall differences in safety or efficacy </a:t>
          </a:r>
          <a:r>
            <a:rPr lang="en-US" sz="2400" b="0" dirty="0">
              <a:solidFill>
                <a:schemeClr val="tx1"/>
              </a:solidFill>
              <a:effectLst>
                <a:outerShdw blurRad="38100" dist="38100" dir="2700000" algn="tl">
                  <a:srgbClr val="000000">
                    <a:alpha val="43137"/>
                  </a:srgbClr>
                </a:outerShdw>
              </a:effectLst>
            </a:rPr>
            <a:t>observed</a:t>
          </a:r>
          <a:r>
            <a:rPr lang="en-US" sz="2200" b="0" dirty="0">
              <a:solidFill>
                <a:schemeClr val="tx1"/>
              </a:solidFill>
              <a:effectLst>
                <a:outerShdw blurRad="38100" dist="38100" dir="2700000" algn="tl">
                  <a:srgbClr val="000000">
                    <a:alpha val="43137"/>
                  </a:srgbClr>
                </a:outerShdw>
              </a:effectLst>
            </a:rPr>
            <a:t> between elderly and younger adult patients</a:t>
          </a:r>
        </a:p>
      </dgm:t>
    </dgm:pt>
    <dgm:pt modelId="{713F216A-F6CF-492B-8B0E-504E42A1EAC5}" type="parTrans" cxnId="{16C63592-4855-4292-826C-F88704EE6ECF}">
      <dgm:prSet/>
      <dgm:spPr/>
      <dgm:t>
        <a:bodyPr/>
        <a:lstStyle/>
        <a:p>
          <a:endParaRPr lang="en-US" sz="2200" b="0"/>
        </a:p>
      </dgm:t>
    </dgm:pt>
    <dgm:pt modelId="{31434A7B-2614-458D-8F93-E9B82C967CF6}" type="sibTrans" cxnId="{16C63592-4855-4292-826C-F88704EE6ECF}">
      <dgm:prSet/>
      <dgm:spPr/>
      <dgm:t>
        <a:bodyPr/>
        <a:lstStyle/>
        <a:p>
          <a:endParaRPr lang="en-US" sz="2200" b="0"/>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dgm:presLayoutVars>
          <dgm:bulletEnabled val="1"/>
        </dgm:presLayoutVars>
      </dgm:prSet>
      <dgm:spPr/>
      <dgm:t>
        <a:bodyPr/>
        <a:lstStyle/>
        <a:p>
          <a:pPr rtl="1"/>
          <a:endParaRPr lang="ar-SY"/>
        </a:p>
      </dgm:t>
    </dgm:pt>
  </dgm:ptLst>
  <dgm:cxnLst>
    <dgm:cxn modelId="{AD99D57F-44E3-4B33-AA37-948C41FD75E5}" srcId="{8DFA8389-5642-40A5-8CCE-1BCC45A3F9CA}" destId="{F54B583D-4063-4480-828E-75839C229AE8}" srcOrd="0" destOrd="0" parTransId="{62F43E6B-2AAD-4FD2-A09A-1C830EB33CE4}" sibTransId="{6341F79E-A61E-4D71-92EC-4B77F373D1B8}"/>
    <dgm:cxn modelId="{EBF9E058-1298-4799-A5E6-186AE2BEC47E}" type="presOf" srcId="{117542EE-DD94-44B6-96C8-620E7C094B01}" destId="{41FB6692-EDAD-4A05-8481-EFD2A09577B9}" srcOrd="0" destOrd="0" presId="urn:microsoft.com/office/officeart/2005/8/layout/chevron2"/>
    <dgm:cxn modelId="{6F376C7F-FDAE-4A8F-B11E-1845CAC4B3F5}" type="presOf" srcId="{F54B583D-4063-4480-828E-75839C229AE8}" destId="{0079FB13-09DA-4773-95A8-F845470147F5}" srcOrd="0" destOrd="0" presId="urn:microsoft.com/office/officeart/2005/8/layout/chevron2"/>
    <dgm:cxn modelId="{16C63592-4855-4292-826C-F88704EE6ECF}" srcId="{F54B583D-4063-4480-828E-75839C229AE8}" destId="{117542EE-DD94-44B6-96C8-620E7C094B01}" srcOrd="0" destOrd="0" parTransId="{713F216A-F6CF-492B-8B0E-504E42A1EAC5}" sibTransId="{31434A7B-2614-458D-8F93-E9B82C967CF6}"/>
    <dgm:cxn modelId="{A3FF892A-A452-45BB-BA65-D1C33FD2FB67}" type="presOf" srcId="{8DFA8389-5642-40A5-8CCE-1BCC45A3F9CA}" destId="{EAD786BC-B3BB-46C2-9511-CB6A00A8A1A0}" srcOrd="0" destOrd="0" presId="urn:microsoft.com/office/officeart/2005/8/layout/chevron2"/>
    <dgm:cxn modelId="{D9F73BC5-60F8-45E0-846F-A0C5867E72DC}" type="presParOf" srcId="{EAD786BC-B3BB-46C2-9511-CB6A00A8A1A0}" destId="{AF9257EA-FFBA-4CF5-B4DD-8F1496EC180A}" srcOrd="0" destOrd="0" presId="urn:microsoft.com/office/officeart/2005/8/layout/chevron2"/>
    <dgm:cxn modelId="{E6FF0743-30A1-47F1-AB73-457F4F89306B}" type="presParOf" srcId="{AF9257EA-FFBA-4CF5-B4DD-8F1496EC180A}" destId="{0079FB13-09DA-4773-95A8-F845470147F5}" srcOrd="0" destOrd="0" presId="urn:microsoft.com/office/officeart/2005/8/layout/chevron2"/>
    <dgm:cxn modelId="{4301D433-66F7-4A2A-9797-920A785CD795}"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en-US"/>
        </a:p>
      </dgm:t>
    </dgm:pt>
    <dgm:pt modelId="{F54B583D-4063-4480-828E-75839C229AE8}">
      <dgm:prSet custT="1"/>
      <dgm:spPr/>
      <dgm:t>
        <a:bodyPr/>
        <a:lstStyle/>
        <a:p>
          <a:pPr rtl="0"/>
          <a:endParaRPr lang="en-US" sz="2200" b="0" i="0" baseline="0" dirty="0"/>
        </a:p>
      </dgm:t>
    </dgm:pt>
    <dgm:pt modelId="{62F43E6B-2AAD-4FD2-A09A-1C830EB33CE4}" type="parTrans" cxnId="{AD99D57F-44E3-4B33-AA37-948C41FD75E5}">
      <dgm:prSet/>
      <dgm:spPr/>
      <dgm:t>
        <a:bodyPr/>
        <a:lstStyle/>
        <a:p>
          <a:endParaRPr lang="en-US" sz="2200" b="0"/>
        </a:p>
      </dgm:t>
    </dgm:pt>
    <dgm:pt modelId="{6341F79E-A61E-4D71-92EC-4B77F373D1B8}" type="sibTrans" cxnId="{AD99D57F-44E3-4B33-AA37-948C41FD75E5}">
      <dgm:prSet/>
      <dgm:spPr/>
      <dgm:t>
        <a:bodyPr/>
        <a:lstStyle/>
        <a:p>
          <a:endParaRPr lang="en-US" sz="2200" b="0"/>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No dosage adjustment required for renal dysfunction</a:t>
          </a:r>
        </a:p>
      </dgm:t>
    </dgm:pt>
    <dgm:pt modelId="{713F216A-F6CF-492B-8B0E-504E42A1EAC5}" type="parTrans" cxnId="{16C63592-4855-4292-826C-F88704EE6ECF}">
      <dgm:prSet/>
      <dgm:spPr/>
      <dgm:t>
        <a:bodyPr/>
        <a:lstStyle/>
        <a:p>
          <a:endParaRPr lang="en-US" sz="2200" b="0"/>
        </a:p>
      </dgm:t>
    </dgm:pt>
    <dgm:pt modelId="{31434A7B-2614-458D-8F93-E9B82C967CF6}" type="sibTrans" cxnId="{16C63592-4855-4292-826C-F88704EE6ECF}">
      <dgm:prSet/>
      <dgm:spPr/>
      <dgm:t>
        <a:bodyPr/>
        <a:lstStyle/>
        <a:p>
          <a:endParaRPr lang="en-US" sz="2200" b="0"/>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dgm:presLayoutVars>
          <dgm:bulletEnabled val="1"/>
        </dgm:presLayoutVars>
      </dgm:prSet>
      <dgm:spPr/>
      <dgm:t>
        <a:bodyPr/>
        <a:lstStyle/>
        <a:p>
          <a:pPr rtl="1"/>
          <a:endParaRPr lang="ar-SY"/>
        </a:p>
      </dgm:t>
    </dgm:pt>
  </dgm:ptLst>
  <dgm:cxnLst>
    <dgm:cxn modelId="{DD812CA4-16C0-484B-8AFA-2A6A431888AC}" type="presOf" srcId="{F54B583D-4063-4480-828E-75839C229AE8}" destId="{0079FB13-09DA-4773-95A8-F845470147F5}" srcOrd="0" destOrd="0" presId="urn:microsoft.com/office/officeart/2005/8/layout/chevron2"/>
    <dgm:cxn modelId="{7D2C4D7C-EF7A-46EC-855F-670307EE50F7}" type="presOf" srcId="{8DFA8389-5642-40A5-8CCE-1BCC45A3F9CA}" destId="{EAD786BC-B3BB-46C2-9511-CB6A00A8A1A0}" srcOrd="0" destOrd="0" presId="urn:microsoft.com/office/officeart/2005/8/layout/chevron2"/>
    <dgm:cxn modelId="{AD99D57F-44E3-4B33-AA37-948C41FD75E5}" srcId="{8DFA8389-5642-40A5-8CCE-1BCC45A3F9CA}" destId="{F54B583D-4063-4480-828E-75839C229AE8}" srcOrd="0" destOrd="0" parTransId="{62F43E6B-2AAD-4FD2-A09A-1C830EB33CE4}" sibTransId="{6341F79E-A61E-4D71-92EC-4B77F373D1B8}"/>
    <dgm:cxn modelId="{F812BCB4-D9CB-4370-853C-AFD3894EB57D}" type="presOf" srcId="{117542EE-DD94-44B6-96C8-620E7C094B01}" destId="{41FB6692-EDAD-4A05-8481-EFD2A09577B9}" srcOrd="0" destOrd="0" presId="urn:microsoft.com/office/officeart/2005/8/layout/chevron2"/>
    <dgm:cxn modelId="{16C63592-4855-4292-826C-F88704EE6ECF}" srcId="{F54B583D-4063-4480-828E-75839C229AE8}" destId="{117542EE-DD94-44B6-96C8-620E7C094B01}" srcOrd="0" destOrd="0" parTransId="{713F216A-F6CF-492B-8B0E-504E42A1EAC5}" sibTransId="{31434A7B-2614-458D-8F93-E9B82C967CF6}"/>
    <dgm:cxn modelId="{66F4009B-F5D8-4B92-9A4F-3C3256727ED0}" type="presParOf" srcId="{EAD786BC-B3BB-46C2-9511-CB6A00A8A1A0}" destId="{AF9257EA-FFBA-4CF5-B4DD-8F1496EC180A}" srcOrd="0" destOrd="0" presId="urn:microsoft.com/office/officeart/2005/8/layout/chevron2"/>
    <dgm:cxn modelId="{84440234-3B62-4BD4-A5FC-DD79F2E26238}" type="presParOf" srcId="{AF9257EA-FFBA-4CF5-B4DD-8F1496EC180A}" destId="{0079FB13-09DA-4773-95A8-F845470147F5}" srcOrd="0" destOrd="0" presId="urn:microsoft.com/office/officeart/2005/8/layout/chevron2"/>
    <dgm:cxn modelId="{FBFA3423-A4DE-4C5F-9C73-7D997C9E82AC}"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1_5" csCatId="accent1" phldr="1"/>
      <dgm:spPr/>
      <dgm:t>
        <a:bodyPr/>
        <a:lstStyle/>
        <a:p>
          <a:endParaRPr lang="en-US"/>
        </a:p>
      </dgm:t>
    </dgm:pt>
    <dgm:pt modelId="{F54B583D-4063-4480-828E-75839C229AE8}">
      <dgm:prSet/>
      <dgm:spPr/>
      <dgm:t>
        <a:bodyPr/>
        <a:lstStyle/>
        <a:p>
          <a:pPr rtl="0"/>
          <a:endParaRPr lang="en-US" b="0" i="0" baseline="0" dirty="0"/>
        </a:p>
      </dgm:t>
    </dgm:pt>
    <dgm:pt modelId="{62F43E6B-2AAD-4FD2-A09A-1C830EB33CE4}" type="parTrans" cxnId="{AD99D57F-44E3-4B33-AA37-948C41FD75E5}">
      <dgm:prSet/>
      <dgm:spPr/>
      <dgm:t>
        <a:bodyPr/>
        <a:lstStyle/>
        <a:p>
          <a:endParaRPr lang="en-US" b="0"/>
        </a:p>
      </dgm:t>
    </dgm:pt>
    <dgm:pt modelId="{6341F79E-A61E-4D71-92EC-4B77F373D1B8}" type="sibTrans" cxnId="{AD99D57F-44E3-4B33-AA37-948C41FD75E5}">
      <dgm:prSet/>
      <dgm:spPr/>
      <dgm:t>
        <a:bodyPr/>
        <a:lstStyle/>
        <a:p>
          <a:endParaRPr lang="en-US" b="0"/>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Prolonged therapeutic potency with extra clinical efficacy in controlling pH</a:t>
          </a:r>
        </a:p>
      </dgm:t>
    </dgm:pt>
    <dgm:pt modelId="{713F216A-F6CF-492B-8B0E-504E42A1EAC5}" type="parTrans" cxnId="{16C63592-4855-4292-826C-F88704EE6ECF}">
      <dgm:prSet/>
      <dgm:spPr/>
      <dgm:t>
        <a:bodyPr/>
        <a:lstStyle/>
        <a:p>
          <a:endParaRPr lang="en-US" b="0"/>
        </a:p>
      </dgm:t>
    </dgm:pt>
    <dgm:pt modelId="{31434A7B-2614-458D-8F93-E9B82C967CF6}" type="sibTrans" cxnId="{16C63592-4855-4292-826C-F88704EE6ECF}">
      <dgm:prSet/>
      <dgm:spPr/>
      <dgm:t>
        <a:bodyPr/>
        <a:lstStyle/>
        <a:p>
          <a:endParaRPr lang="en-US" b="0"/>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dgm:presLayoutVars>
          <dgm:bulletEnabled val="1"/>
        </dgm:presLayoutVars>
      </dgm:prSet>
      <dgm:spPr/>
      <dgm:t>
        <a:bodyPr/>
        <a:lstStyle/>
        <a:p>
          <a:pPr rtl="1"/>
          <a:endParaRPr lang="ar-SY"/>
        </a:p>
      </dgm:t>
    </dgm:pt>
  </dgm:ptLst>
  <dgm:cxnLst>
    <dgm:cxn modelId="{AD99D57F-44E3-4B33-AA37-948C41FD75E5}" srcId="{8DFA8389-5642-40A5-8CCE-1BCC45A3F9CA}" destId="{F54B583D-4063-4480-828E-75839C229AE8}" srcOrd="0" destOrd="0" parTransId="{62F43E6B-2AAD-4FD2-A09A-1C830EB33CE4}" sibTransId="{6341F79E-A61E-4D71-92EC-4B77F373D1B8}"/>
    <dgm:cxn modelId="{E3987460-0B45-4E5A-9BBB-1E1D9E657570}" type="presOf" srcId="{F54B583D-4063-4480-828E-75839C229AE8}" destId="{0079FB13-09DA-4773-95A8-F845470147F5}" srcOrd="0" destOrd="0" presId="urn:microsoft.com/office/officeart/2005/8/layout/chevron2"/>
    <dgm:cxn modelId="{D81A311B-B089-4580-BCD5-B5097D813DE8}" type="presOf" srcId="{117542EE-DD94-44B6-96C8-620E7C094B01}" destId="{41FB6692-EDAD-4A05-8481-EFD2A09577B9}" srcOrd="0" destOrd="0" presId="urn:microsoft.com/office/officeart/2005/8/layout/chevron2"/>
    <dgm:cxn modelId="{16C63592-4855-4292-826C-F88704EE6ECF}" srcId="{F54B583D-4063-4480-828E-75839C229AE8}" destId="{117542EE-DD94-44B6-96C8-620E7C094B01}" srcOrd="0" destOrd="0" parTransId="{713F216A-F6CF-492B-8B0E-504E42A1EAC5}" sibTransId="{31434A7B-2614-458D-8F93-E9B82C967CF6}"/>
    <dgm:cxn modelId="{53A7F4EB-436D-43C2-BCC5-879D85171490}" type="presOf" srcId="{8DFA8389-5642-40A5-8CCE-1BCC45A3F9CA}" destId="{EAD786BC-B3BB-46C2-9511-CB6A00A8A1A0}" srcOrd="0" destOrd="0" presId="urn:microsoft.com/office/officeart/2005/8/layout/chevron2"/>
    <dgm:cxn modelId="{BE4F4A95-050B-4189-88C8-5B7EE947EE93}" type="presParOf" srcId="{EAD786BC-B3BB-46C2-9511-CB6A00A8A1A0}" destId="{AF9257EA-FFBA-4CF5-B4DD-8F1496EC180A}" srcOrd="0" destOrd="0" presId="urn:microsoft.com/office/officeart/2005/8/layout/chevron2"/>
    <dgm:cxn modelId="{0491D674-2069-42F2-ACF8-D801E4BDACD6}" type="presParOf" srcId="{AF9257EA-FFBA-4CF5-B4DD-8F1496EC180A}" destId="{0079FB13-09DA-4773-95A8-F845470147F5}" srcOrd="0" destOrd="0" presId="urn:microsoft.com/office/officeart/2005/8/layout/chevron2"/>
    <dgm:cxn modelId="{EA5EDFE7-2C16-4D77-8AC6-A318355193BE}"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FA8389-5642-40A5-8CCE-1BCC45A3F9CA}" type="doc">
      <dgm:prSet loTypeId="urn:microsoft.com/office/officeart/2005/8/layout/chevron2" loCatId="process" qsTypeId="urn:microsoft.com/office/officeart/2005/8/quickstyle/3d2" qsCatId="3D" csTypeId="urn:microsoft.com/office/officeart/2005/8/colors/accent2_2" csCatId="accent2" phldr="1"/>
      <dgm:spPr/>
      <dgm:t>
        <a:bodyPr/>
        <a:lstStyle/>
        <a:p>
          <a:endParaRPr lang="en-US"/>
        </a:p>
      </dgm:t>
    </dgm:pt>
    <dgm:pt modelId="{F54B583D-4063-4480-828E-75839C229AE8}">
      <dgm:prSet custT="1"/>
      <dgm:spPr/>
      <dgm:t>
        <a:bodyPr/>
        <a:lstStyle/>
        <a:p>
          <a:pPr rtl="0"/>
          <a:endParaRPr lang="en-US" sz="2400" b="0" i="0" baseline="0" dirty="0"/>
        </a:p>
      </dgm:t>
    </dgm:pt>
    <dgm:pt modelId="{62F43E6B-2AAD-4FD2-A09A-1C830EB33CE4}" type="parTrans" cxnId="{AD99D57F-44E3-4B33-AA37-948C41FD75E5}">
      <dgm:prSet/>
      <dgm:spPr/>
      <dgm:t>
        <a:bodyPr/>
        <a:lstStyle/>
        <a:p>
          <a:endParaRPr lang="en-US" sz="2400" b="0"/>
        </a:p>
      </dgm:t>
    </dgm:pt>
    <dgm:pt modelId="{6341F79E-A61E-4D71-92EC-4B77F373D1B8}" type="sibTrans" cxnId="{AD99D57F-44E3-4B33-AA37-948C41FD75E5}">
      <dgm:prSet/>
      <dgm:spPr/>
      <dgm:t>
        <a:bodyPr/>
        <a:lstStyle/>
        <a:p>
          <a:endParaRPr lang="en-US" sz="2400" b="0"/>
        </a:p>
      </dgm:t>
    </dgm:pt>
    <dgm:pt modelId="{117542EE-DD94-44B6-96C8-620E7C094B01}">
      <dgm:prSet custT="1"/>
      <dgm:spPr/>
      <dgm:t>
        <a:bodyPr/>
        <a:lstStyle/>
        <a:p>
          <a:pPr rtl="0"/>
          <a:r>
            <a:rPr lang="en-US" sz="2200" b="0" dirty="0">
              <a:solidFill>
                <a:schemeClr val="tx1"/>
              </a:solidFill>
              <a:effectLst>
                <a:outerShdw blurRad="38100" dist="38100" dir="2700000" algn="tl">
                  <a:srgbClr val="000000">
                    <a:alpha val="43137"/>
                  </a:srgbClr>
                </a:outerShdw>
              </a:effectLst>
            </a:rPr>
            <a:t>Pregnancy Category: B</a:t>
          </a:r>
        </a:p>
      </dgm:t>
    </dgm:pt>
    <dgm:pt modelId="{713F216A-F6CF-492B-8B0E-504E42A1EAC5}" type="parTrans" cxnId="{16C63592-4855-4292-826C-F88704EE6ECF}">
      <dgm:prSet/>
      <dgm:spPr/>
      <dgm:t>
        <a:bodyPr/>
        <a:lstStyle/>
        <a:p>
          <a:endParaRPr lang="en-US" sz="2400" b="0"/>
        </a:p>
      </dgm:t>
    </dgm:pt>
    <dgm:pt modelId="{31434A7B-2614-458D-8F93-E9B82C967CF6}" type="sibTrans" cxnId="{16C63592-4855-4292-826C-F88704EE6ECF}">
      <dgm:prSet/>
      <dgm:spPr/>
      <dgm:t>
        <a:bodyPr/>
        <a:lstStyle/>
        <a:p>
          <a:endParaRPr lang="en-US" sz="2400" b="0"/>
        </a:p>
      </dgm:t>
    </dgm:pt>
    <dgm:pt modelId="{EAD786BC-B3BB-46C2-9511-CB6A00A8A1A0}" type="pres">
      <dgm:prSet presAssocID="{8DFA8389-5642-40A5-8CCE-1BCC45A3F9CA}" presName="linearFlow" presStyleCnt="0">
        <dgm:presLayoutVars>
          <dgm:dir/>
          <dgm:animLvl val="lvl"/>
          <dgm:resizeHandles val="exact"/>
        </dgm:presLayoutVars>
      </dgm:prSet>
      <dgm:spPr/>
      <dgm:t>
        <a:bodyPr/>
        <a:lstStyle/>
        <a:p>
          <a:pPr rtl="1"/>
          <a:endParaRPr lang="ar-SY"/>
        </a:p>
      </dgm:t>
    </dgm:pt>
    <dgm:pt modelId="{AF9257EA-FFBA-4CF5-B4DD-8F1496EC180A}" type="pres">
      <dgm:prSet presAssocID="{F54B583D-4063-4480-828E-75839C229AE8}" presName="composite" presStyleCnt="0"/>
      <dgm:spPr/>
    </dgm:pt>
    <dgm:pt modelId="{0079FB13-09DA-4773-95A8-F845470147F5}" type="pres">
      <dgm:prSet presAssocID="{F54B583D-4063-4480-828E-75839C229AE8}" presName="parentText" presStyleLbl="alignNode1" presStyleIdx="0" presStyleCnt="1" custLinFactY="-5882" custLinFactNeighborX="-25210" custLinFactNeighborY="-100000">
        <dgm:presLayoutVars>
          <dgm:chMax val="1"/>
          <dgm:bulletEnabled val="1"/>
        </dgm:presLayoutVars>
      </dgm:prSet>
      <dgm:spPr/>
      <dgm:t>
        <a:bodyPr/>
        <a:lstStyle/>
        <a:p>
          <a:pPr rtl="1"/>
          <a:endParaRPr lang="ar-SY"/>
        </a:p>
      </dgm:t>
    </dgm:pt>
    <dgm:pt modelId="{41FB6692-EDAD-4A05-8481-EFD2A09577B9}" type="pres">
      <dgm:prSet presAssocID="{F54B583D-4063-4480-828E-75839C229AE8}" presName="descendantText" presStyleLbl="alignAcc1" presStyleIdx="0" presStyleCnt="1">
        <dgm:presLayoutVars>
          <dgm:bulletEnabled val="1"/>
        </dgm:presLayoutVars>
      </dgm:prSet>
      <dgm:spPr/>
      <dgm:t>
        <a:bodyPr/>
        <a:lstStyle/>
        <a:p>
          <a:pPr rtl="1"/>
          <a:endParaRPr lang="ar-SY"/>
        </a:p>
      </dgm:t>
    </dgm:pt>
  </dgm:ptLst>
  <dgm:cxnLst>
    <dgm:cxn modelId="{CF654FA9-F95D-49BF-B031-A8B42BFBFC20}" type="presOf" srcId="{8DFA8389-5642-40A5-8CCE-1BCC45A3F9CA}" destId="{EAD786BC-B3BB-46C2-9511-CB6A00A8A1A0}" srcOrd="0" destOrd="0" presId="urn:microsoft.com/office/officeart/2005/8/layout/chevron2"/>
    <dgm:cxn modelId="{20D7C8C1-D8E3-4DEA-B9F9-486BCD0C27BF}" type="presOf" srcId="{F54B583D-4063-4480-828E-75839C229AE8}" destId="{0079FB13-09DA-4773-95A8-F845470147F5}" srcOrd="0" destOrd="0" presId="urn:microsoft.com/office/officeart/2005/8/layout/chevron2"/>
    <dgm:cxn modelId="{AD99D57F-44E3-4B33-AA37-948C41FD75E5}" srcId="{8DFA8389-5642-40A5-8CCE-1BCC45A3F9CA}" destId="{F54B583D-4063-4480-828E-75839C229AE8}" srcOrd="0" destOrd="0" parTransId="{62F43E6B-2AAD-4FD2-A09A-1C830EB33CE4}" sibTransId="{6341F79E-A61E-4D71-92EC-4B77F373D1B8}"/>
    <dgm:cxn modelId="{16C63592-4855-4292-826C-F88704EE6ECF}" srcId="{F54B583D-4063-4480-828E-75839C229AE8}" destId="{117542EE-DD94-44B6-96C8-620E7C094B01}" srcOrd="0" destOrd="0" parTransId="{713F216A-F6CF-492B-8B0E-504E42A1EAC5}" sibTransId="{31434A7B-2614-458D-8F93-E9B82C967CF6}"/>
    <dgm:cxn modelId="{E1A96435-AAA3-4C21-BC2A-863834154016}" type="presOf" srcId="{117542EE-DD94-44B6-96C8-620E7C094B01}" destId="{41FB6692-EDAD-4A05-8481-EFD2A09577B9}" srcOrd="0" destOrd="0" presId="urn:microsoft.com/office/officeart/2005/8/layout/chevron2"/>
    <dgm:cxn modelId="{EC1DD0D1-0C58-4C0D-81F9-25EAFBC5CD99}" type="presParOf" srcId="{EAD786BC-B3BB-46C2-9511-CB6A00A8A1A0}" destId="{AF9257EA-FFBA-4CF5-B4DD-8F1496EC180A}" srcOrd="0" destOrd="0" presId="urn:microsoft.com/office/officeart/2005/8/layout/chevron2"/>
    <dgm:cxn modelId="{486F64A1-843D-4A32-962D-2C2CEA57133B}" type="presParOf" srcId="{AF9257EA-FFBA-4CF5-B4DD-8F1496EC180A}" destId="{0079FB13-09DA-4773-95A8-F845470147F5}" srcOrd="0" destOrd="0" presId="urn:microsoft.com/office/officeart/2005/8/layout/chevron2"/>
    <dgm:cxn modelId="{4C421159-D05D-4AAB-B11F-7B1BBD6B3EDA}" type="presParOf" srcId="{AF9257EA-FFBA-4CF5-B4DD-8F1496EC180A}" destId="{41FB6692-EDAD-4A05-8481-EFD2A09577B9}" srcOrd="1" destOrd="0" presId="urn:microsoft.com/office/officeart/2005/8/layout/chevron2"/>
  </dgm:cxnLst>
  <dgm:bg/>
  <dgm:whole/>
  <dgm:extLst>
    <a:ext uri="http://schemas.microsoft.com/office/drawing/2008/diagram">
      <dsp:dataModelExt xmlns:dsp="http://schemas.microsoft.com/office/drawing/2008/diagram" xmlns="" relId="rId3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3">
                <a:alpha val="90000"/>
                <a:hueOff val="0"/>
                <a:satOff val="0"/>
                <a:lumOff val="0"/>
                <a:alphaOff val="0"/>
                <a:satMod val="103000"/>
                <a:lumMod val="102000"/>
                <a:tint val="94000"/>
              </a:schemeClr>
            </a:gs>
            <a:gs pos="50000">
              <a:schemeClr val="accent3">
                <a:alpha val="90000"/>
                <a:hueOff val="0"/>
                <a:satOff val="0"/>
                <a:lumOff val="0"/>
                <a:alphaOff val="0"/>
                <a:satMod val="110000"/>
                <a:lumMod val="100000"/>
                <a:shade val="100000"/>
              </a:schemeClr>
            </a:gs>
            <a:gs pos="100000">
              <a:schemeClr val="accent3">
                <a:alpha val="9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endParaRPr lang="en-US" sz="2200" b="0" i="0" kern="1200" baseline="0" dirty="0"/>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The first and only PPI that works with a Dual Delayed Release (DDR)</a:t>
          </a:r>
        </a:p>
      </dsp:txBody>
      <dsp:txXfrm rot="5400000">
        <a:off x="4107180" y="-3253739"/>
        <a:ext cx="792479" cy="729995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endParaRPr lang="en-US" sz="1600" b="0" i="0" kern="1200" baseline="0" dirty="0">
            <a:solidFill>
              <a:schemeClr val="accent1"/>
            </a:solidFill>
            <a:effectLst>
              <a:outerShdw blurRad="38100" dist="38100" dir="2700000" algn="tl">
                <a:srgbClr val="000000">
                  <a:alpha val="43137"/>
                </a:srgbClr>
              </a:outerShdw>
            </a:effectLst>
          </a:endParaRPr>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Dosing flexibility, regardless of meals.</a:t>
          </a:r>
        </a:p>
      </dsp:txBody>
      <dsp:txXfrm rot="5400000">
        <a:off x="4107180" y="-3253739"/>
        <a:ext cx="792479" cy="72999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3">
                <a:alpha val="90000"/>
                <a:hueOff val="0"/>
                <a:satOff val="0"/>
                <a:lumOff val="0"/>
                <a:alphaOff val="0"/>
                <a:satMod val="103000"/>
                <a:lumMod val="102000"/>
                <a:tint val="94000"/>
              </a:schemeClr>
            </a:gs>
            <a:gs pos="50000">
              <a:schemeClr val="accent3">
                <a:alpha val="90000"/>
                <a:hueOff val="0"/>
                <a:satOff val="0"/>
                <a:lumOff val="0"/>
                <a:alphaOff val="0"/>
                <a:satMod val="110000"/>
                <a:lumMod val="100000"/>
                <a:shade val="100000"/>
              </a:schemeClr>
            </a:gs>
            <a:gs pos="100000">
              <a:schemeClr val="accent3">
                <a:alpha val="9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endParaRPr lang="en-US" sz="2200" b="0" i="0" kern="1200" baseline="0" dirty="0"/>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No evidence of overall differences in safety or efficacy </a:t>
          </a:r>
          <a:r>
            <a:rPr lang="en-US" sz="2400" b="0" kern="1200" dirty="0">
              <a:solidFill>
                <a:schemeClr val="tx1"/>
              </a:solidFill>
              <a:effectLst>
                <a:outerShdw blurRad="38100" dist="38100" dir="2700000" algn="tl">
                  <a:srgbClr val="000000">
                    <a:alpha val="43137"/>
                  </a:srgbClr>
                </a:outerShdw>
              </a:effectLst>
            </a:rPr>
            <a:t>observed</a:t>
          </a:r>
          <a:r>
            <a:rPr lang="en-US" sz="2200" b="0" kern="1200" dirty="0">
              <a:solidFill>
                <a:schemeClr val="tx1"/>
              </a:solidFill>
              <a:effectLst>
                <a:outerShdw blurRad="38100" dist="38100" dir="2700000" algn="tl">
                  <a:srgbClr val="000000">
                    <a:alpha val="43137"/>
                  </a:srgbClr>
                </a:outerShdw>
              </a:effectLst>
            </a:rPr>
            <a:t> between elderly and younger adult patients</a:t>
          </a:r>
        </a:p>
      </dsp:txBody>
      <dsp:txXfrm rot="5400000">
        <a:off x="4107180" y="-3253739"/>
        <a:ext cx="792479" cy="729995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endParaRPr lang="en-US" sz="2200" b="0" i="0" kern="1200" baseline="0" dirty="0"/>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No dosage adjustment required for renal dysfunction</a:t>
          </a:r>
        </a:p>
      </dsp:txBody>
      <dsp:txXfrm rot="5400000">
        <a:off x="4107180" y="-3253739"/>
        <a:ext cx="792479" cy="729995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endParaRPr lang="en-US" sz="2400" b="0" i="0" kern="1200" baseline="0" dirty="0"/>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1">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Prolonged therapeutic potency with extra clinical efficacy in controlling pH</a:t>
          </a:r>
        </a:p>
      </dsp:txBody>
      <dsp:txXfrm rot="5400000">
        <a:off x="4107180" y="-3253739"/>
        <a:ext cx="792479" cy="729995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9FB13-09DA-4773-95A8-F845470147F5}">
      <dsp:nvSpPr>
        <dsp:cNvPr id="0" name=""/>
        <dsp:cNvSpPr/>
      </dsp:nvSpPr>
      <dsp:spPr>
        <a:xfrm rot="5400000">
          <a:off x="-182879" y="182879"/>
          <a:ext cx="1219200" cy="853440"/>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endParaRPr lang="en-US" sz="2400" b="0" i="0" kern="1200" baseline="0" dirty="0"/>
        </a:p>
      </dsp:txBody>
      <dsp:txXfrm rot="5400000">
        <a:off x="-182879" y="182879"/>
        <a:ext cx="1219200" cy="853440"/>
      </dsp:txXfrm>
    </dsp:sp>
    <dsp:sp modelId="{41FB6692-EDAD-4A05-8481-EFD2A09577B9}">
      <dsp:nvSpPr>
        <dsp:cNvPr id="0" name=""/>
        <dsp:cNvSpPr/>
      </dsp:nvSpPr>
      <dsp:spPr>
        <a:xfrm rot="5400000">
          <a:off x="4107180" y="-3253739"/>
          <a:ext cx="792479" cy="7299959"/>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dirty="0">
              <a:solidFill>
                <a:schemeClr val="tx1"/>
              </a:solidFill>
              <a:effectLst>
                <a:outerShdw blurRad="38100" dist="38100" dir="2700000" algn="tl">
                  <a:srgbClr val="000000">
                    <a:alpha val="43137"/>
                  </a:srgbClr>
                </a:outerShdw>
              </a:effectLst>
            </a:rPr>
            <a:t>Pregnancy Category: B</a:t>
          </a:r>
        </a:p>
      </dsp:txBody>
      <dsp:txXfrm rot="5400000">
        <a:off x="4107180" y="-3253739"/>
        <a:ext cx="792479" cy="729995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0.35441</cdr:x>
      <cdr:y>0.26025</cdr:y>
    </cdr:from>
    <cdr:to>
      <cdr:x>0.46201</cdr:x>
      <cdr:y>0.33407</cdr:y>
    </cdr:to>
    <cdr:sp macro="" textlink="">
      <cdr:nvSpPr>
        <cdr:cNvPr id="2" name="TextBox 1">
          <a:extLst xmlns:a="http://schemas.openxmlformats.org/drawingml/2006/main">
            <a:ext uri="{FF2B5EF4-FFF2-40B4-BE49-F238E27FC236}">
              <a16:creationId xmlns:a16="http://schemas.microsoft.com/office/drawing/2014/main" xmlns="" id="{A85E9D43-EB11-497B-BCD9-8DCCC926B172}"/>
            </a:ext>
          </a:extLst>
        </cdr:cNvPr>
        <cdr:cNvSpPr txBox="1"/>
      </cdr:nvSpPr>
      <cdr:spPr>
        <a:xfrm xmlns:a="http://schemas.openxmlformats.org/drawingml/2006/main">
          <a:off x="2776537" y="1309687"/>
          <a:ext cx="842963" cy="3714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a:solidFill>
                <a:schemeClr val="bg1"/>
              </a:solidFill>
            </a:rPr>
            <a:t>99%</a:t>
          </a:r>
        </a:p>
      </cdr:txBody>
    </cdr:sp>
  </cdr:relSizeAnchor>
  <cdr:relSizeAnchor xmlns:cdr="http://schemas.openxmlformats.org/drawingml/2006/chartDrawing">
    <cdr:from>
      <cdr:x>0.61277</cdr:x>
      <cdr:y>0.61136</cdr:y>
    </cdr:from>
    <cdr:to>
      <cdr:x>0.72036</cdr:x>
      <cdr:y>0.68517</cdr:y>
    </cdr:to>
    <cdr:sp macro="" textlink="">
      <cdr:nvSpPr>
        <cdr:cNvPr id="3" name="TextBox 2">
          <a:extLst xmlns:a="http://schemas.openxmlformats.org/drawingml/2006/main">
            <a:ext uri="{FF2B5EF4-FFF2-40B4-BE49-F238E27FC236}">
              <a16:creationId xmlns:a16="http://schemas.microsoft.com/office/drawing/2014/main" xmlns="" id="{C4812A90-10B3-45DF-A6F6-0C5526704275}"/>
            </a:ext>
          </a:extLst>
        </cdr:cNvPr>
        <cdr:cNvSpPr txBox="1"/>
      </cdr:nvSpPr>
      <cdr:spPr>
        <a:xfrm xmlns:a="http://schemas.openxmlformats.org/drawingml/2006/main">
          <a:off x="4800600" y="3076575"/>
          <a:ext cx="842963" cy="3714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a:solidFill>
                <a:schemeClr val="bg1"/>
              </a:solidFill>
            </a:rPr>
            <a:t>95.5%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Y"/>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D34B990-255C-4537-BC30-6AD55E5D9679}" type="datetimeFigureOut">
              <a:rPr lang="ar-SY" smtClean="0"/>
              <a:pPr/>
              <a:t>10/03/1444</a:t>
            </a:fld>
            <a:endParaRPr lang="ar-SY"/>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SY"/>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Y"/>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F1EB0D-937F-44B7-B086-1C0DD35F4313}" type="slidenum">
              <a:rPr lang="ar-SY" smtClean="0"/>
              <a:pPr/>
              <a:t>‹#›</a:t>
            </a:fld>
            <a:endParaRPr lang="ar-SY"/>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FB6ED5D-5232-446A-87DC-5C556374F4BD}" type="slidenum">
              <a:rPr lang="en-GB" smtClean="0">
                <a:solidFill>
                  <a:prstClr val="black"/>
                </a:solidFill>
              </a:rPr>
              <a:pPr/>
              <a:t>3</a:t>
            </a:fld>
            <a:endParaRPr lang="en-GB" smtClean="0">
              <a:solidFill>
                <a:prstClr val="black"/>
              </a:solidFill>
            </a:endParaRPr>
          </a:p>
        </p:txBody>
      </p:sp>
      <p:sp>
        <p:nvSpPr>
          <p:cNvPr id="83971" name="Rectangle 2"/>
          <p:cNvSpPr>
            <a:spLocks noGrp="1" noRot="1" noChangeAspect="1" noChangeArrowheads="1" noTextEdit="1"/>
          </p:cNvSpPr>
          <p:nvPr>
            <p:ph type="sldImg"/>
          </p:nvPr>
        </p:nvSpPr>
        <p:spPr bwMode="auto">
          <a:xfrm>
            <a:off x="1143000" y="685800"/>
            <a:ext cx="4572000" cy="3429000"/>
          </a:xfrm>
          <a:solidFill>
            <a:srgbClr val="FFFFFF"/>
          </a:solidFill>
          <a:ln>
            <a:solidFill>
              <a:srgbClr val="000000"/>
            </a:solidFill>
            <a:miter lim="800000"/>
            <a:headEnd/>
            <a:tailEnd/>
          </a:ln>
        </p:spPr>
      </p:sp>
      <p:sp>
        <p:nvSpPr>
          <p:cNvPr id="83972" name="Rectangle 5"/>
          <p:cNvSpPr>
            <a:spLocks noGrp="1" noChangeArrowheads="1"/>
          </p:cNvSpPr>
          <p:nvPr>
            <p:ph type="body" idx="1"/>
          </p:nvPr>
        </p:nvSpPr>
        <p:spPr bwMode="auto">
          <a:xfrm>
            <a:off x="574675" y="4321175"/>
            <a:ext cx="5686425" cy="4167188"/>
          </a:xfrm>
          <a:noFill/>
        </p:spPr>
        <p:txBody>
          <a:bodyPr wrap="square" numCol="1" anchor="t" anchorCtr="0" compatLnSpc="1">
            <a:prstTxWarp prst="textNoShape">
              <a:avLst/>
            </a:prstTxWarp>
          </a:bodyPr>
          <a:lstStyle/>
          <a:p>
            <a:pPr>
              <a:tabLst>
                <a:tab pos="571500" algn="l"/>
              </a:tabLst>
            </a:pPr>
            <a:r>
              <a:rPr lang="en-GB" b="1" dirty="0" smtClean="0">
                <a:latin typeface="Arial" pitchFamily="34" charset="0"/>
              </a:rPr>
              <a:t>89.	pH 4 is a critical threshold for gastric pepsin activity</a:t>
            </a:r>
          </a:p>
          <a:p>
            <a:pPr>
              <a:tabLst>
                <a:tab pos="571500" algn="l"/>
              </a:tabLst>
            </a:pPr>
            <a:r>
              <a:rPr lang="en-GB" dirty="0" smtClean="0">
                <a:latin typeface="Times New Roman" pitchFamily="18" charset="0"/>
              </a:rPr>
              <a:t>	Effective control of </a:t>
            </a:r>
            <a:r>
              <a:rPr lang="en-GB" dirty="0" err="1" smtClean="0">
                <a:latin typeface="Times New Roman" pitchFamily="18" charset="0"/>
              </a:rPr>
              <a:t>intragastric</a:t>
            </a:r>
            <a:r>
              <a:rPr lang="en-GB" dirty="0" smtClean="0">
                <a:latin typeface="Times New Roman" pitchFamily="18" charset="0"/>
              </a:rPr>
              <a:t>, and hence </a:t>
            </a:r>
            <a:r>
              <a:rPr lang="en-GB" dirty="0" err="1" smtClean="0">
                <a:latin typeface="Times New Roman" pitchFamily="18" charset="0"/>
              </a:rPr>
              <a:t>intraesophageal</a:t>
            </a:r>
            <a:r>
              <a:rPr lang="en-GB" dirty="0" smtClean="0">
                <a:latin typeface="Times New Roman" pitchFamily="18" charset="0"/>
              </a:rPr>
              <a:t>, pH is essential to prevent the aggressive action of pepsin on the </a:t>
            </a:r>
            <a:r>
              <a:rPr lang="en-GB" dirty="0" err="1" smtClean="0">
                <a:latin typeface="Times New Roman" pitchFamily="18" charset="0"/>
              </a:rPr>
              <a:t>esophageal</a:t>
            </a:r>
            <a:r>
              <a:rPr lang="en-GB" dirty="0" smtClean="0">
                <a:latin typeface="Times New Roman" pitchFamily="18" charset="0"/>
              </a:rPr>
              <a:t> mucosa.</a:t>
            </a:r>
            <a:r>
              <a:rPr lang="en-GB" baseline="30000" dirty="0" smtClean="0">
                <a:latin typeface="Times New Roman" pitchFamily="18" charset="0"/>
              </a:rPr>
              <a:t>61</a:t>
            </a:r>
            <a:r>
              <a:rPr lang="en-GB" dirty="0" smtClean="0">
                <a:latin typeface="Times New Roman" pitchFamily="18" charset="0"/>
              </a:rPr>
              <a:t> This is because the activity of pepsin in gastric juice is highly pH-dependent, declining rapidly if the pH is raised above 4.</a:t>
            </a:r>
            <a:r>
              <a:rPr lang="en-GB" baseline="30000" dirty="0" smtClean="0">
                <a:latin typeface="Times New Roman" pitchFamily="18" charset="0"/>
              </a:rPr>
              <a:t>62,63</a:t>
            </a:r>
            <a:r>
              <a:rPr lang="en-GB" dirty="0" smtClean="0">
                <a:latin typeface="Times New Roman" pitchFamily="18" charset="0"/>
              </a:rPr>
              <a:t> Through enhanced delivery to the proton pump, </a:t>
            </a:r>
            <a:r>
              <a:rPr lang="en-GB" dirty="0" err="1" smtClean="0">
                <a:latin typeface="Times New Roman" pitchFamily="18" charset="0"/>
              </a:rPr>
              <a:t>Nexium</a:t>
            </a:r>
            <a:r>
              <a:rPr lang="en-GB" baseline="30000" dirty="0" smtClean="0">
                <a:latin typeface="Times New Roman" pitchFamily="18" charset="0"/>
              </a:rPr>
              <a:t>®</a:t>
            </a:r>
            <a:r>
              <a:rPr lang="en-GB" dirty="0" smtClean="0">
                <a:latin typeface="Times New Roman" pitchFamily="18" charset="0"/>
              </a:rPr>
              <a:t>, 40 mg once daily, maintains the </a:t>
            </a:r>
            <a:r>
              <a:rPr lang="en-GB" dirty="0" err="1" smtClean="0">
                <a:latin typeface="Times New Roman" pitchFamily="18" charset="0"/>
              </a:rPr>
              <a:t>intragastric</a:t>
            </a:r>
            <a:r>
              <a:rPr lang="en-GB" dirty="0" smtClean="0">
                <a:latin typeface="Times New Roman" pitchFamily="18" charset="0"/>
              </a:rPr>
              <a:t> pH above 4 for significantly longer than standard doses of all other PPIs.</a:t>
            </a:r>
            <a:r>
              <a:rPr lang="en-GB" baseline="30000" dirty="0" smtClean="0">
                <a:latin typeface="Times New Roman" pitchFamily="18" charset="0"/>
              </a:rPr>
              <a:t>5,7–9</a:t>
            </a:r>
            <a:endParaRPr lang="en-GB" dirty="0" smtClean="0">
              <a:latin typeface="Times New Roman" pitchFamily="18" charset="0"/>
            </a:endParaRPr>
          </a:p>
          <a:p>
            <a:pPr>
              <a:tabLst>
                <a:tab pos="571500" algn="l"/>
              </a:tabLst>
            </a:pPr>
            <a:r>
              <a:rPr lang="en-GB" baseline="30000" dirty="0" smtClean="0">
                <a:latin typeface="Times New Roman" pitchFamily="18" charset="0"/>
              </a:rPr>
              <a:t>		</a:t>
            </a:r>
            <a:r>
              <a:rPr lang="en-GB" dirty="0" err="1" smtClean="0">
                <a:latin typeface="Times New Roman" pitchFamily="18" charset="0"/>
              </a:rPr>
              <a:t>Nexium</a:t>
            </a:r>
            <a:r>
              <a:rPr lang="en-GB" baseline="30000" dirty="0" smtClean="0">
                <a:latin typeface="Times New Roman" pitchFamily="18" charset="0"/>
              </a:rPr>
              <a:t>®</a:t>
            </a:r>
            <a:r>
              <a:rPr lang="en-GB" dirty="0" smtClean="0">
                <a:latin typeface="Times New Roman" pitchFamily="18" charset="0"/>
              </a:rPr>
              <a:t> thus maintains for longer an environment in which the damaging effects of pepsin will be prevented.</a:t>
            </a:r>
            <a:endParaRPr lang="en-US" dirty="0" smtClean="0">
              <a:latin typeface="Times New Roman" pitchFamily="18" charset="0"/>
            </a:endParaRPr>
          </a:p>
          <a:p>
            <a:pPr>
              <a:tabLst>
                <a:tab pos="571500" algn="l"/>
              </a:tabLst>
            </a:pPr>
            <a:endParaRPr lang="en-US" dirty="0" smtClean="0">
              <a:latin typeface="Times New Roman" pitchFamily="18" charset="0"/>
            </a:endParaRPr>
          </a:p>
          <a:p>
            <a:pPr>
              <a:tabLst>
                <a:tab pos="571500" algn="l"/>
              </a:tabLst>
            </a:pPr>
            <a:r>
              <a:rPr lang="en-US" dirty="0" smtClean="0">
                <a:latin typeface="Times New Roman" pitchFamily="18" charset="0"/>
              </a:rPr>
              <a:t>	</a:t>
            </a:r>
            <a:r>
              <a:rPr lang="sv-SE" sz="1100" dirty="0" smtClean="0">
                <a:latin typeface="Times New Roman" pitchFamily="18" charset="0"/>
              </a:rPr>
              <a:t>5. Lind T, Rydberg L, Kylebäck A, Jonsson A, Andersson T, Hasselgren G et al. </a:t>
            </a:r>
            <a:r>
              <a:rPr lang="en-US" sz="1100" dirty="0" err="1" smtClean="0">
                <a:latin typeface="Times New Roman" pitchFamily="18" charset="0"/>
              </a:rPr>
              <a:t>Esomeprazole</a:t>
            </a:r>
            <a:r>
              <a:rPr lang="en-US" sz="1100" dirty="0" smtClean="0">
                <a:latin typeface="Times New Roman" pitchFamily="18" charset="0"/>
              </a:rPr>
              <a:t> provides improved acid control vs. </a:t>
            </a:r>
            <a:r>
              <a:rPr lang="en-US" sz="1100" dirty="0" err="1" smtClean="0">
                <a:latin typeface="Times New Roman" pitchFamily="18" charset="0"/>
              </a:rPr>
              <a:t>omeprazole</a:t>
            </a:r>
            <a:r>
              <a:rPr lang="en-US" sz="1100" dirty="0" smtClean="0">
                <a:latin typeface="Times New Roman" pitchFamily="18" charset="0"/>
              </a:rPr>
              <a:t> in patients with symptoms of gastro-</a:t>
            </a:r>
            <a:r>
              <a:rPr lang="en-US" sz="1100" dirty="0" err="1" smtClean="0">
                <a:latin typeface="Times New Roman" pitchFamily="18" charset="0"/>
              </a:rPr>
              <a:t>oesophageal</a:t>
            </a:r>
            <a:r>
              <a:rPr lang="en-US" sz="1100" dirty="0" smtClean="0">
                <a:latin typeface="Times New Roman" pitchFamily="18" charset="0"/>
              </a:rPr>
              <a:t> reflux disease. Aliment </a:t>
            </a:r>
            <a:r>
              <a:rPr lang="en-US" sz="1100" dirty="0" err="1" smtClean="0">
                <a:latin typeface="Times New Roman" pitchFamily="18" charset="0"/>
              </a:rPr>
              <a:t>Pharmacol</a:t>
            </a:r>
            <a:r>
              <a:rPr lang="en-US" sz="1100" dirty="0" smtClean="0">
                <a:latin typeface="Times New Roman" pitchFamily="18" charset="0"/>
              </a:rPr>
              <a:t> </a:t>
            </a:r>
            <a:r>
              <a:rPr lang="en-US" sz="1100" dirty="0" err="1" smtClean="0">
                <a:latin typeface="Times New Roman" pitchFamily="18" charset="0"/>
              </a:rPr>
              <a:t>Ther</a:t>
            </a:r>
            <a:r>
              <a:rPr lang="en-US" sz="1100" dirty="0" smtClean="0">
                <a:latin typeface="Times New Roman" pitchFamily="18" charset="0"/>
              </a:rPr>
              <a:t> 2000;14:861–7.</a:t>
            </a:r>
          </a:p>
          <a:p>
            <a:pPr>
              <a:tabLst>
                <a:tab pos="571500" algn="l"/>
              </a:tabLst>
            </a:pPr>
            <a:r>
              <a:rPr lang="en-US" sz="1100" dirty="0" smtClean="0">
                <a:latin typeface="Times New Roman" pitchFamily="18" charset="0"/>
              </a:rPr>
              <a:t>	7. Wilder-Smith C, </a:t>
            </a:r>
            <a:r>
              <a:rPr lang="en-US" sz="1100" dirty="0" err="1" smtClean="0">
                <a:latin typeface="Times New Roman" pitchFamily="18" charset="0"/>
              </a:rPr>
              <a:t>Claar</a:t>
            </a:r>
            <a:r>
              <a:rPr lang="en-US" sz="1100" dirty="0" smtClean="0">
                <a:latin typeface="Times New Roman" pitchFamily="18" charset="0"/>
              </a:rPr>
              <a:t>-Nilsson C, </a:t>
            </a:r>
            <a:r>
              <a:rPr lang="en-US" sz="1100" dirty="0" err="1" smtClean="0">
                <a:latin typeface="Times New Roman" pitchFamily="18" charset="0"/>
              </a:rPr>
              <a:t>Hasselgren</a:t>
            </a:r>
            <a:r>
              <a:rPr lang="en-US" sz="1100" dirty="0" smtClean="0">
                <a:latin typeface="Times New Roman" pitchFamily="18" charset="0"/>
              </a:rPr>
              <a:t> G, </a:t>
            </a:r>
            <a:r>
              <a:rPr lang="en-US" sz="1100" dirty="0" err="1" smtClean="0">
                <a:latin typeface="Times New Roman" pitchFamily="18" charset="0"/>
              </a:rPr>
              <a:t>Röhss</a:t>
            </a:r>
            <a:r>
              <a:rPr lang="en-US" sz="1100" dirty="0" smtClean="0">
                <a:latin typeface="Times New Roman" pitchFamily="18" charset="0"/>
              </a:rPr>
              <a:t> K. </a:t>
            </a:r>
            <a:r>
              <a:rPr lang="en-US" sz="1100" dirty="0" err="1" smtClean="0">
                <a:latin typeface="Times New Roman" pitchFamily="18" charset="0"/>
              </a:rPr>
              <a:t>Esomeprazole</a:t>
            </a:r>
            <a:r>
              <a:rPr lang="en-US" sz="1100" dirty="0" smtClean="0">
                <a:latin typeface="Times New Roman" pitchFamily="18" charset="0"/>
              </a:rPr>
              <a:t> 40 mg provides faster and more effective acid control than </a:t>
            </a:r>
            <a:r>
              <a:rPr lang="en-US" sz="1100" dirty="0" err="1" smtClean="0">
                <a:latin typeface="Times New Roman" pitchFamily="18" charset="0"/>
              </a:rPr>
              <a:t>rabeprazole</a:t>
            </a:r>
            <a:r>
              <a:rPr lang="en-US" sz="1100" dirty="0" smtClean="0">
                <a:latin typeface="Times New Roman" pitchFamily="18" charset="0"/>
              </a:rPr>
              <a:t> 20 mg in patients with symptoms of GERD. J </a:t>
            </a:r>
            <a:r>
              <a:rPr lang="en-US" sz="1100" dirty="0" err="1" smtClean="0">
                <a:latin typeface="Times New Roman" pitchFamily="18" charset="0"/>
              </a:rPr>
              <a:t>Gastroenterol</a:t>
            </a:r>
            <a:r>
              <a:rPr lang="en-US" sz="1100" dirty="0" smtClean="0">
                <a:latin typeface="Times New Roman" pitchFamily="18" charset="0"/>
              </a:rPr>
              <a:t> </a:t>
            </a:r>
            <a:r>
              <a:rPr lang="en-US" sz="1100" dirty="0" err="1" smtClean="0">
                <a:latin typeface="Times New Roman" pitchFamily="18" charset="0"/>
              </a:rPr>
              <a:t>Hepatol</a:t>
            </a:r>
            <a:r>
              <a:rPr lang="en-US" sz="1100" dirty="0" smtClean="0">
                <a:latin typeface="Times New Roman" pitchFamily="18" charset="0"/>
              </a:rPr>
              <a:t> 2002;17 Suppl:A612.</a:t>
            </a:r>
          </a:p>
          <a:p>
            <a:pPr>
              <a:tabLst>
                <a:tab pos="571500" algn="l"/>
              </a:tabLst>
            </a:pPr>
            <a:r>
              <a:rPr lang="en-US" sz="1100" dirty="0" smtClean="0">
                <a:latin typeface="Times New Roman" pitchFamily="18" charset="0"/>
              </a:rPr>
              <a:t>	8. Wilder-Smith C, </a:t>
            </a:r>
            <a:r>
              <a:rPr lang="en-US" sz="1100" dirty="0" err="1" smtClean="0">
                <a:latin typeface="Times New Roman" pitchFamily="18" charset="0"/>
              </a:rPr>
              <a:t>Röhss</a:t>
            </a:r>
            <a:r>
              <a:rPr lang="en-US" sz="1100" dirty="0" smtClean="0">
                <a:latin typeface="Times New Roman" pitchFamily="18" charset="0"/>
              </a:rPr>
              <a:t> K, </a:t>
            </a:r>
            <a:r>
              <a:rPr lang="en-US" sz="1100" dirty="0" err="1" smtClean="0">
                <a:latin typeface="Times New Roman" pitchFamily="18" charset="0"/>
              </a:rPr>
              <a:t>Claar</a:t>
            </a:r>
            <a:r>
              <a:rPr lang="en-US" sz="1100" dirty="0" smtClean="0">
                <a:latin typeface="Times New Roman" pitchFamily="18" charset="0"/>
              </a:rPr>
              <a:t>-Nilsson C, </a:t>
            </a:r>
            <a:r>
              <a:rPr lang="en-US" sz="1100" dirty="0" err="1" smtClean="0">
                <a:latin typeface="Times New Roman" pitchFamily="18" charset="0"/>
              </a:rPr>
              <a:t>Lundin</a:t>
            </a:r>
            <a:r>
              <a:rPr lang="en-US" sz="1100" dirty="0" smtClean="0">
                <a:latin typeface="Times New Roman" pitchFamily="18" charset="0"/>
              </a:rPr>
              <a:t> C. </a:t>
            </a:r>
            <a:r>
              <a:rPr lang="en-US" sz="1100" dirty="0" err="1" smtClean="0">
                <a:latin typeface="Times New Roman" pitchFamily="18" charset="0"/>
              </a:rPr>
              <a:t>Esomeprazole</a:t>
            </a:r>
            <a:r>
              <a:rPr lang="en-US" sz="1100" dirty="0" smtClean="0">
                <a:latin typeface="Times New Roman" pitchFamily="18" charset="0"/>
              </a:rPr>
              <a:t> 40 mg provides faster and more effective acid control than </a:t>
            </a:r>
            <a:r>
              <a:rPr lang="en-US" sz="1100" dirty="0" err="1" smtClean="0">
                <a:latin typeface="Times New Roman" pitchFamily="18" charset="0"/>
              </a:rPr>
              <a:t>lansoprazole</a:t>
            </a:r>
            <a:r>
              <a:rPr lang="en-US" sz="1100" dirty="0" smtClean="0">
                <a:latin typeface="Times New Roman" pitchFamily="18" charset="0"/>
              </a:rPr>
              <a:t> 30 mg in patients with symptoms of </a:t>
            </a:r>
            <a:r>
              <a:rPr lang="en-US" sz="1100" dirty="0" err="1" smtClean="0">
                <a:latin typeface="Times New Roman" pitchFamily="18" charset="0"/>
              </a:rPr>
              <a:t>gastroesophageal</a:t>
            </a:r>
            <a:r>
              <a:rPr lang="en-US" sz="1100" dirty="0" smtClean="0">
                <a:latin typeface="Times New Roman" pitchFamily="18" charset="0"/>
              </a:rPr>
              <a:t> reflux disease. Gastroenterology 2002a;122 </a:t>
            </a:r>
            <a:r>
              <a:rPr lang="en-US" sz="1100" dirty="0" err="1" smtClean="0">
                <a:latin typeface="Times New Roman" pitchFamily="18" charset="0"/>
              </a:rPr>
              <a:t>Suppl</a:t>
            </a:r>
            <a:r>
              <a:rPr lang="en-US" sz="1100" dirty="0" smtClean="0">
                <a:latin typeface="Times New Roman" pitchFamily="18" charset="0"/>
              </a:rPr>
              <a:t> 1:A200 (and associated poster).</a:t>
            </a:r>
          </a:p>
          <a:p>
            <a:pPr>
              <a:tabLst>
                <a:tab pos="571500" algn="l"/>
              </a:tabLst>
            </a:pPr>
            <a:r>
              <a:rPr lang="en-US" sz="1100" dirty="0" smtClean="0">
                <a:latin typeface="Times New Roman" pitchFamily="18" charset="0"/>
              </a:rPr>
              <a:t>	9. Wilder-Smith C, </a:t>
            </a:r>
            <a:r>
              <a:rPr lang="en-US" sz="1100" dirty="0" err="1" smtClean="0">
                <a:latin typeface="Times New Roman" pitchFamily="18" charset="0"/>
              </a:rPr>
              <a:t>Röhss</a:t>
            </a:r>
            <a:r>
              <a:rPr lang="en-US" sz="1100" dirty="0" smtClean="0">
                <a:latin typeface="Times New Roman" pitchFamily="18" charset="0"/>
              </a:rPr>
              <a:t> K, </a:t>
            </a:r>
            <a:r>
              <a:rPr lang="en-US" sz="1100" dirty="0" err="1" smtClean="0">
                <a:latin typeface="Times New Roman" pitchFamily="18" charset="0"/>
              </a:rPr>
              <a:t>Lundin</a:t>
            </a:r>
            <a:r>
              <a:rPr lang="en-US" sz="1100" dirty="0" smtClean="0">
                <a:latin typeface="Times New Roman" pitchFamily="18" charset="0"/>
              </a:rPr>
              <a:t> C, </a:t>
            </a:r>
            <a:r>
              <a:rPr lang="en-US" sz="1100" dirty="0" err="1" smtClean="0">
                <a:latin typeface="Times New Roman" pitchFamily="18" charset="0"/>
              </a:rPr>
              <a:t>Rydholm</a:t>
            </a:r>
            <a:r>
              <a:rPr lang="en-US" sz="1100" dirty="0" smtClean="0">
                <a:latin typeface="Times New Roman" pitchFamily="18" charset="0"/>
              </a:rPr>
              <a:t> H. </a:t>
            </a:r>
            <a:r>
              <a:rPr lang="en-US" sz="1100" dirty="0" err="1" smtClean="0">
                <a:latin typeface="Times New Roman" pitchFamily="18" charset="0"/>
              </a:rPr>
              <a:t>Esomeprazole</a:t>
            </a:r>
            <a:r>
              <a:rPr lang="en-US" sz="1100" dirty="0" smtClean="0">
                <a:latin typeface="Times New Roman" pitchFamily="18" charset="0"/>
              </a:rPr>
              <a:t> 40 mg provides more effective acid control than </a:t>
            </a:r>
            <a:r>
              <a:rPr lang="en-US" sz="1100" dirty="0" err="1" smtClean="0">
                <a:latin typeface="Times New Roman" pitchFamily="18" charset="0"/>
              </a:rPr>
              <a:t>pantoprazole</a:t>
            </a:r>
            <a:r>
              <a:rPr lang="en-US" sz="1100" dirty="0" smtClean="0">
                <a:latin typeface="Times New Roman" pitchFamily="18" charset="0"/>
              </a:rPr>
              <a:t> 40 mg. J </a:t>
            </a:r>
            <a:r>
              <a:rPr lang="en-US" sz="1100" dirty="0" err="1" smtClean="0">
                <a:latin typeface="Times New Roman" pitchFamily="18" charset="0"/>
              </a:rPr>
              <a:t>Gastroenterol</a:t>
            </a:r>
            <a:r>
              <a:rPr lang="en-US" sz="1100" dirty="0" smtClean="0">
                <a:latin typeface="Times New Roman" pitchFamily="18" charset="0"/>
              </a:rPr>
              <a:t> </a:t>
            </a:r>
            <a:r>
              <a:rPr lang="en-US" sz="1100" dirty="0" err="1" smtClean="0">
                <a:latin typeface="Times New Roman" pitchFamily="18" charset="0"/>
              </a:rPr>
              <a:t>Hepatol</a:t>
            </a:r>
            <a:r>
              <a:rPr lang="en-US" sz="1100" dirty="0" smtClean="0">
                <a:latin typeface="Times New Roman" pitchFamily="18" charset="0"/>
              </a:rPr>
              <a:t> 2002b;17 Suppl:A784.</a:t>
            </a:r>
            <a:endParaRPr lang="sv-SE" sz="1100" dirty="0" smtClean="0">
              <a:latin typeface="Times New Roman" pitchFamily="18" charset="0"/>
            </a:endParaRPr>
          </a:p>
          <a:p>
            <a:pPr>
              <a:tabLst>
                <a:tab pos="571500" algn="l"/>
              </a:tabLst>
            </a:pPr>
            <a:r>
              <a:rPr lang="sv-SE" sz="1100" dirty="0" smtClean="0">
                <a:latin typeface="Times New Roman" pitchFamily="18" charset="0"/>
              </a:rPr>
              <a:t>	</a:t>
            </a:r>
            <a:r>
              <a:rPr lang="en-US" sz="1100" dirty="0" smtClean="0">
                <a:latin typeface="Times New Roman" pitchFamily="18" charset="0"/>
              </a:rPr>
              <a:t>61. Hunt RH, </a:t>
            </a:r>
            <a:r>
              <a:rPr lang="en-US" sz="1100" dirty="0" err="1" smtClean="0">
                <a:latin typeface="Times New Roman" pitchFamily="18" charset="0"/>
              </a:rPr>
              <a:t>Cederberg</a:t>
            </a:r>
            <a:r>
              <a:rPr lang="en-US" sz="1100" dirty="0" smtClean="0">
                <a:latin typeface="Times New Roman" pitchFamily="18" charset="0"/>
              </a:rPr>
              <a:t> C, Dent J, Halter F, </a:t>
            </a:r>
            <a:r>
              <a:rPr lang="en-US" sz="1100" dirty="0" err="1" smtClean="0">
                <a:latin typeface="Times New Roman" pitchFamily="18" charset="0"/>
              </a:rPr>
              <a:t>Howden</a:t>
            </a:r>
            <a:r>
              <a:rPr lang="en-US" sz="1100" dirty="0" smtClean="0">
                <a:latin typeface="Times New Roman" pitchFamily="18" charset="0"/>
              </a:rPr>
              <a:t> C, Marks IN et al. Optimizing acid suppression for treatment of acid-related diseases. </a:t>
            </a:r>
            <a:r>
              <a:rPr lang="sv-SE" sz="1100" dirty="0" smtClean="0">
                <a:latin typeface="Times New Roman" pitchFamily="18" charset="0"/>
              </a:rPr>
              <a:t>Dig Dis Sci 1995;40 Suppl:24S–49S.</a:t>
            </a:r>
            <a:endParaRPr lang="en-US" sz="1100" dirty="0" smtClean="0">
              <a:latin typeface="Times New Roman" pitchFamily="18" charset="0"/>
            </a:endParaRPr>
          </a:p>
          <a:p>
            <a:pPr>
              <a:tabLst>
                <a:tab pos="571500" algn="l"/>
              </a:tabLst>
            </a:pPr>
            <a:r>
              <a:rPr lang="en-US" sz="1100" dirty="0" smtClean="0">
                <a:latin typeface="Times New Roman" pitchFamily="18" charset="0"/>
              </a:rPr>
              <a:t>	62. </a:t>
            </a:r>
            <a:r>
              <a:rPr lang="en-US" sz="1100" dirty="0" err="1" smtClean="0">
                <a:latin typeface="Times New Roman" pitchFamily="18" charset="0"/>
              </a:rPr>
              <a:t>Berstad</a:t>
            </a:r>
            <a:r>
              <a:rPr lang="en-US" sz="1100" dirty="0" smtClean="0">
                <a:latin typeface="Times New Roman" pitchFamily="18" charset="0"/>
              </a:rPr>
              <a:t> A. A modified hemoglobin substrate method for the estimation of pepsin in gastric juice. </a:t>
            </a:r>
            <a:r>
              <a:rPr lang="sv-SE" sz="1100" dirty="0" smtClean="0">
                <a:latin typeface="Times New Roman" pitchFamily="18" charset="0"/>
              </a:rPr>
              <a:t>Scand J Gastroenterol 1970;5:343–8.</a:t>
            </a:r>
          </a:p>
          <a:p>
            <a:pPr>
              <a:tabLst>
                <a:tab pos="571500" algn="l"/>
              </a:tabLst>
            </a:pPr>
            <a:r>
              <a:rPr lang="sv-SE" sz="1100" dirty="0" smtClean="0">
                <a:latin typeface="Times New Roman" pitchFamily="18" charset="0"/>
              </a:rPr>
              <a:t>	</a:t>
            </a:r>
            <a:r>
              <a:rPr lang="en-GB" sz="1100" dirty="0" smtClean="0">
                <a:latin typeface="Times New Roman" pitchFamily="18" charset="0"/>
              </a:rPr>
              <a:t>63. Dent J. Roles of gastric acid and pH in the pathogenesis of gastro-oesophageal reflux disease. Scand J </a:t>
            </a:r>
            <a:r>
              <a:rPr lang="en-GB" sz="1100" dirty="0" err="1" smtClean="0">
                <a:latin typeface="Times New Roman" pitchFamily="18" charset="0"/>
              </a:rPr>
              <a:t>Gastroenterol</a:t>
            </a:r>
            <a:r>
              <a:rPr lang="en-GB" sz="1100" dirty="0" smtClean="0">
                <a:latin typeface="Times New Roman" pitchFamily="18" charset="0"/>
              </a:rPr>
              <a:t> 1994;201:55–61.</a:t>
            </a:r>
            <a:endParaRPr lang="en-US"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26</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27</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5B506DD-1A35-408D-972A-2C0262172591}" type="slidenum">
              <a:rPr lang="ar-SA" smtClean="0">
                <a:solidFill>
                  <a:prstClr val="black"/>
                </a:solidFill>
              </a:rPr>
              <a:pPr>
                <a:defRPr/>
              </a:pPr>
              <a:t>28</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Pre-endoscopic administration of PPIs in patients with </a:t>
            </a:r>
            <a:r>
              <a:rPr lang="en-US" sz="1200" kern="1200" baseline="0" dirty="0" err="1" smtClean="0">
                <a:solidFill>
                  <a:schemeClr val="tx1"/>
                </a:solidFill>
                <a:latin typeface="+mn-lt"/>
                <a:ea typeface="+mn-ea"/>
                <a:cs typeface="+mn-cs"/>
              </a:rPr>
              <a:t>nonvariceal</a:t>
            </a:r>
            <a:r>
              <a:rPr lang="en-US" sz="1200" kern="1200" baseline="0" dirty="0" smtClean="0">
                <a:solidFill>
                  <a:schemeClr val="tx1"/>
                </a:solidFill>
                <a:latin typeface="+mn-lt"/>
                <a:ea typeface="+mn-ea"/>
                <a:cs typeface="+mn-cs"/>
              </a:rPr>
              <a:t> upper GI bleeding is still of controversial efficacy.</a:t>
            </a:r>
          </a:p>
          <a:p>
            <a:r>
              <a:rPr lang="en-US" sz="1200" kern="1200" baseline="0" dirty="0" smtClean="0">
                <a:solidFill>
                  <a:schemeClr val="tx1"/>
                </a:solidFill>
                <a:latin typeface="+mn-lt"/>
                <a:ea typeface="+mn-ea"/>
                <a:cs typeface="+mn-cs"/>
              </a:rPr>
              <a:t>The optimal dose and route of PPI administration has yet to be determined.</a:t>
            </a:r>
            <a:endParaRPr lang="en-US" dirty="0"/>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30</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r>
              <a:rPr lang="en-US" b="1" u="sng" dirty="0" err="1" smtClean="0"/>
              <a:t>Rebleeding</a:t>
            </a:r>
            <a:r>
              <a:rPr lang="en-US" b="1" u="sng" dirty="0" smtClean="0"/>
              <a:t> </a:t>
            </a:r>
          </a:p>
          <a:p>
            <a:r>
              <a:rPr lang="en-US" dirty="0" smtClean="0"/>
              <a:t>The reduction of 30-day </a:t>
            </a:r>
            <a:r>
              <a:rPr lang="en-US" dirty="0" err="1" smtClean="0"/>
              <a:t>rebleeding</a:t>
            </a:r>
            <a:r>
              <a:rPr lang="en-US" dirty="0" smtClean="0"/>
              <a:t> rates remained statistically significant in all predetermined subgroup analyses. That is, PPIs significantly reduced </a:t>
            </a:r>
            <a:r>
              <a:rPr lang="en-US" dirty="0" err="1" smtClean="0"/>
              <a:t>rebleeding</a:t>
            </a:r>
            <a:r>
              <a:rPr lang="en-US" dirty="0" smtClean="0"/>
              <a:t> independent of methodological quality of the trials, severity of baseline endoscopic signs of recent hemorrhage, type of control treatment (placebo or H2RA), geographic location of the trials (conducted in Asia or elsewhere), mode of PPI administration (oral or intravenous), dose of PPI (high-dose defined as at least 80 mg bolus followed by an intravenous infusion of 8 mg/h for 72 hours; low-dose defined as any lesser dose intravenous or oral), and whether or not endoscopic </a:t>
            </a:r>
            <a:r>
              <a:rPr lang="en-US" dirty="0" err="1" smtClean="0"/>
              <a:t>hemostatic</a:t>
            </a:r>
            <a:r>
              <a:rPr lang="en-US" dirty="0" smtClean="0"/>
              <a:t> treatment was given.</a:t>
            </a:r>
          </a:p>
          <a:p>
            <a:r>
              <a:rPr lang="en-US" sz="1200" b="1" u="sng" kern="1200" baseline="0" dirty="0" smtClean="0">
                <a:solidFill>
                  <a:schemeClr val="tx1"/>
                </a:solidFill>
                <a:latin typeface="+mn-lt"/>
                <a:ea typeface="+mn-ea"/>
                <a:cs typeface="+mn-cs"/>
              </a:rPr>
              <a:t>Other outcomes:</a:t>
            </a:r>
          </a:p>
          <a:p>
            <a:r>
              <a:rPr lang="en-US" sz="1200" kern="1200" baseline="0" dirty="0" smtClean="0">
                <a:solidFill>
                  <a:schemeClr val="tx1"/>
                </a:solidFill>
                <a:latin typeface="+mn-lt"/>
                <a:ea typeface="+mn-ea"/>
                <a:cs typeface="+mn-cs"/>
              </a:rPr>
              <a:t>Surgical interventions were significantly less common with PPI treatment (6.1%) than with control treatment (9.3%); OR 0.61, 95% CI 0.48–0.78; NNT 34, 95% CI 20–50. Further endoscopic </a:t>
            </a:r>
            <a:r>
              <a:rPr lang="en-US" sz="1200" kern="1200" baseline="0" dirty="0" err="1" smtClean="0">
                <a:solidFill>
                  <a:schemeClr val="tx1"/>
                </a:solidFill>
                <a:latin typeface="+mn-lt"/>
                <a:ea typeface="+mn-ea"/>
                <a:cs typeface="+mn-cs"/>
              </a:rPr>
              <a:t>hemostatic</a:t>
            </a:r>
            <a:r>
              <a:rPr lang="en-US" sz="1200" kern="1200" baseline="0" dirty="0" smtClean="0">
                <a:solidFill>
                  <a:schemeClr val="tx1"/>
                </a:solidFill>
                <a:latin typeface="+mn-lt"/>
                <a:ea typeface="+mn-ea"/>
                <a:cs typeface="+mn-cs"/>
              </a:rPr>
              <a:t> treatment (after randomization) was also reduced with PPIs (5.6%) compared with control treatment (15.7%); OR 0.32, 95% CI0.20–0.51; NNT 10, 95% CI 8–17.</a:t>
            </a:r>
            <a:endParaRPr lang="en-US" sz="1200" b="1" u="sng" kern="1200" baseline="0" dirty="0" smtClean="0">
              <a:solidFill>
                <a:schemeClr val="tx1"/>
              </a:solidFill>
              <a:latin typeface="+mn-lt"/>
              <a:ea typeface="+mn-ea"/>
              <a:cs typeface="+mn-cs"/>
            </a:endParaRPr>
          </a:p>
          <a:p>
            <a:r>
              <a:rPr lang="en-US" sz="1200" b="1" u="sng" kern="1200" baseline="0" dirty="0" smtClean="0">
                <a:solidFill>
                  <a:schemeClr val="tx1"/>
                </a:solidFill>
                <a:latin typeface="+mn-lt"/>
                <a:ea typeface="+mn-ea"/>
                <a:cs typeface="+mn-cs"/>
              </a:rPr>
              <a:t>Mortality</a:t>
            </a:r>
          </a:p>
          <a:p>
            <a:r>
              <a:rPr lang="en-US" sz="1200" kern="1200" baseline="0" dirty="0" smtClean="0">
                <a:solidFill>
                  <a:schemeClr val="tx1"/>
                </a:solidFill>
                <a:latin typeface="+mn-lt"/>
                <a:ea typeface="+mn-ea"/>
                <a:cs typeface="+mn-cs"/>
              </a:rPr>
              <a:t>Despite the beneficial effect of PPI treatment on the above outcomes, there was no evidence of an effect on all-cause mortality rates (OR 1.01, 95% CI 0.74–1.40). </a:t>
            </a:r>
          </a:p>
          <a:p>
            <a:r>
              <a:rPr lang="en-US" dirty="0" smtClean="0"/>
              <a:t>PPIs significantly reduced mortality among trials that had been conducted in Asia (OR 0.35, 95% CI 0.16–0.74; NNT 34, 95% CI 20–100), but had no verifiable effect among trials that had been conducted elsewhere (OR 1.36, 95% CI 0.94–1.96). Similarly to the outcome of </a:t>
            </a:r>
            <a:r>
              <a:rPr lang="en-US" dirty="0" err="1" smtClean="0"/>
              <a:t>rebleeding</a:t>
            </a:r>
            <a:r>
              <a:rPr lang="en-US" dirty="0" smtClean="0"/>
              <a:t>, a higher treatment effect of PPIs in Asian trials was confirmed by </a:t>
            </a:r>
            <a:r>
              <a:rPr lang="en-US" dirty="0" err="1" smtClean="0"/>
              <a:t>metaregression</a:t>
            </a:r>
            <a:r>
              <a:rPr lang="en-US" dirty="0" smtClean="0"/>
              <a:t>.</a:t>
            </a:r>
          </a:p>
          <a:p>
            <a:endParaRPr lang="en-US" dirty="0" smtClean="0"/>
          </a:p>
          <a:p>
            <a:r>
              <a:rPr lang="en-US" sz="1200" kern="1200" baseline="0" dirty="0" smtClean="0">
                <a:solidFill>
                  <a:schemeClr val="tx1"/>
                </a:solidFill>
                <a:latin typeface="+mn-lt"/>
                <a:ea typeface="+mn-ea"/>
                <a:cs typeface="+mn-cs"/>
              </a:rPr>
              <a:t>There have been </a:t>
            </a:r>
            <a:r>
              <a:rPr lang="en-US" sz="1200" b="1" kern="1200" baseline="0" dirty="0" smtClean="0">
                <a:solidFill>
                  <a:schemeClr val="tx1"/>
                </a:solidFill>
                <a:latin typeface="+mn-lt"/>
                <a:ea typeface="+mn-ea"/>
                <a:cs typeface="+mn-cs"/>
              </a:rPr>
              <a:t>three other published meta-analyses</a:t>
            </a:r>
            <a:r>
              <a:rPr lang="en-US" sz="1200" kern="1200" baseline="0" dirty="0" smtClean="0">
                <a:solidFill>
                  <a:schemeClr val="tx1"/>
                </a:solidFill>
                <a:latin typeface="+mn-lt"/>
                <a:ea typeface="+mn-ea"/>
                <a:cs typeface="+mn-cs"/>
              </a:rPr>
              <a:t> of RCTs that have assessed the role of PPIs in peptic ulcer bleeding. The most consistent finding of these meta-analyses, which is also in agreement with the Cochrane meta-analysis, is that PPIs compared with H2RAs or placebo significantly reduce </a:t>
            </a:r>
            <a:r>
              <a:rPr lang="en-US" sz="1200" kern="1200" baseline="0" dirty="0" err="1" smtClean="0">
                <a:solidFill>
                  <a:schemeClr val="tx1"/>
                </a:solidFill>
                <a:latin typeface="+mn-lt"/>
                <a:ea typeface="+mn-ea"/>
                <a:cs typeface="+mn-cs"/>
              </a:rPr>
              <a:t>rebleeding</a:t>
            </a:r>
            <a:r>
              <a:rPr lang="en-US" sz="1200" kern="1200" baseline="0" dirty="0" smtClean="0">
                <a:solidFill>
                  <a:schemeClr val="tx1"/>
                </a:solidFill>
                <a:latin typeface="+mn-lt"/>
                <a:ea typeface="+mn-ea"/>
                <a:cs typeface="+mn-cs"/>
              </a:rPr>
              <a:t> rates in patients with peptic ulcer bleeding.</a:t>
            </a:r>
            <a:endParaRPr lang="en-US" dirty="0"/>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31</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32</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9CC24FE-DBC3-4F2B-85DA-68369E9C5CC2}" type="slidenum">
              <a:rPr lang="en-GB" smtClean="0">
                <a:solidFill>
                  <a:prstClr val="black"/>
                </a:solidFill>
              </a:rPr>
              <a:pPr/>
              <a:t>33</a:t>
            </a:fld>
            <a:endParaRPr lang="en-GB" smtClean="0">
              <a:solidFill>
                <a:prstClr val="black"/>
              </a:solidFill>
            </a:endParaRPr>
          </a:p>
        </p:txBody>
      </p:sp>
      <p:sp>
        <p:nvSpPr>
          <p:cNvPr id="384002" name="Rectangle 1026"/>
          <p:cNvSpPr>
            <a:spLocks noChangeArrowheads="1"/>
          </p:cNvSpPr>
          <p:nvPr/>
        </p:nvSpPr>
        <p:spPr bwMode="auto">
          <a:xfrm>
            <a:off x="3875088" y="8691563"/>
            <a:ext cx="2982912" cy="452437"/>
          </a:xfrm>
          <a:prstGeom prst="rect">
            <a:avLst/>
          </a:prstGeom>
          <a:noFill/>
          <a:ln w="9525">
            <a:noFill/>
            <a:miter lim="800000"/>
            <a:headEnd/>
            <a:tailEnd/>
          </a:ln>
          <a:effectLst/>
        </p:spPr>
        <p:txBody>
          <a:bodyPr wrap="none" lIns="90686" tIns="44548" rIns="90686" bIns="44548" anchor="b"/>
          <a:lstStyle/>
          <a:p>
            <a:pPr algn="r" defTabSz="917575" eaLnBrk="0" fontAlgn="base" hangingPunct="0">
              <a:spcBef>
                <a:spcPct val="0"/>
              </a:spcBef>
              <a:spcAft>
                <a:spcPct val="0"/>
              </a:spcAft>
              <a:defRPr/>
            </a:pPr>
            <a:r>
              <a:rPr lang="en-US" sz="1200">
                <a:solidFill>
                  <a:prstClr val="black"/>
                </a:solidFill>
                <a:effectLst>
                  <a:outerShdw blurRad="38100" dist="38100" dir="2700000" algn="tl">
                    <a:srgbClr val="C0C0C0"/>
                  </a:outerShdw>
                </a:effectLst>
                <a:latin typeface="Arial" charset="0"/>
                <a:cs typeface="Arial" charset="0"/>
              </a:rPr>
              <a:t>37</a:t>
            </a:r>
          </a:p>
        </p:txBody>
      </p:sp>
      <p:sp>
        <p:nvSpPr>
          <p:cNvPr id="82948" name="Rectangle 1027"/>
          <p:cNvSpPr>
            <a:spLocks noChangeArrowheads="1"/>
          </p:cNvSpPr>
          <p:nvPr/>
        </p:nvSpPr>
        <p:spPr bwMode="auto">
          <a:xfrm>
            <a:off x="0" y="8691563"/>
            <a:ext cx="2981325" cy="452437"/>
          </a:xfrm>
          <a:prstGeom prst="rect">
            <a:avLst/>
          </a:prstGeom>
          <a:noFill/>
          <a:ln w="9525">
            <a:no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82949" name="Rectangle 1028"/>
          <p:cNvSpPr>
            <a:spLocks noChangeArrowheads="1"/>
          </p:cNvSpPr>
          <p:nvPr/>
        </p:nvSpPr>
        <p:spPr bwMode="auto">
          <a:xfrm>
            <a:off x="0" y="0"/>
            <a:ext cx="2981325" cy="450850"/>
          </a:xfrm>
          <a:prstGeom prst="rect">
            <a:avLst/>
          </a:prstGeom>
          <a:noFill/>
          <a:ln w="9525">
            <a:no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82950" name="Rectangle 1029"/>
          <p:cNvSpPr>
            <a:spLocks noGrp="1" noRot="1" noChangeAspect="1" noChangeArrowheads="1" noTextEdit="1"/>
          </p:cNvSpPr>
          <p:nvPr>
            <p:ph type="sldImg"/>
          </p:nvPr>
        </p:nvSpPr>
        <p:spPr bwMode="auto">
          <a:xfrm>
            <a:off x="1141413" y="682625"/>
            <a:ext cx="4578350" cy="3433763"/>
          </a:xfrm>
          <a:noFill/>
          <a:ln cap="flat">
            <a:solidFill>
              <a:schemeClr val="tx1"/>
            </a:solidFill>
            <a:miter lim="800000"/>
            <a:headEnd/>
            <a:tailEnd/>
          </a:ln>
        </p:spPr>
      </p:sp>
      <p:sp>
        <p:nvSpPr>
          <p:cNvPr id="82951" name="Rectangle 1030"/>
          <p:cNvSpPr>
            <a:spLocks noGrp="1" noChangeArrowheads="1"/>
          </p:cNvSpPr>
          <p:nvPr>
            <p:ph type="body" idx="1"/>
          </p:nvPr>
        </p:nvSpPr>
        <p:spPr bwMode="auto">
          <a:xfrm>
            <a:off x="914400" y="4343400"/>
            <a:ext cx="5029200" cy="4116388"/>
          </a:xfrm>
          <a:noFill/>
        </p:spPr>
        <p:txBody>
          <a:bodyPr wrap="square" lIns="90686" tIns="44548" rIns="90686" bIns="44548" numCol="1" anchor="t" anchorCtr="0" compatLnSpc="1">
            <a:prstTxWarp prst="textNoShape">
              <a:avLst/>
            </a:prstTxWarp>
          </a:bodyPr>
          <a:lstStyle/>
          <a:p>
            <a:pPr defTabSz="874713"/>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34</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35</a:t>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36</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11</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37</a:t>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38</a:t>
            </a:fld>
            <a:endParaRPr 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39</a:t>
            </a:fld>
            <a:endParaRPr 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40</a:t>
            </a:fld>
            <a:endParaRPr 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41</a:t>
            </a:fld>
            <a:endParaRPr 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42</a:t>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43</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44</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9544DF7-076D-48D1-B203-A7CDA2D19A76}" type="slidenum">
              <a:rPr lang="en-US" smtClean="0">
                <a:solidFill>
                  <a:prstClr val="black"/>
                </a:solidFill>
              </a:rPr>
              <a:pPr>
                <a:defRPr/>
              </a:pPr>
              <a:t>45</a:t>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46</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12</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r>
              <a:rPr lang="en-US" dirty="0" smtClean="0"/>
              <a:t>Bleeding peptic ulcer: </a:t>
            </a:r>
          </a:p>
          <a:p>
            <a:pPr>
              <a:defRPr/>
            </a:pPr>
            <a:r>
              <a:rPr lang="en-US" dirty="0" smtClean="0"/>
              <a:t>Proton pump inhibitors have been shown to be effective in the management of upper digestive tract bleeding in patients with lesions at high risk of re-bleeding, either as the only treatment or in association with local haemostatic procedures.  Although it has been demonstrated, in undeveloped countries, that even the oral route is effective (</a:t>
            </a:r>
            <a:r>
              <a:rPr lang="en-US" dirty="0" err="1" smtClean="0"/>
              <a:t>omeprazole</a:t>
            </a:r>
            <a:r>
              <a:rPr lang="en-US" dirty="0" smtClean="0"/>
              <a:t> 40mg twice daily), in our environment patients at high risk of re-bleeding are provided with a venous access; until oral intake can be resumed, the drug should be administered as a continuous infusion. In Spain, both </a:t>
            </a:r>
            <a:r>
              <a:rPr lang="en-US" dirty="0" err="1" smtClean="0"/>
              <a:t>omeprazole</a:t>
            </a:r>
            <a:r>
              <a:rPr lang="en-US" dirty="0" smtClean="0"/>
              <a:t> and </a:t>
            </a:r>
            <a:r>
              <a:rPr lang="en-US" dirty="0" err="1" smtClean="0"/>
              <a:t>pantoprazole</a:t>
            </a:r>
            <a:r>
              <a:rPr lang="en-US" dirty="0" smtClean="0"/>
              <a:t> are available for intravenous use. Both </a:t>
            </a:r>
            <a:r>
              <a:rPr lang="en-US" dirty="0" err="1" smtClean="0"/>
              <a:t>omeprazole</a:t>
            </a:r>
            <a:r>
              <a:rPr lang="en-US" dirty="0" smtClean="0"/>
              <a:t> and </a:t>
            </a:r>
            <a:r>
              <a:rPr lang="en-US" dirty="0" err="1" smtClean="0"/>
              <a:t>pantoprazole</a:t>
            </a:r>
            <a:endParaRPr lang="en-US" dirty="0" smtClean="0"/>
          </a:p>
          <a:p>
            <a:pPr>
              <a:defRPr/>
            </a:pPr>
            <a:r>
              <a:rPr lang="en-US" dirty="0" smtClean="0"/>
              <a:t>are given as an initial 80mg bolus, followed by continuous infusion at a rate of 8 mg/h, although there is no uniform consensus as to the dose. After 72 h, and when the patient has resumed oral intake, it is probably advisable to maintain a dosage equivalent to </a:t>
            </a:r>
            <a:r>
              <a:rPr lang="en-US" dirty="0" err="1" smtClean="0"/>
              <a:t>omeprazole</a:t>
            </a:r>
            <a:r>
              <a:rPr lang="en-US" dirty="0" smtClean="0"/>
              <a:t> 40mg twice daily by mouth.</a:t>
            </a:r>
            <a:endParaRPr lang="en-US" dirty="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726BAF-C2D3-4E52-8116-A81C86D80574}" type="slidenum">
              <a:rPr lang="en-US" smtClean="0">
                <a:solidFill>
                  <a:prstClr val="black"/>
                </a:solidFill>
              </a:rPr>
              <a:pPr/>
              <a:t>47</a:t>
            </a:fld>
            <a:endParaRPr lang="en-US" smtClean="0">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effects of drugs of the same pharmacological group are mostly ‘class’ or ‘group’ effects</a:t>
            </a:r>
          </a:p>
          <a:p>
            <a:r>
              <a:rPr lang="en-US" sz="1200" kern="1200" baseline="0" dirty="0" smtClean="0">
                <a:solidFill>
                  <a:schemeClr val="tx1"/>
                </a:solidFill>
                <a:latin typeface="+mn-lt"/>
                <a:ea typeface="+mn-ea"/>
                <a:cs typeface="+mn-cs"/>
              </a:rPr>
              <a:t>Thus all </a:t>
            </a:r>
            <a:r>
              <a:rPr lang="en-US" sz="1200" b="1" u="sng" kern="1200" baseline="0" dirty="0" err="1" smtClean="0">
                <a:solidFill>
                  <a:schemeClr val="tx1"/>
                </a:solidFill>
                <a:latin typeface="+mn-lt"/>
                <a:ea typeface="+mn-ea"/>
                <a:cs typeface="+mn-cs"/>
              </a:rPr>
              <a:t>statins</a:t>
            </a:r>
            <a:r>
              <a:rPr lang="en-US" sz="1200" kern="1200" baseline="0" dirty="0" smtClean="0">
                <a:solidFill>
                  <a:schemeClr val="tx1"/>
                </a:solidFill>
                <a:latin typeface="+mn-lt"/>
                <a:ea typeface="+mn-ea"/>
                <a:cs typeface="+mn-cs"/>
              </a:rPr>
              <a:t> would have similar clinical usefulness, &amp; all </a:t>
            </a:r>
            <a:r>
              <a:rPr lang="en-US" sz="1200" b="1" u="sng" kern="1200" baseline="0" dirty="0" smtClean="0">
                <a:solidFill>
                  <a:schemeClr val="tx1"/>
                </a:solidFill>
                <a:latin typeface="+mn-lt"/>
                <a:ea typeface="+mn-ea"/>
                <a:cs typeface="+mn-cs"/>
              </a:rPr>
              <a:t>ACE inhibitors </a:t>
            </a:r>
            <a:r>
              <a:rPr lang="en-US" sz="1200" kern="1200" baseline="0" dirty="0" smtClean="0">
                <a:solidFill>
                  <a:schemeClr val="tx1"/>
                </a:solidFill>
                <a:latin typeface="+mn-lt"/>
                <a:ea typeface="+mn-ea"/>
                <a:cs typeface="+mn-cs"/>
              </a:rPr>
              <a:t>would be equally useful in management of HTN.</a:t>
            </a:r>
          </a:p>
          <a:p>
            <a:r>
              <a:rPr lang="en-US" sz="1200" kern="1200" baseline="0" dirty="0" smtClean="0">
                <a:solidFill>
                  <a:schemeClr val="tx1"/>
                </a:solidFill>
                <a:latin typeface="+mn-lt"/>
                <a:ea typeface="+mn-ea"/>
                <a:cs typeface="+mn-cs"/>
              </a:rPr>
              <a:t>It is not scientifically valid to assume that this is always the case.</a:t>
            </a:r>
          </a:p>
          <a:p>
            <a:r>
              <a:rPr lang="en-US" dirty="0" smtClean="0"/>
              <a:t>For instance, it was necessary to withdraw </a:t>
            </a:r>
            <a:r>
              <a:rPr lang="en-US" b="1" u="sng" dirty="0" err="1" smtClean="0"/>
              <a:t>cerivastatin</a:t>
            </a:r>
            <a:r>
              <a:rPr lang="en-US" dirty="0" smtClean="0"/>
              <a:t> from the market because of a greater frequency of </a:t>
            </a:r>
            <a:r>
              <a:rPr lang="en-US" dirty="0" err="1" smtClean="0"/>
              <a:t>rhabdomyolysis</a:t>
            </a:r>
            <a:r>
              <a:rPr lang="en-US" dirty="0" smtClean="0"/>
              <a:t>,</a:t>
            </a:r>
          </a:p>
          <a:p>
            <a:r>
              <a:rPr lang="en-US" dirty="0" smtClean="0"/>
              <a:t>which was detected only during </a:t>
            </a:r>
            <a:r>
              <a:rPr lang="en-US" dirty="0" err="1" smtClean="0"/>
              <a:t>postmarketing</a:t>
            </a:r>
            <a:r>
              <a:rPr lang="en-US" dirty="0" smtClean="0"/>
              <a:t> surveillance, &amp; it has recently been suggested that the effect of </a:t>
            </a:r>
            <a:r>
              <a:rPr lang="en-US" b="1" u="sng" dirty="0" err="1" smtClean="0"/>
              <a:t>ramipril</a:t>
            </a:r>
            <a:r>
              <a:rPr lang="en-US" dirty="0" smtClean="0"/>
              <a:t> on mortality in</a:t>
            </a:r>
          </a:p>
          <a:p>
            <a:r>
              <a:rPr lang="en-US" dirty="0" smtClean="0"/>
              <a:t>heart failure might be greater than that of other ACE inhibitors. </a:t>
            </a:r>
          </a:p>
          <a:p>
            <a:r>
              <a:rPr lang="en-US" dirty="0" smtClean="0"/>
              <a:t>Scientifically valid conclusions should be based on </a:t>
            </a:r>
            <a:r>
              <a:rPr lang="en-US" b="1" u="sng" dirty="0" smtClean="0"/>
              <a:t>head-to-head comparative trials </a:t>
            </a:r>
            <a:r>
              <a:rPr lang="en-US" dirty="0" smtClean="0"/>
              <a:t>between the various drugs. However, as the</a:t>
            </a:r>
          </a:p>
          <a:p>
            <a:r>
              <a:rPr lang="en-US" dirty="0" smtClean="0"/>
              <a:t>demonstration of differences may be quite expensive (long-term trials with large study populations), </a:t>
            </a:r>
            <a:r>
              <a:rPr lang="en-US" b="1" u="sng" dirty="0" smtClean="0"/>
              <a:t>smaller studies </a:t>
            </a:r>
            <a:r>
              <a:rPr lang="en-US" dirty="0" smtClean="0"/>
              <a:t>are usually carried out, the clinical relevance of which is quite debatable. Even more to the point: all too often, </a:t>
            </a:r>
            <a:r>
              <a:rPr lang="en-US" b="1" u="sng" dirty="0" smtClean="0"/>
              <a:t>equivalence studies </a:t>
            </a:r>
            <a:r>
              <a:rPr lang="en-US" dirty="0" smtClean="0"/>
              <a:t>are accepted as valid while being methodologically clearly inadequate.</a:t>
            </a:r>
          </a:p>
          <a:p>
            <a:r>
              <a:rPr lang="en-US" sz="1200" kern="1200" baseline="0" dirty="0" smtClean="0">
                <a:solidFill>
                  <a:schemeClr val="tx1"/>
                </a:solidFill>
                <a:latin typeface="+mn-lt"/>
                <a:ea typeface="+mn-ea"/>
                <a:cs typeface="+mn-cs"/>
              </a:rPr>
              <a:t>The </a:t>
            </a:r>
            <a:r>
              <a:rPr lang="en-US" sz="1200" b="1" u="sng" kern="1200" baseline="0" dirty="0" smtClean="0">
                <a:solidFill>
                  <a:schemeClr val="tx1"/>
                </a:solidFill>
                <a:latin typeface="+mn-lt"/>
                <a:ea typeface="+mn-ea"/>
                <a:cs typeface="+mn-cs"/>
              </a:rPr>
              <a:t>concept of bioequivalence </a:t>
            </a:r>
            <a:r>
              <a:rPr lang="en-US" sz="1200" kern="1200" baseline="0" dirty="0" smtClean="0">
                <a:solidFill>
                  <a:schemeClr val="tx1"/>
                </a:solidFill>
                <a:latin typeface="+mn-lt"/>
                <a:ea typeface="+mn-ea"/>
                <a:cs typeface="+mn-cs"/>
              </a:rPr>
              <a:t>is important because these drugs are highly labile in an acid environment and are rapidly degraded if</a:t>
            </a:r>
          </a:p>
          <a:p>
            <a:r>
              <a:rPr lang="en-US" sz="1200" kern="1200" baseline="0" dirty="0" smtClean="0">
                <a:solidFill>
                  <a:schemeClr val="tx1"/>
                </a:solidFill>
                <a:latin typeface="+mn-lt"/>
                <a:ea typeface="+mn-ea"/>
                <a:cs typeface="+mn-cs"/>
              </a:rPr>
              <a:t>released in the stomach. the effect of a given preparation depends, not only on the amount of the active molecule contained in the capsule or tablet, but at least as much on the quality and stability of the enteric coating protecting the active molecule.</a:t>
            </a:r>
          </a:p>
          <a:p>
            <a:r>
              <a:rPr lang="en-US" sz="1200" kern="1200" baseline="0" dirty="0" smtClean="0">
                <a:solidFill>
                  <a:schemeClr val="tx1"/>
                </a:solidFill>
                <a:latin typeface="+mn-lt"/>
                <a:ea typeface="+mn-ea"/>
                <a:cs typeface="+mn-cs"/>
              </a:rPr>
              <a:t>The potency of these bioequivalence studies is all too often debatable.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48</a:t>
            </a:fld>
            <a:endParaRPr 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Header Placeholder 4"/>
          <p:cNvSpPr>
            <a:spLocks noGrp="1"/>
          </p:cNvSpPr>
          <p:nvPr>
            <p:ph type="hdr" sz="quarter" idx="10"/>
          </p:nvPr>
        </p:nvSpPr>
        <p:spPr/>
        <p:txBody>
          <a:bodyPr/>
          <a:lstStyle/>
          <a:p>
            <a:r>
              <a:rPr lang="en-US" dirty="0">
                <a:solidFill>
                  <a:prstClr val="black"/>
                </a:solidFill>
              </a:rPr>
              <a:t>Delastom 30 - 60 mg</a:t>
            </a:r>
          </a:p>
        </p:txBody>
      </p:sp>
    </p:spTree>
    <p:extLst>
      <p:ext uri="{BB962C8B-B14F-4D97-AF65-F5344CB8AC3E}">
        <p14:creationId xmlns:p14="http://schemas.microsoft.com/office/powerpoint/2010/main" xmlns="" val="3951589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Randomized, open-label, multiple-dose, crossover study (n=40) evaluating DELASTOM 60 mg and </a:t>
            </a:r>
            <a:r>
              <a:rPr lang="en-US" sz="1200" kern="1200" dirty="0" err="1">
                <a:solidFill>
                  <a:schemeClr val="tx1"/>
                </a:solidFill>
                <a:latin typeface="+mn-lt"/>
                <a:ea typeface="+mn-ea"/>
                <a:cs typeface="+mn-cs"/>
              </a:rPr>
              <a:t>lansoprazole</a:t>
            </a:r>
            <a:r>
              <a:rPr lang="en-US" sz="1200" kern="1200" dirty="0">
                <a:solidFill>
                  <a:schemeClr val="tx1"/>
                </a:solidFill>
                <a:latin typeface="+mn-lt"/>
                <a:ea typeface="+mn-ea"/>
                <a:cs typeface="+mn-cs"/>
              </a:rPr>
              <a:t> 30 mg once daily for 5 days in healthy subjects</a:t>
            </a:r>
            <a:endParaRPr lang="en-US" dirty="0"/>
          </a:p>
        </p:txBody>
      </p:sp>
      <p:sp>
        <p:nvSpPr>
          <p:cNvPr id="4" name="Header Placeholder 3"/>
          <p:cNvSpPr>
            <a:spLocks noGrp="1"/>
          </p:cNvSpPr>
          <p:nvPr>
            <p:ph type="hdr" sz="quarter" idx="10"/>
          </p:nvPr>
        </p:nvSpPr>
        <p:spPr/>
        <p:txBody>
          <a:bodyPr/>
          <a:lstStyle/>
          <a:p>
            <a:r>
              <a:rPr lang="en-US">
                <a:solidFill>
                  <a:prstClr val="black"/>
                </a:solidFill>
              </a:rPr>
              <a:t>Delastom 30 - 60 mg</a:t>
            </a:r>
          </a:p>
        </p:txBody>
      </p:sp>
    </p:spTree>
    <p:extLst>
      <p:ext uri="{BB962C8B-B14F-4D97-AF65-F5344CB8AC3E}">
        <p14:creationId xmlns:p14="http://schemas.microsoft.com/office/powerpoint/2010/main" xmlns="" val="1450127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On day (5), </a:t>
            </a:r>
            <a:r>
              <a:rPr lang="en-US" sz="1200" kern="1200" dirty="0" err="1">
                <a:solidFill>
                  <a:schemeClr val="tx1"/>
                </a:solidFill>
                <a:latin typeface="+mn-lt"/>
                <a:ea typeface="+mn-ea"/>
                <a:cs typeface="+mn-cs"/>
              </a:rPr>
              <a:t>Delastom</a:t>
            </a:r>
            <a:r>
              <a:rPr lang="en-US" sz="1200" kern="1200" dirty="0">
                <a:solidFill>
                  <a:schemeClr val="tx1"/>
                </a:solidFill>
                <a:latin typeface="+mn-lt"/>
                <a:ea typeface="+mn-ea"/>
                <a:cs typeface="+mn-cs"/>
              </a:rPr>
              <a:t> maintained pH &gt; 4 for 18% more time than </a:t>
            </a:r>
            <a:r>
              <a:rPr lang="en-US" sz="1200" kern="1200" dirty="0" err="1">
                <a:solidFill>
                  <a:schemeClr val="tx1"/>
                </a:solidFill>
                <a:latin typeface="+mn-lt"/>
                <a:ea typeface="+mn-ea"/>
                <a:cs typeface="+mn-cs"/>
              </a:rPr>
              <a:t>lansoprazole</a:t>
            </a:r>
            <a:r>
              <a:rPr lang="en-US" sz="1200" kern="1200" dirty="0">
                <a:solidFill>
                  <a:schemeClr val="tx1"/>
                </a:solidFill>
                <a:latin typeface="+mn-lt"/>
                <a:ea typeface="+mn-ea"/>
                <a:cs typeface="+mn-cs"/>
              </a:rPr>
              <a:t> did (P &lt; 0.01).</a:t>
            </a:r>
            <a:endParaRPr lang="en-US" dirty="0"/>
          </a:p>
        </p:txBody>
      </p:sp>
      <p:sp>
        <p:nvSpPr>
          <p:cNvPr id="4" name="Header Placeholder 3"/>
          <p:cNvSpPr>
            <a:spLocks noGrp="1"/>
          </p:cNvSpPr>
          <p:nvPr>
            <p:ph type="hdr" sz="quarter" idx="10"/>
          </p:nvPr>
        </p:nvSpPr>
        <p:spPr/>
        <p:txBody>
          <a:bodyPr/>
          <a:lstStyle/>
          <a:p>
            <a:r>
              <a:rPr lang="en-US">
                <a:solidFill>
                  <a:prstClr val="black"/>
                </a:solidFill>
              </a:rPr>
              <a:t>Delastom 30 - 60 mg</a:t>
            </a:r>
          </a:p>
        </p:txBody>
      </p:sp>
    </p:spTree>
    <p:extLst>
      <p:ext uri="{BB962C8B-B14F-4D97-AF65-F5344CB8AC3E}">
        <p14:creationId xmlns:p14="http://schemas.microsoft.com/office/powerpoint/2010/main" xmlns="" val="3795005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On day (5), </a:t>
            </a:r>
            <a:r>
              <a:rPr lang="en-US" sz="1200" kern="1200" dirty="0" err="1">
                <a:solidFill>
                  <a:schemeClr val="tx1"/>
                </a:solidFill>
                <a:latin typeface="+mn-lt"/>
                <a:ea typeface="+mn-ea"/>
                <a:cs typeface="+mn-cs"/>
              </a:rPr>
              <a:t>Delastom</a:t>
            </a:r>
            <a:r>
              <a:rPr lang="en-US" sz="1200" kern="1200" dirty="0">
                <a:solidFill>
                  <a:schemeClr val="tx1"/>
                </a:solidFill>
                <a:latin typeface="+mn-lt"/>
                <a:ea typeface="+mn-ea"/>
                <a:cs typeface="+mn-cs"/>
              </a:rPr>
              <a:t> maintained pH &gt; 4 for 18% more time than </a:t>
            </a:r>
            <a:r>
              <a:rPr lang="en-US" sz="1200" kern="1200" dirty="0" err="1">
                <a:solidFill>
                  <a:schemeClr val="tx1"/>
                </a:solidFill>
                <a:latin typeface="+mn-lt"/>
                <a:ea typeface="+mn-ea"/>
                <a:cs typeface="+mn-cs"/>
              </a:rPr>
              <a:t>lansoprazole</a:t>
            </a:r>
            <a:r>
              <a:rPr lang="en-US" sz="1200" kern="1200" dirty="0">
                <a:solidFill>
                  <a:schemeClr val="tx1"/>
                </a:solidFill>
                <a:latin typeface="+mn-lt"/>
                <a:ea typeface="+mn-ea"/>
                <a:cs typeface="+mn-cs"/>
              </a:rPr>
              <a:t> did (P &lt; 0.01).</a:t>
            </a:r>
          </a:p>
          <a:p>
            <a:endParaRPr lang="en-US" sz="1200" kern="1200" dirty="0">
              <a:solidFill>
                <a:schemeClr val="tx1"/>
              </a:solidFill>
              <a:latin typeface="+mn-lt"/>
              <a:ea typeface="+mn-ea"/>
              <a:cs typeface="+mn-cs"/>
            </a:endParaRPr>
          </a:p>
          <a:p>
            <a:r>
              <a:rPr lang="en-US" sz="1200" b="0" i="0" kern="1200" dirty="0">
                <a:solidFill>
                  <a:schemeClr val="tx1"/>
                </a:solidFill>
                <a:latin typeface="+mn-lt"/>
                <a:ea typeface="+mn-ea"/>
                <a:cs typeface="+mn-cs"/>
              </a:rPr>
              <a:t>(4). Bell NJV, Burger D, </a:t>
            </a:r>
            <a:r>
              <a:rPr lang="en-US" sz="1200" b="0" i="0" kern="1200" dirty="0" err="1">
                <a:solidFill>
                  <a:schemeClr val="tx1"/>
                </a:solidFill>
                <a:latin typeface="+mn-lt"/>
                <a:ea typeface="+mn-ea"/>
                <a:cs typeface="+mn-cs"/>
              </a:rPr>
              <a:t>Howden</a:t>
            </a:r>
            <a:r>
              <a:rPr lang="en-US" sz="1200" b="0" i="0" kern="1200" dirty="0">
                <a:solidFill>
                  <a:schemeClr val="tx1"/>
                </a:solidFill>
                <a:latin typeface="+mn-lt"/>
                <a:ea typeface="+mn-ea"/>
                <a:cs typeface="+mn-cs"/>
              </a:rPr>
              <a:t> CW, Wilkinson J, Hunt RH. Appropriate acid suppression for the management of gastro-</a:t>
            </a:r>
            <a:r>
              <a:rPr lang="en-US" sz="1200" b="0" i="0" kern="1200" dirty="0" err="1">
                <a:solidFill>
                  <a:schemeClr val="tx1"/>
                </a:solidFill>
                <a:latin typeface="+mn-lt"/>
                <a:ea typeface="+mn-ea"/>
                <a:cs typeface="+mn-cs"/>
              </a:rPr>
              <a:t>oesophageal</a:t>
            </a:r>
            <a:r>
              <a:rPr lang="en-US" sz="1200" b="0" i="0" kern="1200" dirty="0">
                <a:solidFill>
                  <a:schemeClr val="tx1"/>
                </a:solidFill>
                <a:latin typeface="+mn-lt"/>
                <a:ea typeface="+mn-ea"/>
                <a:cs typeface="+mn-cs"/>
              </a:rPr>
              <a:t> reflux disease. </a:t>
            </a:r>
            <a:r>
              <a:rPr lang="en-US" sz="1200" b="0" i="1" kern="1200" dirty="0">
                <a:solidFill>
                  <a:schemeClr val="tx1"/>
                </a:solidFill>
                <a:latin typeface="+mn-lt"/>
                <a:ea typeface="+mn-ea"/>
                <a:cs typeface="+mn-cs"/>
              </a:rPr>
              <a:t>Digestion</a:t>
            </a:r>
            <a:r>
              <a:rPr lang="en-US" sz="1200" b="0" i="0" kern="1200" dirty="0">
                <a:solidFill>
                  <a:schemeClr val="tx1"/>
                </a:solidFill>
                <a:latin typeface="+mn-lt"/>
                <a:ea typeface="+mn-ea"/>
                <a:cs typeface="+mn-cs"/>
              </a:rPr>
              <a:t> 1992; </a:t>
            </a:r>
            <a:r>
              <a:rPr lang="en-US" sz="1200" b="1" i="0" kern="1200" dirty="0">
                <a:solidFill>
                  <a:schemeClr val="tx1"/>
                </a:solidFill>
                <a:latin typeface="+mn-lt"/>
                <a:ea typeface="+mn-ea"/>
                <a:cs typeface="+mn-cs"/>
              </a:rPr>
              <a:t>51</a:t>
            </a:r>
            <a:r>
              <a:rPr lang="en-US" sz="1200" b="0" i="0" kern="1200" dirty="0">
                <a:solidFill>
                  <a:schemeClr val="tx1"/>
                </a:solidFill>
                <a:latin typeface="+mn-lt"/>
                <a:ea typeface="+mn-ea"/>
                <a:cs typeface="+mn-cs"/>
              </a:rPr>
              <a:t>: 59–67</a:t>
            </a:r>
            <a:endParaRPr lang="en-US" dirty="0"/>
          </a:p>
        </p:txBody>
      </p:sp>
      <p:sp>
        <p:nvSpPr>
          <p:cNvPr id="4" name="Header Placeholder 3"/>
          <p:cNvSpPr>
            <a:spLocks noGrp="1"/>
          </p:cNvSpPr>
          <p:nvPr>
            <p:ph type="hdr" sz="quarter" idx="10"/>
          </p:nvPr>
        </p:nvSpPr>
        <p:spPr/>
        <p:txBody>
          <a:bodyPr/>
          <a:lstStyle/>
          <a:p>
            <a:r>
              <a:rPr lang="en-US">
                <a:solidFill>
                  <a:prstClr val="black"/>
                </a:solidFill>
              </a:rPr>
              <a:t>Delastom 30 - 60 mg</a:t>
            </a:r>
          </a:p>
        </p:txBody>
      </p:sp>
    </p:spTree>
    <p:extLst>
      <p:ext uri="{BB962C8B-B14F-4D97-AF65-F5344CB8AC3E}">
        <p14:creationId xmlns:p14="http://schemas.microsoft.com/office/powerpoint/2010/main" xmlns="" val="36393912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non inferiority </a:t>
            </a:r>
            <a:r>
              <a:rPr lang="ar-SY" dirty="0"/>
              <a:t>عدم</a:t>
            </a:r>
            <a:r>
              <a:rPr lang="ar-SY" baseline="0" dirty="0"/>
              <a:t> النقص</a:t>
            </a:r>
            <a:endParaRPr lang="en-US" dirty="0"/>
          </a:p>
        </p:txBody>
      </p:sp>
      <p:sp>
        <p:nvSpPr>
          <p:cNvPr id="4" name="Header Placeholder 3"/>
          <p:cNvSpPr>
            <a:spLocks noGrp="1"/>
          </p:cNvSpPr>
          <p:nvPr>
            <p:ph type="hdr" sz="quarter" idx="10"/>
          </p:nvPr>
        </p:nvSpPr>
        <p:spPr/>
        <p:txBody>
          <a:bodyPr/>
          <a:lstStyle/>
          <a:p>
            <a:r>
              <a:rPr lang="en-US">
                <a:solidFill>
                  <a:prstClr val="black"/>
                </a:solidFill>
              </a:rPr>
              <a:t>Delastom 30 - 60 mg</a:t>
            </a:r>
          </a:p>
        </p:txBody>
      </p:sp>
    </p:spTree>
    <p:extLst>
      <p:ext uri="{BB962C8B-B14F-4D97-AF65-F5344CB8AC3E}">
        <p14:creationId xmlns:p14="http://schemas.microsoft.com/office/powerpoint/2010/main" xmlns="" val="1147021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mn-lt"/>
                <a:ea typeface="+mn-ea"/>
                <a:cs typeface="+mn-cs"/>
              </a:rPr>
              <a:t>As EO </a:t>
            </a:r>
            <a:r>
              <a:rPr lang="en-GB" sz="1200" kern="1200" baseline="0" dirty="0">
                <a:solidFill>
                  <a:schemeClr val="tx1"/>
                </a:solidFill>
                <a:latin typeface="+mn-lt"/>
                <a:ea typeface="+mn-ea"/>
                <a:cs typeface="+mn-cs"/>
              </a:rPr>
              <a:t>is a chronic, relapsing disease, there is a need for effective long-term maintenance therapy in most</a:t>
            </a:r>
          </a:p>
          <a:p>
            <a:r>
              <a:rPr lang="en-US" sz="1200" kern="1200" baseline="0" dirty="0">
                <a:solidFill>
                  <a:schemeClr val="tx1"/>
                </a:solidFill>
                <a:latin typeface="+mn-lt"/>
                <a:ea typeface="+mn-ea"/>
                <a:cs typeface="+mn-cs"/>
              </a:rPr>
              <a:t>patients.</a:t>
            </a:r>
            <a:endParaRPr lang="en-US" dirty="0"/>
          </a:p>
        </p:txBody>
      </p:sp>
      <p:sp>
        <p:nvSpPr>
          <p:cNvPr id="4" name="Header Placeholder 3"/>
          <p:cNvSpPr>
            <a:spLocks noGrp="1"/>
          </p:cNvSpPr>
          <p:nvPr>
            <p:ph type="hdr" sz="quarter" idx="10"/>
          </p:nvPr>
        </p:nvSpPr>
        <p:spPr/>
        <p:txBody>
          <a:bodyPr/>
          <a:lstStyle/>
          <a:p>
            <a:r>
              <a:rPr lang="en-US">
                <a:solidFill>
                  <a:prstClr val="black"/>
                </a:solidFill>
              </a:rPr>
              <a:t>Delastom 30 - 60 mg</a:t>
            </a:r>
          </a:p>
        </p:txBody>
      </p:sp>
    </p:spTree>
    <p:extLst>
      <p:ext uri="{BB962C8B-B14F-4D97-AF65-F5344CB8AC3E}">
        <p14:creationId xmlns:p14="http://schemas.microsoft.com/office/powerpoint/2010/main" xmlns="" val="3731049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13</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15</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20</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21</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It has been estimated that between 10% and 40% of patients with gastro-</a:t>
            </a:r>
            <a:r>
              <a:rPr lang="en-US" sz="1200" kern="1200" baseline="0" dirty="0" err="1" smtClean="0">
                <a:solidFill>
                  <a:schemeClr val="tx1"/>
                </a:solidFill>
                <a:latin typeface="+mn-lt"/>
                <a:ea typeface="+mn-ea"/>
                <a:cs typeface="+mn-cs"/>
              </a:rPr>
              <a:t>oeophageal</a:t>
            </a:r>
            <a:r>
              <a:rPr lang="en-US" sz="1200" kern="1200" baseline="0" dirty="0" smtClean="0">
                <a:solidFill>
                  <a:schemeClr val="tx1"/>
                </a:solidFill>
                <a:latin typeface="+mn-lt"/>
                <a:ea typeface="+mn-ea"/>
                <a:cs typeface="+mn-cs"/>
              </a:rPr>
              <a:t> reflux disease(GORD) fail to respond symptomatically, either partially or completely, to a standard dose proton pump inhibitor. </a:t>
            </a:r>
          </a:p>
          <a:p>
            <a:r>
              <a:rPr lang="en-US" sz="1200" kern="1200" baseline="0" dirty="0" smtClean="0">
                <a:solidFill>
                  <a:schemeClr val="tx1"/>
                </a:solidFill>
                <a:latin typeface="+mn-lt"/>
                <a:ea typeface="+mn-ea"/>
                <a:cs typeface="+mn-cs"/>
              </a:rPr>
              <a:t>What constitutes </a:t>
            </a:r>
            <a:r>
              <a:rPr lang="en-US" sz="1200" b="1" u="sng" kern="1200" baseline="0" dirty="0" smtClean="0">
                <a:solidFill>
                  <a:schemeClr val="tx1"/>
                </a:solidFill>
                <a:latin typeface="+mn-lt"/>
                <a:ea typeface="+mn-ea"/>
                <a:cs typeface="+mn-cs"/>
              </a:rPr>
              <a:t>refractory GORD </a:t>
            </a:r>
            <a:r>
              <a:rPr lang="en-US" sz="1200" kern="1200" baseline="0" dirty="0" smtClean="0">
                <a:solidFill>
                  <a:schemeClr val="tx1"/>
                </a:solidFill>
                <a:latin typeface="+mn-lt"/>
                <a:ea typeface="+mn-ea"/>
                <a:cs typeface="+mn-cs"/>
              </a:rPr>
              <a:t>remains an area of controversy.</a:t>
            </a:r>
          </a:p>
          <a:p>
            <a:r>
              <a:rPr lang="en-US" sz="1200" kern="1200" baseline="0" dirty="0" smtClean="0">
                <a:solidFill>
                  <a:schemeClr val="tx1"/>
                </a:solidFill>
                <a:latin typeface="+mn-lt"/>
                <a:ea typeface="+mn-ea"/>
                <a:cs typeface="+mn-cs"/>
              </a:rPr>
              <a:t>Most investigators believe that only patients with GORD who exhibit partial or lack of response to PPIs twice daily should be considered as PPI failures.</a:t>
            </a:r>
          </a:p>
          <a:p>
            <a:r>
              <a:rPr lang="en-US" sz="1200" kern="1200" baseline="0" dirty="0" smtClean="0">
                <a:solidFill>
                  <a:schemeClr val="tx1"/>
                </a:solidFill>
                <a:latin typeface="+mn-lt"/>
                <a:ea typeface="+mn-ea"/>
                <a:cs typeface="+mn-cs"/>
              </a:rPr>
              <a:t>Other potential underlying mechanisms, such as reduced PPI bioavailability, rapid PPI metabolism and, specifically, mutations in the 2C19 </a:t>
            </a:r>
            <a:r>
              <a:rPr lang="en-US" sz="1200" kern="1200" baseline="0" dirty="0" err="1" smtClean="0">
                <a:solidFill>
                  <a:schemeClr val="tx1"/>
                </a:solidFill>
                <a:latin typeface="+mn-lt"/>
                <a:ea typeface="+mn-ea"/>
                <a:cs typeface="+mn-cs"/>
              </a:rPr>
              <a:t>isoform</a:t>
            </a:r>
            <a:r>
              <a:rPr lang="en-US" sz="1200" kern="1200" baseline="0" dirty="0" smtClean="0">
                <a:solidFill>
                  <a:schemeClr val="tx1"/>
                </a:solidFill>
                <a:latin typeface="+mn-lt"/>
                <a:ea typeface="+mn-ea"/>
                <a:cs typeface="+mn-cs"/>
              </a:rPr>
              <a:t> of </a:t>
            </a:r>
            <a:r>
              <a:rPr lang="en-US" sz="1200" kern="1200" baseline="0" dirty="0" err="1" smtClean="0">
                <a:solidFill>
                  <a:schemeClr val="tx1"/>
                </a:solidFill>
                <a:latin typeface="+mn-lt"/>
                <a:ea typeface="+mn-ea"/>
                <a:cs typeface="+mn-cs"/>
              </a:rPr>
              <a:t>cytochrome</a:t>
            </a:r>
            <a:r>
              <a:rPr lang="en-US" sz="1200" kern="1200" baseline="0" dirty="0" smtClean="0">
                <a:solidFill>
                  <a:schemeClr val="tx1"/>
                </a:solidFill>
                <a:latin typeface="+mn-lt"/>
                <a:ea typeface="+mn-ea"/>
                <a:cs typeface="+mn-cs"/>
              </a:rPr>
              <a:t> p450, PPI resistance, and Helicobacter pylori status have all been shown to play a limited role in PPI failure. Pill-induced </a:t>
            </a:r>
            <a:r>
              <a:rPr lang="en-US" sz="1200" kern="1200" baseline="0" dirty="0" err="1" smtClean="0">
                <a:solidFill>
                  <a:schemeClr val="tx1"/>
                </a:solidFill>
                <a:latin typeface="+mn-lt"/>
                <a:ea typeface="+mn-ea"/>
                <a:cs typeface="+mn-cs"/>
              </a:rPr>
              <a:t>oesophagitis</a:t>
            </a:r>
            <a:r>
              <a:rPr lang="en-US" sz="1200" kern="1200" baseline="0" dirty="0" smtClean="0">
                <a:solidFill>
                  <a:schemeClr val="tx1"/>
                </a:solidFill>
                <a:latin typeface="+mn-lt"/>
                <a:ea typeface="+mn-ea"/>
                <a:cs typeface="+mn-cs"/>
              </a:rPr>
              <a:t>, skin diseases with </a:t>
            </a:r>
            <a:r>
              <a:rPr lang="en-US" sz="1200" kern="1200" baseline="0" dirty="0" err="1" smtClean="0">
                <a:solidFill>
                  <a:schemeClr val="tx1"/>
                </a:solidFill>
                <a:latin typeface="+mn-lt"/>
                <a:ea typeface="+mn-ea"/>
                <a:cs typeface="+mn-cs"/>
              </a:rPr>
              <a:t>oesophageal</a:t>
            </a:r>
            <a:r>
              <a:rPr lang="en-US" sz="1200" kern="1200" baseline="0" dirty="0" smtClean="0">
                <a:solidFill>
                  <a:schemeClr val="tx1"/>
                </a:solidFill>
                <a:latin typeface="+mn-lt"/>
                <a:ea typeface="+mn-ea"/>
                <a:cs typeface="+mn-cs"/>
              </a:rPr>
              <a:t> involvement, </a:t>
            </a:r>
            <a:r>
              <a:rPr lang="en-US" sz="1200" kern="1200" baseline="0" dirty="0" err="1" smtClean="0">
                <a:solidFill>
                  <a:schemeClr val="tx1"/>
                </a:solidFill>
                <a:latin typeface="+mn-lt"/>
                <a:ea typeface="+mn-ea"/>
                <a:cs typeface="+mn-cs"/>
              </a:rPr>
              <a:t>Zollinger</a:t>
            </a:r>
            <a:r>
              <a:rPr lang="en-US" sz="1200" kern="1200" baseline="0" dirty="0" smtClean="0">
                <a:solidFill>
                  <a:schemeClr val="tx1"/>
                </a:solidFill>
                <a:latin typeface="+mn-lt"/>
                <a:ea typeface="+mn-ea"/>
                <a:cs typeface="+mn-cs"/>
              </a:rPr>
              <a:t>–Ellison syndrome, and </a:t>
            </a:r>
            <a:r>
              <a:rPr lang="en-US" sz="1200" kern="1200" baseline="0" dirty="0" err="1" smtClean="0">
                <a:solidFill>
                  <a:schemeClr val="tx1"/>
                </a:solidFill>
                <a:latin typeface="+mn-lt"/>
                <a:ea typeface="+mn-ea"/>
                <a:cs typeface="+mn-cs"/>
              </a:rPr>
              <a:t>achalasia</a:t>
            </a:r>
            <a:r>
              <a:rPr lang="en-US" sz="1200" kern="1200" baseline="0" dirty="0" smtClean="0">
                <a:solidFill>
                  <a:schemeClr val="tx1"/>
                </a:solidFill>
                <a:latin typeface="+mn-lt"/>
                <a:ea typeface="+mn-ea"/>
                <a:cs typeface="+mn-cs"/>
              </a:rPr>
              <a:t> are very unusual causes for PPI failure and are rarely confused with</a:t>
            </a:r>
          </a:p>
          <a:p>
            <a:r>
              <a:rPr lang="en-US" sz="1200" kern="1200" baseline="0" dirty="0" smtClean="0">
                <a:solidFill>
                  <a:schemeClr val="tx1"/>
                </a:solidFill>
                <a:latin typeface="+mn-lt"/>
                <a:ea typeface="+mn-ea"/>
                <a:cs typeface="+mn-cs"/>
              </a:rPr>
              <a:t>GORD alone.</a:t>
            </a:r>
            <a:endParaRPr lang="en-US" dirty="0"/>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22</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47D67DE-5E45-49EA-B90E-F8B10791A550}" type="slidenum">
              <a:rPr lang="en-US" smtClean="0">
                <a:solidFill>
                  <a:prstClr val="black"/>
                </a:solidFill>
              </a:rPr>
              <a:pPr>
                <a:defRPr/>
              </a:pPr>
              <a:t>24</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BAC256-9F52-4001-BD88-5EAD0FC658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D333C90-1158-45E8-9D53-EFE56D3839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EFD9B99-9015-4D42-97F3-15563B4246F8}"/>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596E0679-0B13-4796-B800-7ADFA04D00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EFAE1A8-D11B-44DE-B253-A7E36E7E25D6}"/>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3840641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561BC1-38E5-4D10-B530-05AC460128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BB0D643-C1CE-4B51-8E20-D5D0042586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7EF9590-18E9-47BE-BAB9-3C28DDFEE8A7}"/>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CAA81ED6-178D-4405-AE11-C8C9E8924C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B80F493-FF80-4289-9A9B-FC72B5DB5F47}"/>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490693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3000DE2-FD1F-414B-B2C0-9A05502249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67B8436-5377-4065-92DE-80CBDB9ED8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3A7A876-298C-4269-94CF-02BA80FCD1A0}"/>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FD310091-1090-44E9-AF6C-0278099A7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9CA59BD-F224-4538-B7F4-EACB71EA6DE3}"/>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764426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89C13A4-C4C2-429A-8599-4B8B524D283C}" type="datetimeFigureOut">
              <a:rPr lang="en-US">
                <a:solidFill>
                  <a:prstClr val="black">
                    <a:tint val="75000"/>
                  </a:prstClr>
                </a:solidFill>
              </a:rPr>
              <a:pPr>
                <a:defRPr/>
              </a:pPr>
              <a:t>10/5/2022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DBAC84F-2740-4881-AD15-328081B3D5EC}"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EC3AF2A-A58B-4836-9C1F-F31195C94F4E}" type="datetimeFigureOut">
              <a:rPr lang="en-US">
                <a:solidFill>
                  <a:prstClr val="black">
                    <a:tint val="75000"/>
                  </a:prstClr>
                </a:solidFill>
              </a:rPr>
              <a:pPr>
                <a:defRPr/>
              </a:pPr>
              <a:t>10/5/2022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9EE77EA-EB05-412F-963D-31F7C4618DC8}"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8BEFD18-4E6D-4855-B443-F76FE8B9A544}" type="datetimeFigureOut">
              <a:rPr lang="en-US">
                <a:solidFill>
                  <a:prstClr val="black">
                    <a:tint val="75000"/>
                  </a:prstClr>
                </a:solidFill>
              </a:rPr>
              <a:pPr>
                <a:defRPr/>
              </a:pPr>
              <a:t>10/5/2022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9928AB6-C817-4DE3-9181-26AF39CB1452}"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9F4324-94F0-4F4C-8238-16F64D3B5487}" type="datetimeFigureOut">
              <a:rPr lang="en-US">
                <a:solidFill>
                  <a:prstClr val="black">
                    <a:tint val="75000"/>
                  </a:prstClr>
                </a:solidFill>
              </a:rPr>
              <a:pPr>
                <a:defRPr/>
              </a:pPr>
              <a:t>10/5/2022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63B26C4-EEA4-4586-9C92-2ACF643228C6}"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31F965C-547A-4A42-8D5A-341BF3F6BB06}" type="datetimeFigureOut">
              <a:rPr lang="en-US">
                <a:solidFill>
                  <a:prstClr val="black">
                    <a:tint val="75000"/>
                  </a:prstClr>
                </a:solidFill>
              </a:rPr>
              <a:pPr>
                <a:defRPr/>
              </a:pPr>
              <a:t>10/5/2022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AE6A755-C155-49A4-88FB-1FD481A8BA0E}"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89BD888-8B0A-4AE4-8D47-829FD6A47036}" type="datetimeFigureOut">
              <a:rPr lang="en-US">
                <a:solidFill>
                  <a:prstClr val="black">
                    <a:tint val="75000"/>
                  </a:prstClr>
                </a:solidFill>
              </a:rPr>
              <a:pPr>
                <a:defRPr/>
              </a:pPr>
              <a:t>10/5/2022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215B230-EC81-44DB-A01A-72AFAA42E0C3}"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866DF3C-AC1E-428A-B7B0-87488EC71A5B}" type="datetimeFigureOut">
              <a:rPr lang="en-US">
                <a:solidFill>
                  <a:prstClr val="black">
                    <a:tint val="75000"/>
                  </a:prstClr>
                </a:solidFill>
              </a:rPr>
              <a:pPr>
                <a:defRPr/>
              </a:pPr>
              <a:t>10/5/2022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F51ADF6E-DA07-49B5-950B-986087E5554E}"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B1C2D4F-783E-4D3B-B96A-32AFD63E3774}" type="datetimeFigureOut">
              <a:rPr lang="en-US">
                <a:solidFill>
                  <a:prstClr val="black">
                    <a:tint val="75000"/>
                  </a:prstClr>
                </a:solidFill>
              </a:rPr>
              <a:pPr>
                <a:defRPr/>
              </a:pPr>
              <a:t>10/5/2022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994DCAB-6E8A-4787-9CE8-30287E880A40}"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FC5CB6-6AC2-400B-8DCA-1DE89DFFAE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01A6E78-A1A8-4F24-A85C-DC88444E3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0382FD0-7250-4D79-941C-3B3EE89FB193}"/>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AA73B60D-309F-4E0C-A08D-4A569234AE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48771BF-C536-412D-97B1-C26448AA0000}"/>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109801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CE9EEF-7CA0-43E1-A0F7-745CA1EF03CC}" type="datetimeFigureOut">
              <a:rPr lang="en-US">
                <a:solidFill>
                  <a:prstClr val="black">
                    <a:tint val="75000"/>
                  </a:prstClr>
                </a:solidFill>
              </a:rPr>
              <a:pPr>
                <a:defRPr/>
              </a:pPr>
              <a:t>10/5/2022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0607337-1C9A-46F8-9B07-51F557FC5DED}"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A077A31-63BF-4782-9DBD-7E91E137FCB5}" type="datetimeFigureOut">
              <a:rPr lang="en-US">
                <a:solidFill>
                  <a:prstClr val="black">
                    <a:tint val="75000"/>
                  </a:prstClr>
                </a:solidFill>
              </a:rPr>
              <a:pPr>
                <a:defRPr/>
              </a:pPr>
              <a:t>10/5/2022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87C481-D591-4597-88EE-405ADD920948}"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نص 2"/>
          <p:cNvSpPr>
            <a:spLocks noGrp="1"/>
          </p:cNvSpPr>
          <p:nvPr>
            <p:ph type="body"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pPr>
              <a:defRPr/>
            </a:pPr>
            <a:fld id="{80997DD2-C1E7-4B64-BCBC-33E0899C66C3}" type="datetimeFigureOut">
              <a:rPr lang="en-US" smtClean="0">
                <a:solidFill>
                  <a:prstClr val="black">
                    <a:tint val="75000"/>
                  </a:prstClr>
                </a:solidFill>
              </a:rPr>
              <a:pPr>
                <a:defRPr/>
              </a:pPr>
              <a:t>10/5/2022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pPr>
              <a:defRPr/>
            </a:pPr>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a:defRPr/>
            </a:pPr>
            <a:fld id="{7E36650A-22D0-4412-9A00-2FC60D5D283D}"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91487B-03D1-4463-85B3-F5BEE6C3CA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2BED51A-D510-45C9-BAE8-0B2D5C134E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B8B324D-4580-420E-802A-F2604F6E8BF4}"/>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8029740-AE89-4863-9CFF-BBF4F04BA02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5300AD8-953F-49FC-AAE6-2F17DADB73D9}"/>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90888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0A9439-BBAA-49AF-AFD4-11032572E4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2F9BECF-043C-4DFD-BD4C-DCADEEF469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794FC56-D8A6-4480-AFCB-C7EAF5362562}"/>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DA65B58-8257-4D5C-B9D7-895077E001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55742077-6B0C-486C-8971-F4DFFA7A7E8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15653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359741-1B84-4929-A312-3A530D77C7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C9CF54C-895E-4C58-A89B-9DF4D081B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49E98BD-6D59-4E54-B994-245A38C91D3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B551A0A-03EB-481D-AB78-347BC1CFFEF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F281DB0-483A-499E-BC30-EF44FFFEC3A3}"/>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37953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4CC1AF-8957-4693-A906-5D3573F2E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5AB2F45-CC2E-4F84-922C-91080B0E19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9EC9234-4297-4DBE-91CF-A33ABE882D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818E98A-C537-4C6C-BC78-DE11E689B5CF}"/>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9DE88FB2-C967-4358-8C80-2A4BFF0DFCE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3FA1819-41A4-44C0-80F4-43B762D19E46}"/>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2268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E3DCF-4AC0-443D-AB89-80DE8AE975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9B605A4-877D-49AC-92A9-9A20B95AF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A8836B5-BD38-448E-B507-494306B4E5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946E3D1-50C3-4C51-AE4E-232CD2FF49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D02A85C-002F-421C-B478-626028ECA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9AA1341-A451-4460-BA2F-7EB6206F93B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D243DAAD-F823-4CE9-B65F-B9348E46152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AD8A1776-840A-4B87-8AE9-04A7A8999439}"/>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24369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321774-4C3B-4885-B04F-6E8484C4DE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453F30D-8B00-48B6-8296-495F4403EE24}"/>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EE0C5C10-C340-402B-A502-E79D48BA9F6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59246B95-4B5B-4E91-9413-54AD16465D4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1737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6D14548-E147-4EA2-B83F-D3547CF12D5A}"/>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2100FD5E-32D2-44F3-B1EC-F1DC7842C348}"/>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DB4AFF58-521A-4F85-9BD4-9C6B50970A0D}"/>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19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BE6D43-F261-4DF9-A4E8-B866EE3CD1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549D13A-B6AF-4FC3-8D7C-5090CEFDAC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EAF8952-41A1-41FA-A039-7FFAD2B43A31}"/>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D6BD8FAC-056B-489E-ABD1-81EFAD8EB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849AD9C-8926-4257-A92A-0A8DA380BD5F}"/>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16840447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AB6FA6-5BC0-4B60-B2E7-3AFDC69DA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37E59DA-BBCB-42E7-8DC7-1DD7FB952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FCA52C9-5857-4660-A6A2-993322340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2AC3E51-DE40-4760-A699-FF28FCD81866}"/>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AA0BF70-DF02-48C8-BDA7-FDC6A62E870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C9E7A80C-87D8-4EB2-AEDC-19545C35421C}"/>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46793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D346AA-54D0-433B-A00E-48755C537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CCF9DB8-4647-4C4F-933F-0323E2804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9B86288-601B-41F9-92C4-A1BEE63F9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07C4459-A55B-4D26-945B-347C5C04146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A93D7386-A9CF-474A-8326-8982E40D93D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0686523-D4F8-4027-AE22-7B8C49877A4A}"/>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51114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37CC3-57BF-4752-8226-66865C9411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6EE512B-72BE-4F58-A52A-FB04F790D9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46704A0-D785-4D3A-871A-87335E102995}"/>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E7FAA65-490B-4D3E-A9CA-8D908155C18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2B3DB03-2A82-44AA-96BB-479EA38CAB08}"/>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34518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3264F6C-D2E5-4B4F-9082-413C8FDB7A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A1AC6DA-F9E9-49A6-9E76-A3349B36BF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FE6F52D-57F2-49AE-BDE2-E9215A6848CA}"/>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CB7C29-E4D3-4D4C-B863-ABE0CE21EAE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3577FB1-513E-4F1D-9DB2-ACC66CE676D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866918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91487B-03D1-4463-85B3-F5BEE6C3CA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2BED51A-D510-45C9-BAE8-0B2D5C134E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B8B324D-4580-420E-802A-F2604F6E8BF4}"/>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8029740-AE89-4863-9CFF-BBF4F04BA02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5300AD8-953F-49FC-AAE6-2F17DADB73D9}"/>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908888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0A9439-BBAA-49AF-AFD4-11032572E4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2F9BECF-043C-4DFD-BD4C-DCADEEF469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794FC56-D8A6-4480-AFCB-C7EAF5362562}"/>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DA65B58-8257-4D5C-B9D7-895077E001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55742077-6B0C-486C-8971-F4DFFA7A7E8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15653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359741-1B84-4929-A312-3A530D77C7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C9CF54C-895E-4C58-A89B-9DF4D081B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49E98BD-6D59-4E54-B994-245A38C91D3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B551A0A-03EB-481D-AB78-347BC1CFFEF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F281DB0-483A-499E-BC30-EF44FFFEC3A3}"/>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37953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4CC1AF-8957-4693-A906-5D3573F2E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5AB2F45-CC2E-4F84-922C-91080B0E19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9EC9234-4297-4DBE-91CF-A33ABE882D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818E98A-C537-4C6C-BC78-DE11E689B5CF}"/>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9DE88FB2-C967-4358-8C80-2A4BFF0DFCE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3FA1819-41A4-44C0-80F4-43B762D19E46}"/>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2268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E3DCF-4AC0-443D-AB89-80DE8AE975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9B605A4-877D-49AC-92A9-9A20B95AF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A8836B5-BD38-448E-B507-494306B4E5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946E3D1-50C3-4C51-AE4E-232CD2FF49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D02A85C-002F-421C-B478-626028ECA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9AA1341-A451-4460-BA2F-7EB6206F93B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D243DAAD-F823-4CE9-B65F-B9348E46152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AD8A1776-840A-4B87-8AE9-04A7A8999439}"/>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243696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321774-4C3B-4885-B04F-6E8484C4DE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453F30D-8B00-48B6-8296-495F4403EE24}"/>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EE0C5C10-C340-402B-A502-E79D48BA9F6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59246B95-4B5B-4E91-9413-54AD16465D4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1737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E9408E-9FE4-4FF2-92F4-7B25C59CC9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641D437-4A4C-4046-920D-CBE34D6AB1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9DCD405-E00E-4B1C-8AB2-CD156A0EA3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3B68C4B-B241-4C35-8DDE-0C0B6F6FA7B1}"/>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6" name="Footer Placeholder 5">
            <a:extLst>
              <a:ext uri="{FF2B5EF4-FFF2-40B4-BE49-F238E27FC236}">
                <a16:creationId xmlns:a16="http://schemas.microsoft.com/office/drawing/2014/main" xmlns="" id="{E3461985-F272-4320-85C8-E62E536DF2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E9D0070-0E34-4AF5-904A-F5EE4E3FC895}"/>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2329823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6D14548-E147-4EA2-B83F-D3547CF12D5A}"/>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2100FD5E-32D2-44F3-B1EC-F1DC7842C348}"/>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DB4AFF58-521A-4F85-9BD4-9C6B50970A0D}"/>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1934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AB6FA6-5BC0-4B60-B2E7-3AFDC69DA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37E59DA-BBCB-42E7-8DC7-1DD7FB952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FCA52C9-5857-4660-A6A2-993322340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2AC3E51-DE40-4760-A699-FF28FCD81866}"/>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AA0BF70-DF02-48C8-BDA7-FDC6A62E870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C9E7A80C-87D8-4EB2-AEDC-19545C35421C}"/>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467934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D346AA-54D0-433B-A00E-48755C537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CCF9DB8-4647-4C4F-933F-0323E2804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9B86288-601B-41F9-92C4-A1BEE63F9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07C4459-A55B-4D26-945B-347C5C041463}"/>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A93D7386-A9CF-474A-8326-8982E40D93D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0686523-D4F8-4027-AE22-7B8C49877A4A}"/>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511144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37CC3-57BF-4752-8226-66865C9411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6EE512B-72BE-4F58-A52A-FB04F790D9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46704A0-D785-4D3A-871A-87335E102995}"/>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E7FAA65-490B-4D3E-A9CA-8D908155C18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2B3DB03-2A82-44AA-96BB-479EA38CAB08}"/>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34518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3264F6C-D2E5-4B4F-9082-413C8FDB7A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A1AC6DA-F9E9-49A6-9E76-A3349B36BF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FE6F52D-57F2-49AE-BDE2-E9215A6848CA}"/>
              </a:ext>
            </a:extLst>
          </p:cNvPr>
          <p:cNvSpPr>
            <a:spLocks noGrp="1"/>
          </p:cNvSpPr>
          <p:nvPr>
            <p:ph type="dt" sz="half" idx="10"/>
          </p:nvPr>
        </p:nvSpPr>
        <p:spPr/>
        <p:txBody>
          <a:body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CB7C29-E4D3-4D4C-B863-ABE0CE21EAE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3577FB1-513E-4F1D-9DB2-ACC66CE676D7}"/>
              </a:ext>
            </a:extLst>
          </p:cNvPr>
          <p:cNvSpPr>
            <a:spLocks noGrp="1"/>
          </p:cNvSpPr>
          <p:nvPr>
            <p:ph type="sldNum" sz="quarter" idx="12"/>
          </p:nvPr>
        </p:nvSpPr>
        <p:spPr/>
        <p:txBody>
          <a:body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86691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7C3BCE-EA1F-47D8-A4D2-807AE477D4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BD8B89E-A710-4CE5-83C1-856FDC5A8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6230031-FFEA-4E98-BDB8-D018836D3F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83266F6-B374-417E-B014-C8233C54F1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B54896D-2E05-45A7-93AD-EDD91AD4DF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34A11CB-33B6-4D79-99BD-9EF10EA980D1}"/>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8" name="Footer Placeholder 7">
            <a:extLst>
              <a:ext uri="{FF2B5EF4-FFF2-40B4-BE49-F238E27FC236}">
                <a16:creationId xmlns:a16="http://schemas.microsoft.com/office/drawing/2014/main" xmlns="" id="{70F24E15-697B-42D6-BE4D-1190A84563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A1DE9B8-1D2A-4FE9-9C98-8D8C77E48EF1}"/>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271744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17019D-37A8-4445-BF6A-2FD6408353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016135F-308B-4A26-A29D-7FDCDD2D3914}"/>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4" name="Footer Placeholder 3">
            <a:extLst>
              <a:ext uri="{FF2B5EF4-FFF2-40B4-BE49-F238E27FC236}">
                <a16:creationId xmlns:a16="http://schemas.microsoft.com/office/drawing/2014/main" xmlns="" id="{738CBEE4-3ADD-4563-BC8E-7B8ED8C51F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E7887D4-1DFA-4A5A-BE90-D3FE63D558C1}"/>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423599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5464477-FAA2-4952-9B54-AB3A637B8867}"/>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3" name="Footer Placeholder 2">
            <a:extLst>
              <a:ext uri="{FF2B5EF4-FFF2-40B4-BE49-F238E27FC236}">
                <a16:creationId xmlns:a16="http://schemas.microsoft.com/office/drawing/2014/main" xmlns="" id="{1A7CC934-2899-47DB-975A-9A73F5C00C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BD2879F-963F-45E1-8549-1006412195E7}"/>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427199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7955E4-E039-41C9-A9F9-2EE2263F7F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70C7A70-A158-44B6-842A-867B301AE4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755C6C8-4367-4C99-BE82-C5BCE6FCA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55199B6-8D06-4FE7-A7AE-20DD02C863E4}"/>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6" name="Footer Placeholder 5">
            <a:extLst>
              <a:ext uri="{FF2B5EF4-FFF2-40B4-BE49-F238E27FC236}">
                <a16:creationId xmlns:a16="http://schemas.microsoft.com/office/drawing/2014/main" xmlns="" id="{4C8BE7D2-CEB5-4A4D-A788-30B988650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CA50E20-91CA-4F65-844E-39DB3DEDDBA6}"/>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264252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E783B-95E2-4D5D-81BA-3C7BA166B7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732B770-567B-4DAF-AB7D-BEC470A73A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6B00633-2125-4B3A-9D50-7D5D4C268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885A1BE-DA3C-414A-ABD7-BE38251CE75C}"/>
              </a:ext>
            </a:extLst>
          </p:cNvPr>
          <p:cNvSpPr>
            <a:spLocks noGrp="1"/>
          </p:cNvSpPr>
          <p:nvPr>
            <p:ph type="dt" sz="half" idx="10"/>
          </p:nvPr>
        </p:nvSpPr>
        <p:spPr/>
        <p:txBody>
          <a:bodyPr/>
          <a:lstStyle/>
          <a:p>
            <a:fld id="{EEA6C1C7-D444-4B4D-97B6-24E112D31F57}" type="datetimeFigureOut">
              <a:rPr lang="en-US" smtClean="0"/>
              <a:pPr/>
              <a:t>10/5/2022</a:t>
            </a:fld>
            <a:endParaRPr lang="en-US"/>
          </a:p>
        </p:txBody>
      </p:sp>
      <p:sp>
        <p:nvSpPr>
          <p:cNvPr id="6" name="Footer Placeholder 5">
            <a:extLst>
              <a:ext uri="{FF2B5EF4-FFF2-40B4-BE49-F238E27FC236}">
                <a16:creationId xmlns:a16="http://schemas.microsoft.com/office/drawing/2014/main" xmlns="" id="{7DB24592-06B0-48E4-A96D-BCFDC61907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CA51784-06EF-4B93-9D4E-7F676746DF94}"/>
              </a:ext>
            </a:extLst>
          </p:cNvPr>
          <p:cNvSpPr>
            <a:spLocks noGrp="1"/>
          </p:cNvSpPr>
          <p:nvPr>
            <p:ph type="sldNum" sz="quarter" idx="12"/>
          </p:nvPr>
        </p:nvSpPr>
        <p:spPr/>
        <p:txBody>
          <a:body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2194785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E2A621C-0942-4885-8B49-06B372D815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F5DF43E-48F8-40E1-A01E-0F41C7BBE0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7FA29F6-1CB9-443A-972F-1495F62E9D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A6C1C7-D444-4B4D-97B6-24E112D31F57}" type="datetimeFigureOut">
              <a:rPr lang="en-US" smtClean="0"/>
              <a:pPr/>
              <a:t>10/5/2022</a:t>
            </a:fld>
            <a:endParaRPr lang="en-US"/>
          </a:p>
        </p:txBody>
      </p:sp>
      <p:sp>
        <p:nvSpPr>
          <p:cNvPr id="5" name="Footer Placeholder 4">
            <a:extLst>
              <a:ext uri="{FF2B5EF4-FFF2-40B4-BE49-F238E27FC236}">
                <a16:creationId xmlns:a16="http://schemas.microsoft.com/office/drawing/2014/main" xmlns="" id="{6408D7F1-5C2A-4E34-924D-C1636356DE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43E3C86-4A38-4C28-A128-D6FF3F66C5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B0F5C1-CD22-4458-8D35-BC3080775492}" type="slidenum">
              <a:rPr lang="en-US" smtClean="0"/>
              <a:pPr/>
              <a:t>‹#›</a:t>
            </a:fld>
            <a:endParaRPr lang="en-US"/>
          </a:p>
        </p:txBody>
      </p:sp>
    </p:spTree>
    <p:extLst>
      <p:ext uri="{BB962C8B-B14F-4D97-AF65-F5344CB8AC3E}">
        <p14:creationId xmlns:p14="http://schemas.microsoft.com/office/powerpoint/2010/main" xmlns="" val="40605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0997DD2-C1E7-4B64-BCBC-33E0899C66C3}" type="datetimeFigureOut">
              <a:rPr lang="en-US">
                <a:solidFill>
                  <a:prstClr val="black">
                    <a:tint val="75000"/>
                  </a:prstClr>
                </a:solidFill>
              </a:rPr>
              <a:pPr>
                <a:defRPr/>
              </a:pPr>
              <a:t>10/5/2022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E36650A-22D0-4412-9A00-2FC60D5D283D}"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3F68032-726B-458C-A797-0256BB3492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D8742F6-CACF-4989-B728-B061F33E0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589F5D72-950A-4A12-9359-D09E43455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1C76855-CBDE-4E16-ADC7-F1A03667A6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E7C07FA-2586-4070-81F9-7439BDC6E0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890199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3F68032-726B-458C-A797-0256BB3492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D8742F6-CACF-4989-B728-B061F33E0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589F5D72-950A-4A12-9359-D09E43455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C723D-045F-4EAE-A835-7C07B19331CC}" type="datetimeFigureOut">
              <a:rPr lang="en-US" smtClean="0">
                <a:solidFill>
                  <a:prstClr val="black">
                    <a:tint val="75000"/>
                  </a:prstClr>
                </a:solidFill>
              </a:rPr>
              <a:pPr/>
              <a:t>10/5/2022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1C76855-CBDE-4E16-ADC7-F1A03667A6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E7C07FA-2586-4070-81F9-7439BDC6E0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06316-ECD2-4BEA-AD32-6D4B0E5E111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890199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6.xml"/><Relationship Id="rId1" Type="http://schemas.openxmlformats.org/officeDocument/2006/relationships/slideLayout" Target="../slideLayouts/slideLayout35.xml"/><Relationship Id="rId5" Type="http://schemas.openxmlformats.org/officeDocument/2006/relationships/image" Target="../media/image26.jpeg"/><Relationship Id="rId4" Type="http://schemas.openxmlformats.org/officeDocument/2006/relationships/image" Target="../media/image25.jpeg"/></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29" Type="http://schemas.openxmlformats.org/officeDocument/2006/relationships/diagramQuickStyle" Target="../diagrams/quickStyle6.xml"/><Relationship Id="rId1" Type="http://schemas.openxmlformats.org/officeDocument/2006/relationships/slideLayout" Target="../slideLayouts/slideLayout35.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28" Type="http://schemas.openxmlformats.org/officeDocument/2006/relationships/diagramLayout" Target="../diagrams/layout6.xml"/><Relationship Id="rId10" Type="http://schemas.openxmlformats.org/officeDocument/2006/relationships/diagramColors" Target="../diagrams/colors2.xml"/><Relationship Id="rId19" Type="http://schemas.openxmlformats.org/officeDocument/2006/relationships/diagramQuickStyle" Target="../diagrams/quickStyle4.xml"/><Relationship Id="rId31" Type="http://schemas.microsoft.com/office/2007/relationships/diagramDrawing" Target="../diagrams/drawing6.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 Id="rId27" Type="http://schemas.openxmlformats.org/officeDocument/2006/relationships/diagramData" Target="../diagrams/data6.xml"/><Relationship Id="rId30" Type="http://schemas.openxmlformats.org/officeDocument/2006/relationships/diagramColors" Target="../diagrams/colors6.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8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852951" y="2500859"/>
            <a:ext cx="7772400" cy="1066800"/>
          </a:xfrm>
          <a:prstGeom prst="rect">
            <a:avLst/>
          </a:prstGeom>
        </p:spPr>
        <p:txBody>
          <a:bodyPr vert="horz" lIns="91440" tIns="45720" rIns="91440" bIns="45720" rtlCol="0" anchor="ctr">
            <a:noAutofit/>
          </a:bodyPr>
          <a:lstStyle>
            <a:lvl1pPr algn="l" defTabSz="914309"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pPr>
            <a:endParaRPr lang="en-US" sz="6000" dirty="0">
              <a:solidFill>
                <a:srgbClr val="FFFF00"/>
              </a:solidFill>
            </a:endParaRPr>
          </a:p>
        </p:txBody>
      </p:sp>
      <p:sp>
        <p:nvSpPr>
          <p:cNvPr id="5" name="Rectangle 3"/>
          <p:cNvSpPr txBox="1">
            <a:spLocks noChangeArrowheads="1"/>
          </p:cNvSpPr>
          <p:nvPr/>
        </p:nvSpPr>
        <p:spPr bwMode="auto">
          <a:xfrm>
            <a:off x="1205378" y="3301917"/>
            <a:ext cx="7983537" cy="1543961"/>
          </a:xfrm>
          <a:prstGeom prst="rect">
            <a:avLst/>
          </a:prstGeom>
          <a:noFill/>
          <a:ln>
            <a:noFill/>
          </a:ln>
        </p:spPr>
        <p:txBody>
          <a:bodyPr/>
          <a:lstStyle>
            <a:lvl1pPr marL="0" indent="0" algn="l" rtl="0" eaLnBrk="0" fontAlgn="base" hangingPunct="0">
              <a:lnSpc>
                <a:spcPct val="100000"/>
              </a:lnSpc>
              <a:spcBef>
                <a:spcPts val="1000"/>
              </a:spcBef>
              <a:spcAft>
                <a:spcPts val="700"/>
              </a:spcAft>
              <a:buClr>
                <a:srgbClr val="4FAD26"/>
              </a:buClr>
              <a:buFont typeface="Wingdings" pitchFamily="2" charset="2"/>
              <a:buNone/>
              <a:defRPr sz="2000" b="1">
                <a:solidFill>
                  <a:schemeClr val="tx1"/>
                </a:solidFill>
                <a:latin typeface="+mn-lt"/>
                <a:ea typeface="+mn-ea"/>
                <a:cs typeface="+mn-cs"/>
              </a:defRPr>
            </a:lvl1pPr>
            <a:lvl2pPr marL="742950" indent="-285750" algn="l" rtl="0" eaLnBrk="0" fontAlgn="base" hangingPunct="0">
              <a:lnSpc>
                <a:spcPct val="90000"/>
              </a:lnSpc>
              <a:spcBef>
                <a:spcPts val="1000"/>
              </a:spcBef>
              <a:spcAft>
                <a:spcPts val="700"/>
              </a:spcAft>
              <a:buClr>
                <a:srgbClr val="4FAD26"/>
              </a:buClr>
              <a:buFont typeface="Arial" pitchFamily="34" charset="0"/>
              <a:buChar char="–"/>
              <a:defRPr sz="2200">
                <a:solidFill>
                  <a:srgbClr val="FEFDDE"/>
                </a:solidFill>
                <a:latin typeface="+mn-lt"/>
              </a:defRPr>
            </a:lvl2pPr>
            <a:lvl3pPr marL="1143000" indent="-228600" algn="l" rtl="0" eaLnBrk="0" fontAlgn="base" hangingPunct="0">
              <a:lnSpc>
                <a:spcPct val="90000"/>
              </a:lnSpc>
              <a:spcBef>
                <a:spcPts val="1000"/>
              </a:spcBef>
              <a:spcAft>
                <a:spcPts val="700"/>
              </a:spcAft>
              <a:buClr>
                <a:srgbClr val="4FAD26"/>
              </a:buClr>
              <a:buFont typeface="Arial" pitchFamily="34" charset="0"/>
              <a:buChar char="–"/>
              <a:defRPr sz="2000">
                <a:solidFill>
                  <a:srgbClr val="FEFDDE"/>
                </a:solidFill>
                <a:latin typeface="+mn-lt"/>
              </a:defRPr>
            </a:lvl3pPr>
            <a:lvl4pPr marL="1600200" indent="-228600" algn="l" rtl="0" eaLnBrk="0" fontAlgn="base" hangingPunct="0">
              <a:lnSpc>
                <a:spcPct val="90000"/>
              </a:lnSpc>
              <a:spcBef>
                <a:spcPts val="1000"/>
              </a:spcBef>
              <a:spcAft>
                <a:spcPts val="700"/>
              </a:spcAft>
              <a:buClr>
                <a:srgbClr val="4FAD26"/>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4FAD26"/>
              </a:buClr>
              <a:buFont typeface="Arial" pitchFamily="34" charset="0"/>
              <a:buChar char="–"/>
              <a:defRPr sz="1600">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algn="ctr">
              <a:spcBef>
                <a:spcPct val="0"/>
              </a:spcBef>
              <a:spcAft>
                <a:spcPts val="0"/>
              </a:spcAft>
              <a:defRPr/>
            </a:pPr>
            <a:r>
              <a:rPr lang="fr-FR" sz="2800" kern="0" dirty="0" err="1">
                <a:solidFill>
                  <a:srgbClr val="FFFFFF"/>
                </a:solidFill>
                <a:ea typeface="Arial Unicode MS" pitchFamily="34" charset="-128"/>
                <a:cs typeface="Arial Unicode MS" pitchFamily="34" charset="-128"/>
              </a:rPr>
              <a:t>Ahm</a:t>
            </a:r>
            <a:r>
              <a:rPr lang="en-US" sz="2800" kern="0" dirty="0">
                <a:solidFill>
                  <a:srgbClr val="FFFFFF"/>
                </a:solidFill>
                <a:ea typeface="Arial Unicode MS" pitchFamily="34" charset="-128"/>
                <a:cs typeface="Arial Unicode MS" pitchFamily="34" charset="-128"/>
              </a:rPr>
              <a:t>a</a:t>
            </a:r>
            <a:r>
              <a:rPr lang="fr-FR" sz="2800" kern="0" dirty="0">
                <a:solidFill>
                  <a:srgbClr val="FFFFFF"/>
                </a:solidFill>
                <a:ea typeface="Arial Unicode MS" pitchFamily="34" charset="-128"/>
                <a:cs typeface="Arial Unicode MS" pitchFamily="34" charset="-128"/>
              </a:rPr>
              <a:t>d  WASSOUF M.D </a:t>
            </a:r>
          </a:p>
          <a:p>
            <a:pPr algn="ctr">
              <a:spcBef>
                <a:spcPct val="0"/>
              </a:spcBef>
              <a:spcAft>
                <a:spcPts val="0"/>
              </a:spcAft>
              <a:defRPr/>
            </a:pPr>
            <a:r>
              <a:rPr lang="en-US" sz="2400" dirty="0">
                <a:solidFill>
                  <a:srgbClr val="FFFFFF"/>
                </a:solidFill>
              </a:rPr>
              <a:t>Assistant Professor of Gastroenterology</a:t>
            </a:r>
          </a:p>
          <a:p>
            <a:pPr algn="ctr">
              <a:spcBef>
                <a:spcPct val="0"/>
              </a:spcBef>
              <a:defRPr/>
            </a:pPr>
            <a:r>
              <a:rPr lang="fr-FR" sz="2400" kern="0" dirty="0" err="1">
                <a:solidFill>
                  <a:srgbClr val="FFFFFF"/>
                </a:solidFill>
                <a:ea typeface="Arial Unicode MS" pitchFamily="34" charset="-128"/>
                <a:cs typeface="Arial Unicode MS" pitchFamily="34" charset="-128"/>
              </a:rPr>
              <a:t>Almouassat</a:t>
            </a:r>
            <a:r>
              <a:rPr lang="fr-FR" sz="2400" kern="0" dirty="0">
                <a:solidFill>
                  <a:srgbClr val="FFFFFF"/>
                </a:solidFill>
                <a:ea typeface="Arial Unicode MS" pitchFamily="34" charset="-128"/>
                <a:cs typeface="Arial Unicode MS" pitchFamily="34" charset="-128"/>
              </a:rPr>
              <a:t> </a:t>
            </a:r>
            <a:r>
              <a:rPr lang="fr-FR" sz="2400" kern="0" dirty="0" err="1">
                <a:solidFill>
                  <a:srgbClr val="FFFFFF"/>
                </a:solidFill>
                <a:ea typeface="Arial Unicode MS" pitchFamily="34" charset="-128"/>
                <a:cs typeface="Arial Unicode MS" pitchFamily="34" charset="-128"/>
              </a:rPr>
              <a:t>University</a:t>
            </a:r>
            <a:r>
              <a:rPr lang="fr-FR" sz="2400" kern="0" dirty="0">
                <a:solidFill>
                  <a:srgbClr val="FFFFFF"/>
                </a:solidFill>
                <a:ea typeface="Arial Unicode MS" pitchFamily="34" charset="-128"/>
                <a:cs typeface="Arial Unicode MS" pitchFamily="34" charset="-128"/>
              </a:rPr>
              <a:t> </a:t>
            </a:r>
            <a:r>
              <a:rPr lang="fr-FR" sz="2400" kern="0" dirty="0" err="1">
                <a:solidFill>
                  <a:srgbClr val="FFFFFF"/>
                </a:solidFill>
                <a:ea typeface="Arial Unicode MS" pitchFamily="34" charset="-128"/>
                <a:cs typeface="Arial Unicode MS" pitchFamily="34" charset="-128"/>
              </a:rPr>
              <a:t>Hospital</a:t>
            </a:r>
            <a:r>
              <a:rPr lang="fr-FR" sz="2400" kern="0" dirty="0">
                <a:solidFill>
                  <a:srgbClr val="FFFFFF"/>
                </a:solidFill>
                <a:ea typeface="Arial Unicode MS" pitchFamily="34" charset="-128"/>
                <a:cs typeface="Arial Unicode MS" pitchFamily="34" charset="-128"/>
              </a:rPr>
              <a:t/>
            </a:r>
            <a:br>
              <a:rPr lang="fr-FR" sz="2400" kern="0" dirty="0">
                <a:solidFill>
                  <a:srgbClr val="FFFFFF"/>
                </a:solidFill>
                <a:ea typeface="Arial Unicode MS" pitchFamily="34" charset="-128"/>
                <a:cs typeface="Arial Unicode MS" pitchFamily="34" charset="-128"/>
              </a:rPr>
            </a:br>
            <a:r>
              <a:rPr lang="fr-FR" sz="2400" kern="0" dirty="0" err="1">
                <a:solidFill>
                  <a:srgbClr val="FFFFFF"/>
                </a:solidFill>
                <a:ea typeface="Arial Unicode MS" pitchFamily="34" charset="-128"/>
                <a:cs typeface="Arial Unicode MS" pitchFamily="34" charset="-128"/>
              </a:rPr>
              <a:t>Faculty</a:t>
            </a:r>
            <a:r>
              <a:rPr lang="fr-FR" sz="2400" kern="0" dirty="0">
                <a:solidFill>
                  <a:srgbClr val="FFFFFF"/>
                </a:solidFill>
                <a:ea typeface="Arial Unicode MS" pitchFamily="34" charset="-128"/>
                <a:cs typeface="Arial Unicode MS" pitchFamily="34" charset="-128"/>
              </a:rPr>
              <a:t> of </a:t>
            </a:r>
            <a:r>
              <a:rPr lang="fr-FR" sz="2400" kern="0" dirty="0" err="1">
                <a:solidFill>
                  <a:srgbClr val="FFFFFF"/>
                </a:solidFill>
                <a:ea typeface="Arial Unicode MS" pitchFamily="34" charset="-128"/>
                <a:cs typeface="Arial Unicode MS" pitchFamily="34" charset="-128"/>
              </a:rPr>
              <a:t>medicine</a:t>
            </a:r>
            <a:r>
              <a:rPr lang="fr-FR" sz="2400" kern="0" dirty="0">
                <a:solidFill>
                  <a:srgbClr val="FFFFFF"/>
                </a:solidFill>
                <a:ea typeface="Arial Unicode MS" pitchFamily="34" charset="-128"/>
                <a:cs typeface="Arial Unicode MS" pitchFamily="34" charset="-128"/>
              </a:rPr>
              <a:t> –</a:t>
            </a:r>
            <a:r>
              <a:rPr lang="fr-FR" sz="2400" kern="0" dirty="0" err="1">
                <a:solidFill>
                  <a:srgbClr val="FFFFFF"/>
                </a:solidFill>
                <a:ea typeface="Arial Unicode MS" pitchFamily="34" charset="-128"/>
                <a:cs typeface="Arial Unicode MS" pitchFamily="34" charset="-128"/>
              </a:rPr>
              <a:t>Damascus,Syria</a:t>
            </a:r>
            <a:endParaRPr lang="fr-FR" sz="2400" kern="0" dirty="0">
              <a:solidFill>
                <a:srgbClr val="FFFFFF"/>
              </a:solidFill>
              <a:ea typeface="Arial Unicode MS" pitchFamily="34" charset="-128"/>
              <a:cs typeface="Arial Unicode MS" pitchFamily="34" charset="-128"/>
            </a:endParaRPr>
          </a:p>
          <a:p>
            <a:pPr eaLnBrk="1" hangingPunct="1">
              <a:defRPr/>
            </a:pPr>
            <a:endParaRPr lang="fr-FR" sz="2400" kern="0" dirty="0">
              <a:solidFill>
                <a:srgbClr val="FFFFFF"/>
              </a:solidFill>
            </a:endParaRPr>
          </a:p>
        </p:txBody>
      </p:sp>
      <p:pic>
        <p:nvPicPr>
          <p:cNvPr id="7" name="Picture 6"/>
          <p:cNvPicPr>
            <a:picLocks noChangeAspect="1"/>
          </p:cNvPicPr>
          <p:nvPr/>
        </p:nvPicPr>
        <p:blipFill rotWithShape="1">
          <a:blip r:embed="rId2" cstate="print">
            <a:extLst>
              <a:ext uri="{BEBA8EAE-BF5A-486C-A8C5-ECC9F3942E4B}">
                <a14:imgProps xmlns="" xmlns:a14="http://schemas.microsoft.com/office/drawing/2010/main">
                  <a14:imgLayer r:embed="rId3">
                    <a14:imgEffect>
                      <a14:brightnessContrast contrast="20000"/>
                    </a14:imgEffect>
                  </a14:imgLayer>
                </a14:imgProps>
              </a:ext>
              <a:ext uri="{28A0092B-C50C-407E-A947-70E740481C1C}">
                <a14:useLocalDpi xmlns="" xmlns:a14="http://schemas.microsoft.com/office/drawing/2010/main" val="0"/>
              </a:ext>
            </a:extLst>
          </a:blip>
          <a:srcRect l="16508" b="13504"/>
          <a:stretch/>
        </p:blipFill>
        <p:spPr>
          <a:xfrm>
            <a:off x="7839774" y="1"/>
            <a:ext cx="4389143" cy="2500858"/>
          </a:xfrm>
          <a:prstGeom prst="rect">
            <a:avLst/>
          </a:prstGeom>
        </p:spPr>
      </p:pic>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982" y="22272"/>
            <a:ext cx="2723745" cy="2478479"/>
          </a:xfrm>
          <a:prstGeom prst="rect">
            <a:avLst/>
          </a:prstGeom>
        </p:spPr>
      </p:pic>
      <p:pic>
        <p:nvPicPr>
          <p:cNvPr id="10" name="Picture 9"/>
          <p:cNvPicPr>
            <a:picLocks noChangeAspect="1"/>
          </p:cNvPicPr>
          <p:nvPr/>
        </p:nvPicPr>
        <p:blipFill rotWithShape="1">
          <a:blip r:embed="rId5" cstate="print">
            <a:extLst>
              <a:ext uri="{28A0092B-C50C-407E-A947-70E740481C1C}">
                <a14:useLocalDpi xmlns="" xmlns:a14="http://schemas.microsoft.com/office/drawing/2010/main" val="0"/>
              </a:ext>
            </a:extLst>
          </a:blip>
          <a:srcRect l="-670" t="19129" r="670" b="9688"/>
          <a:stretch/>
        </p:blipFill>
        <p:spPr>
          <a:xfrm>
            <a:off x="2733351" y="12197"/>
            <a:ext cx="5101927" cy="2511278"/>
          </a:xfrm>
          <a:prstGeom prst="rect">
            <a:avLst/>
          </a:prstGeom>
        </p:spPr>
      </p:pic>
      <p:pic>
        <p:nvPicPr>
          <p:cNvPr id="12" name="Picture 11"/>
          <p:cNvPicPr>
            <a:picLocks noChangeAspect="1"/>
          </p:cNvPicPr>
          <p:nvPr/>
        </p:nvPicPr>
        <p:blipFill rotWithShape="1">
          <a:blip r:embed="rId6" cstate="print">
            <a:extLst>
              <a:ext uri="{28A0092B-C50C-407E-A947-70E740481C1C}">
                <a14:useLocalDpi xmlns="" xmlns:a14="http://schemas.microsoft.com/office/drawing/2010/main" val="0"/>
              </a:ext>
            </a:extLst>
          </a:blip>
          <a:srcRect b="12303"/>
          <a:stretch/>
        </p:blipFill>
        <p:spPr>
          <a:xfrm>
            <a:off x="8019739" y="4989525"/>
            <a:ext cx="4172263" cy="1920945"/>
          </a:xfrm>
          <a:prstGeom prst="rect">
            <a:avLst/>
          </a:prstGeom>
        </p:spPr>
      </p:pic>
      <p:pic>
        <p:nvPicPr>
          <p:cNvPr id="14" name="Picture 2" descr="http://www.pubcan.org/images/large/Fig_4-04_A.jpg"/>
          <p:cNvPicPr>
            <a:picLocks noChangeAspect="1" noChangeArrowheads="1"/>
          </p:cNvPicPr>
          <p:nvPr/>
        </p:nvPicPr>
        <p:blipFill>
          <a:blip r:embed="rId7" cstate="print"/>
          <a:srcRect/>
          <a:stretch>
            <a:fillRect/>
          </a:stretch>
        </p:blipFill>
        <p:spPr bwMode="auto">
          <a:xfrm>
            <a:off x="2748342" y="4981491"/>
            <a:ext cx="2435745" cy="1875524"/>
          </a:xfrm>
          <a:prstGeom prst="rect">
            <a:avLst/>
          </a:prstGeom>
          <a:noFill/>
          <a:ln w="9525">
            <a:noFill/>
            <a:miter lim="800000"/>
            <a:headEnd/>
            <a:tailEnd/>
          </a:ln>
        </p:spPr>
      </p:pic>
      <p:sp>
        <p:nvSpPr>
          <p:cNvPr id="13" name="مستطيل 12"/>
          <p:cNvSpPr/>
          <p:nvPr/>
        </p:nvSpPr>
        <p:spPr>
          <a:xfrm>
            <a:off x="2516783" y="2539589"/>
            <a:ext cx="6542549" cy="830997"/>
          </a:xfrm>
          <a:prstGeom prst="rect">
            <a:avLst/>
          </a:prstGeom>
        </p:spPr>
        <p:txBody>
          <a:bodyPr wrap="square">
            <a:spAutoFit/>
          </a:bodyPr>
          <a:lstStyle/>
          <a:p>
            <a:pPr fontAlgn="base">
              <a:spcBef>
                <a:spcPct val="0"/>
              </a:spcBef>
              <a:spcAft>
                <a:spcPct val="0"/>
              </a:spcAft>
            </a:pPr>
            <a:r>
              <a:rPr lang="en-US" sz="4800" b="1" dirty="0" smtClean="0">
                <a:solidFill>
                  <a:srgbClr val="FFC000"/>
                </a:solidFill>
                <a:latin typeface="Arial" pitchFamily="34" charset="0"/>
                <a:cs typeface="Arial" pitchFamily="34" charset="0"/>
              </a:rPr>
              <a:t>P-CABs and PPIs</a:t>
            </a:r>
            <a:endParaRPr lang="en-US" sz="4800" b="1" dirty="0">
              <a:solidFill>
                <a:srgbClr val="FFC000"/>
              </a:solidFill>
              <a:latin typeface="Arial" pitchFamily="34" charset="0"/>
              <a:cs typeface="Arial" pitchFamily="34" charset="0"/>
            </a:endParaRPr>
          </a:p>
        </p:txBody>
      </p:sp>
      <p:pic>
        <p:nvPicPr>
          <p:cNvPr id="1026" name="Picture 2"/>
          <p:cNvPicPr>
            <a:picLocks noChangeAspect="1" noChangeArrowheads="1"/>
          </p:cNvPicPr>
          <p:nvPr/>
        </p:nvPicPr>
        <p:blipFill>
          <a:blip r:embed="rId8" cstate="print"/>
          <a:srcRect/>
          <a:stretch>
            <a:fillRect/>
          </a:stretch>
        </p:blipFill>
        <p:spPr bwMode="auto">
          <a:xfrm>
            <a:off x="5327917" y="5047243"/>
            <a:ext cx="2400267" cy="1810759"/>
          </a:xfrm>
          <a:prstGeom prst="rect">
            <a:avLst/>
          </a:prstGeom>
          <a:noFill/>
          <a:ln w="9525">
            <a:noFill/>
            <a:miter lim="800000"/>
            <a:headEnd/>
            <a:tailEnd/>
          </a:ln>
        </p:spPr>
      </p:pic>
      <p:pic>
        <p:nvPicPr>
          <p:cNvPr id="16" name="Picture 2"/>
          <p:cNvPicPr>
            <a:picLocks noChangeAspect="1" noChangeArrowheads="1"/>
          </p:cNvPicPr>
          <p:nvPr/>
        </p:nvPicPr>
        <p:blipFill>
          <a:blip r:embed="rId9" cstate="print"/>
          <a:srcRect/>
          <a:stretch>
            <a:fillRect/>
          </a:stretch>
        </p:blipFill>
        <p:spPr bwMode="auto">
          <a:xfrm>
            <a:off x="0" y="4850111"/>
            <a:ext cx="2798621" cy="2007890"/>
          </a:xfrm>
          <a:prstGeom prst="rect">
            <a:avLst/>
          </a:prstGeom>
          <a:noFill/>
          <a:ln w="9525">
            <a:noFill/>
            <a:miter lim="800000"/>
            <a:headEnd/>
            <a:tailEnd/>
          </a:ln>
        </p:spPr>
      </p:pic>
    </p:spTree>
    <p:extLst>
      <p:ext uri="{BB962C8B-B14F-4D97-AF65-F5344CB8AC3E}">
        <p14:creationId xmlns="" xmlns:p14="http://schemas.microsoft.com/office/powerpoint/2010/main" val="234471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39990C58-CA83-4FA7-8F1D-19C94343D38A}"/>
              </a:ext>
            </a:extLst>
          </p:cNvPr>
          <p:cNvPicPr>
            <a:picLocks noGrp="1" noChangeAspect="1"/>
          </p:cNvPicPr>
          <p:nvPr>
            <p:ph idx="1"/>
          </p:nvPr>
        </p:nvPicPr>
        <p:blipFill>
          <a:blip r:embed="rId2" cstate="print"/>
          <a:stretch>
            <a:fillRect/>
          </a:stretch>
        </p:blipFill>
        <p:spPr>
          <a:xfrm>
            <a:off x="1257301" y="1435100"/>
            <a:ext cx="8915400" cy="5057775"/>
          </a:xfrm>
        </p:spPr>
      </p:pic>
      <p:sp>
        <p:nvSpPr>
          <p:cNvPr id="6" name="Frame 5">
            <a:extLst>
              <a:ext uri="{FF2B5EF4-FFF2-40B4-BE49-F238E27FC236}">
                <a16:creationId xmlns:a16="http://schemas.microsoft.com/office/drawing/2014/main" xmlns="" id="{5CDD95A2-1044-4536-B8D0-E2864AE90581}"/>
              </a:ext>
            </a:extLst>
          </p:cNvPr>
          <p:cNvSpPr/>
          <p:nvPr/>
        </p:nvSpPr>
        <p:spPr>
          <a:xfrm>
            <a:off x="7758113" y="5208587"/>
            <a:ext cx="1171575" cy="428625"/>
          </a:xfrm>
          <a:prstGeom prst="frame">
            <a:avLst>
              <a:gd name="adj1" fmla="val 91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xmlns="" val="133984454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78FA50D-8892-4285-AC3C-0ADFFB5349DA}"/>
              </a:ext>
            </a:extLst>
          </p:cNvPr>
          <p:cNvPicPr>
            <a:picLocks noChangeAspect="1"/>
          </p:cNvPicPr>
          <p:nvPr/>
        </p:nvPicPr>
        <p:blipFill>
          <a:blip r:embed="rId2" cstate="print"/>
          <a:stretch>
            <a:fillRect/>
          </a:stretch>
        </p:blipFill>
        <p:spPr>
          <a:xfrm>
            <a:off x="0" y="1201761"/>
            <a:ext cx="10887075" cy="1333476"/>
          </a:xfrm>
          <a:prstGeom prst="rect">
            <a:avLst/>
          </a:prstGeom>
        </p:spPr>
      </p:pic>
      <p:sp>
        <p:nvSpPr>
          <p:cNvPr id="7" name="TextBox 6">
            <a:extLst>
              <a:ext uri="{FF2B5EF4-FFF2-40B4-BE49-F238E27FC236}">
                <a16:creationId xmlns:a16="http://schemas.microsoft.com/office/drawing/2014/main" xmlns="" id="{920C4FBD-AD2A-4AD1-8959-91B7E998457D}"/>
              </a:ext>
            </a:extLst>
          </p:cNvPr>
          <p:cNvSpPr txBox="1"/>
          <p:nvPr/>
        </p:nvSpPr>
        <p:spPr>
          <a:xfrm>
            <a:off x="1348978" y="3542453"/>
            <a:ext cx="8809434" cy="1953548"/>
          </a:xfrm>
          <a:prstGeom prst="rect">
            <a:avLst/>
          </a:prstGeom>
        </p:spPr>
        <p:style>
          <a:lnRef idx="3">
            <a:schemeClr val="lt1"/>
          </a:lnRef>
          <a:fillRef idx="1">
            <a:schemeClr val="accent1"/>
          </a:fillRef>
          <a:effectRef idx="1">
            <a:schemeClr val="accent1"/>
          </a:effectRef>
          <a:fontRef idx="minor">
            <a:schemeClr val="lt1"/>
          </a:fontRef>
        </p:style>
        <p:txBody>
          <a:bodyPr vert="horz" wrap="square" lIns="91440" tIns="45720" rIns="91440" bIns="45720" rtlCol="0" anchor="b">
            <a:spAutoFit/>
          </a:bodyPr>
          <a:lstStyle>
            <a:lvl1pPr marL="228600" indent="-228600" algn="just">
              <a:lnSpc>
                <a:spcPct val="150000"/>
              </a:lnSpc>
              <a:spcBef>
                <a:spcPts val="1000"/>
              </a:spcBef>
              <a:buFont typeface="Arial" panose="020B0604020202020204" pitchFamily="34" charset="0"/>
              <a:buChar char="•"/>
              <a:defRPr sz="2400" b="0" i="0" u="none" strike="noStrike" baseline="0">
                <a:solidFill>
                  <a:schemeClr val="lt1"/>
                </a:solidFill>
                <a:latin typeface="AdvTTa9c1b374"/>
              </a:defRPr>
            </a:lvl1pPr>
            <a:lvl2pPr marL="685800" indent="-228600">
              <a:lnSpc>
                <a:spcPct val="90000"/>
              </a:lnSpc>
              <a:spcBef>
                <a:spcPts val="500"/>
              </a:spcBef>
              <a:buFont typeface="Arial" panose="020B0604020202020204" pitchFamily="34" charset="0"/>
              <a:buChar char="•"/>
              <a:defRPr sz="2400">
                <a:solidFill>
                  <a:schemeClr val="lt1"/>
                </a:solidFill>
              </a:defRPr>
            </a:lvl2pPr>
            <a:lvl3pPr marL="1143000" indent="-228600">
              <a:lnSpc>
                <a:spcPct val="90000"/>
              </a:lnSpc>
              <a:spcBef>
                <a:spcPts val="500"/>
              </a:spcBef>
              <a:buFont typeface="Arial" panose="020B0604020202020204" pitchFamily="34" charset="0"/>
              <a:buChar char="•"/>
              <a:defRPr sz="2000">
                <a:solidFill>
                  <a:schemeClr val="lt1"/>
                </a:solidFill>
              </a:defRPr>
            </a:lvl3pPr>
            <a:lvl4pPr marL="1600200" indent="-228600">
              <a:lnSpc>
                <a:spcPct val="90000"/>
              </a:lnSpc>
              <a:spcBef>
                <a:spcPts val="500"/>
              </a:spcBef>
              <a:buFont typeface="Arial" panose="020B0604020202020204" pitchFamily="34" charset="0"/>
              <a:buChar char="•"/>
              <a:defRPr>
                <a:solidFill>
                  <a:schemeClr val="lt1"/>
                </a:solidFill>
              </a:defRPr>
            </a:lvl4pPr>
            <a:lvl5pPr marL="2057400" indent="-228600">
              <a:lnSpc>
                <a:spcPct val="90000"/>
              </a:lnSpc>
              <a:spcBef>
                <a:spcPts val="500"/>
              </a:spcBef>
              <a:buFont typeface="Arial" panose="020B0604020202020204" pitchFamily="34" charset="0"/>
              <a:buChar char="•"/>
              <a:defRPr>
                <a:solidFill>
                  <a:schemeClr val="lt1"/>
                </a:solidFill>
              </a:defRPr>
            </a:lvl5pPr>
            <a:lvl6pPr marL="2514600" indent="-228600">
              <a:lnSpc>
                <a:spcPct val="90000"/>
              </a:lnSpc>
              <a:spcBef>
                <a:spcPts val="500"/>
              </a:spcBef>
              <a:buFont typeface="Arial" panose="020B0604020202020204" pitchFamily="34" charset="0"/>
              <a:buChar char="•"/>
              <a:defRPr>
                <a:solidFill>
                  <a:schemeClr val="lt1"/>
                </a:solidFill>
              </a:defRPr>
            </a:lvl6pPr>
            <a:lvl7pPr marL="2971800" indent="-228600">
              <a:lnSpc>
                <a:spcPct val="90000"/>
              </a:lnSpc>
              <a:spcBef>
                <a:spcPts val="500"/>
              </a:spcBef>
              <a:buFont typeface="Arial" panose="020B0604020202020204" pitchFamily="34" charset="0"/>
              <a:buChar char="•"/>
              <a:defRPr>
                <a:solidFill>
                  <a:schemeClr val="lt1"/>
                </a:solidFill>
              </a:defRPr>
            </a:lvl7pPr>
            <a:lvl8pPr marL="3429000" indent="-228600">
              <a:lnSpc>
                <a:spcPct val="90000"/>
              </a:lnSpc>
              <a:spcBef>
                <a:spcPts val="500"/>
              </a:spcBef>
              <a:buFont typeface="Arial" panose="020B0604020202020204" pitchFamily="34" charset="0"/>
              <a:buChar char="•"/>
              <a:defRPr>
                <a:solidFill>
                  <a:schemeClr val="lt1"/>
                </a:solidFill>
              </a:defRPr>
            </a:lvl8pPr>
            <a:lvl9pPr marL="3886200" indent="-228600">
              <a:lnSpc>
                <a:spcPct val="90000"/>
              </a:lnSpc>
              <a:spcBef>
                <a:spcPts val="500"/>
              </a:spcBef>
              <a:buFont typeface="Arial" panose="020B0604020202020204" pitchFamily="34" charset="0"/>
              <a:buChar char="•"/>
              <a:defRPr>
                <a:solidFill>
                  <a:schemeClr val="lt1"/>
                </a:solidFill>
              </a:defRPr>
            </a:lvl9pPr>
          </a:lstStyle>
          <a:p>
            <a:endParaRPr lang="en-US" dirty="0"/>
          </a:p>
          <a:p>
            <a:r>
              <a:rPr lang="en-US" dirty="0"/>
              <a:t>The safety outcomes for </a:t>
            </a:r>
            <a:r>
              <a:rPr lang="en-US" dirty="0" err="1"/>
              <a:t>vonoprazan</a:t>
            </a:r>
            <a:r>
              <a:rPr lang="en-US" dirty="0"/>
              <a:t> are similar to those for PPIs.</a:t>
            </a:r>
          </a:p>
          <a:p>
            <a:endParaRPr lang="en-US" dirty="0"/>
          </a:p>
        </p:txBody>
      </p:sp>
    </p:spTree>
    <p:extLst>
      <p:ext uri="{BB962C8B-B14F-4D97-AF65-F5344CB8AC3E}">
        <p14:creationId xmlns:p14="http://schemas.microsoft.com/office/powerpoint/2010/main" xmlns="" val="47718469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2158" y="1070978"/>
            <a:ext cx="10515600" cy="1325563"/>
          </a:xfrm>
        </p:spPr>
        <p:txBody>
          <a:bodyPr/>
          <a:lstStyle/>
          <a:p>
            <a:r>
              <a:rPr lang="en-US" dirty="0" smtClean="0"/>
              <a:t>The main pharmacological properties of </a:t>
            </a:r>
            <a:r>
              <a:rPr lang="en-US" dirty="0" err="1" smtClean="0"/>
              <a:t>vonoprazan</a:t>
            </a:r>
            <a:endParaRPr lang="ar-SY" dirty="0"/>
          </a:p>
        </p:txBody>
      </p:sp>
      <p:pic>
        <p:nvPicPr>
          <p:cNvPr id="52226" name="Picture 2"/>
          <p:cNvPicPr>
            <a:picLocks noChangeAspect="1" noChangeArrowheads="1"/>
          </p:cNvPicPr>
          <p:nvPr/>
        </p:nvPicPr>
        <p:blipFill>
          <a:blip r:embed="rId2" cstate="print"/>
          <a:srcRect/>
          <a:stretch>
            <a:fillRect/>
          </a:stretch>
        </p:blipFill>
        <p:spPr bwMode="auto">
          <a:xfrm>
            <a:off x="304801" y="2245895"/>
            <a:ext cx="11115502" cy="44115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766177"/>
            <a:ext cx="11582400" cy="1325563"/>
          </a:xfrm>
        </p:spPr>
        <p:txBody>
          <a:bodyPr>
            <a:normAutofit fontScale="90000"/>
          </a:bodyPr>
          <a:lstStyle/>
          <a:p>
            <a:r>
              <a:rPr lang="en-US" dirty="0" smtClean="0"/>
              <a:t/>
            </a:r>
            <a:br>
              <a:rPr lang="en-US" dirty="0" smtClean="0"/>
            </a:br>
            <a:r>
              <a:rPr lang="en-US" sz="4000" dirty="0" smtClean="0"/>
              <a:t>The main differences in the mechanisms of action between PPIs and P-CABs</a:t>
            </a:r>
            <a:endParaRPr lang="ar-SY" sz="4000" dirty="0"/>
          </a:p>
        </p:txBody>
      </p:sp>
      <p:sp>
        <p:nvSpPr>
          <p:cNvPr id="3074" name="AutoShape 2" descr="https://www.karger.com/WebMaterial/ShowPic/1155563"/>
          <p:cNvSpPr>
            <a:spLocks noChangeAspect="1" noChangeArrowheads="1"/>
          </p:cNvSpPr>
          <p:nvPr/>
        </p:nvSpPr>
        <p:spPr bwMode="auto">
          <a:xfrm>
            <a:off x="11971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Y"/>
          </a:p>
        </p:txBody>
      </p:sp>
      <p:sp>
        <p:nvSpPr>
          <p:cNvPr id="3076" name="AutoShape 4" descr="https://www.karger.com/WebMaterial/ShowPic/1155563"/>
          <p:cNvSpPr>
            <a:spLocks noChangeAspect="1" noChangeArrowheads="1"/>
          </p:cNvSpPr>
          <p:nvPr/>
        </p:nvSpPr>
        <p:spPr bwMode="auto">
          <a:xfrm>
            <a:off x="11971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Y"/>
          </a:p>
        </p:txBody>
      </p:sp>
      <p:pic>
        <p:nvPicPr>
          <p:cNvPr id="3077" name="Picture 5"/>
          <p:cNvPicPr>
            <a:picLocks noChangeAspect="1" noChangeArrowheads="1"/>
          </p:cNvPicPr>
          <p:nvPr/>
        </p:nvPicPr>
        <p:blipFill>
          <a:blip r:embed="rId2" cstate="print"/>
          <a:srcRect/>
          <a:stretch>
            <a:fillRect/>
          </a:stretch>
        </p:blipFill>
        <p:spPr bwMode="auto">
          <a:xfrm>
            <a:off x="224589" y="2227598"/>
            <a:ext cx="11293643" cy="43977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17AE49-DFE0-4C6B-9FA7-0EE0A999ADDF}"/>
              </a:ext>
            </a:extLst>
          </p:cNvPr>
          <p:cNvSpPr>
            <a:spLocks noGrp="1"/>
          </p:cNvSpPr>
          <p:nvPr>
            <p:ph type="title"/>
          </p:nvPr>
        </p:nvSpPr>
        <p:spPr>
          <a:xfrm>
            <a:off x="0" y="815974"/>
            <a:ext cx="10515600" cy="1325563"/>
          </a:xfrm>
        </p:spPr>
        <p:txBody>
          <a:bodyPr/>
          <a:lstStyle/>
          <a:p>
            <a:pPr algn="ctr"/>
            <a:r>
              <a:rPr lang="en-US" b="1" dirty="0">
                <a:effectLst>
                  <a:outerShdw blurRad="38100" dist="38100" dir="2700000" algn="tl">
                    <a:srgbClr val="000000">
                      <a:alpha val="43137"/>
                    </a:srgbClr>
                  </a:outerShdw>
                </a:effectLst>
              </a:rPr>
              <a:t>Conclusion</a:t>
            </a:r>
            <a:r>
              <a:rPr lang="en-US" dirty="0"/>
              <a:t> </a:t>
            </a:r>
          </a:p>
        </p:txBody>
      </p:sp>
      <p:sp>
        <p:nvSpPr>
          <p:cNvPr id="3" name="Content Placeholder 2">
            <a:extLst>
              <a:ext uri="{FF2B5EF4-FFF2-40B4-BE49-F238E27FC236}">
                <a16:creationId xmlns:a16="http://schemas.microsoft.com/office/drawing/2014/main" xmlns="" id="{7F4B6988-40A3-4E39-AE2D-48D969E971E6}"/>
              </a:ext>
            </a:extLst>
          </p:cNvPr>
          <p:cNvSpPr>
            <a:spLocks noGrp="1"/>
          </p:cNvSpPr>
          <p:nvPr>
            <p:ph idx="1"/>
          </p:nvPr>
        </p:nvSpPr>
        <p:spPr>
          <a:xfrm>
            <a:off x="595312" y="2141537"/>
            <a:ext cx="10515600" cy="4351338"/>
          </a:xfrm>
        </p:spPr>
        <p:txBody>
          <a:bodyPr/>
          <a:lstStyle/>
          <a:p>
            <a:r>
              <a:rPr lang="en-US" dirty="0" err="1"/>
              <a:t>Vonoprazan</a:t>
            </a:r>
            <a:r>
              <a:rPr lang="en-US" dirty="0"/>
              <a:t> overcomes many of the weakness of traditional PPI.</a:t>
            </a:r>
          </a:p>
          <a:p>
            <a:r>
              <a:rPr lang="en-US" dirty="0" err="1"/>
              <a:t>Vonoprazan</a:t>
            </a:r>
            <a:r>
              <a:rPr lang="en-US" dirty="0"/>
              <a:t> is superior to conventional PPIs for suppressing acid secretion.</a:t>
            </a:r>
          </a:p>
          <a:p>
            <a:r>
              <a:rPr lang="en-US" dirty="0" err="1"/>
              <a:t>Vonoprazan</a:t>
            </a:r>
            <a:r>
              <a:rPr lang="en-US" dirty="0"/>
              <a:t> offers the advantage of not being required to be taken before meals.</a:t>
            </a:r>
          </a:p>
          <a:p>
            <a:endParaRPr lang="en-US" dirty="0"/>
          </a:p>
        </p:txBody>
      </p:sp>
    </p:spTree>
    <p:extLst>
      <p:ext uri="{BB962C8B-B14F-4D97-AF65-F5344CB8AC3E}">
        <p14:creationId xmlns:p14="http://schemas.microsoft.com/office/powerpoint/2010/main" xmlns="" val="280712906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b="12973"/>
          <a:stretch/>
        </p:blipFill>
        <p:spPr>
          <a:xfrm>
            <a:off x="1" y="-493861"/>
            <a:ext cx="12192000" cy="7962124"/>
          </a:xfrm>
        </p:spPr>
      </p:pic>
    </p:spTree>
    <p:extLst>
      <p:ext uri="{BB962C8B-B14F-4D97-AF65-F5344CB8AC3E}">
        <p14:creationId xmlns="" xmlns:p14="http://schemas.microsoft.com/office/powerpoint/2010/main" val="372764627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 xmlns:a14="http://schemas.microsoft.com/office/drawing/2010/main" val="0"/>
              </a:ext>
            </a:extLst>
          </a:blip>
          <a:srcRect l="9713" r="10492"/>
          <a:stretch/>
        </p:blipFill>
        <p:spPr>
          <a:xfrm>
            <a:off x="2" y="-166660"/>
            <a:ext cx="12417295" cy="7024660"/>
          </a:xfrm>
          <a:prstGeom prst="rect">
            <a:avLst/>
          </a:prstGeom>
        </p:spPr>
      </p:pic>
      <p:sp>
        <p:nvSpPr>
          <p:cNvPr id="5" name="TextBox 4"/>
          <p:cNvSpPr txBox="1"/>
          <p:nvPr/>
        </p:nvSpPr>
        <p:spPr>
          <a:xfrm>
            <a:off x="179881" y="2"/>
            <a:ext cx="3972395" cy="1015663"/>
          </a:xfrm>
          <a:prstGeom prst="rect">
            <a:avLst/>
          </a:prstGeom>
          <a:noFill/>
        </p:spPr>
        <p:txBody>
          <a:bodyPr wrap="square" rtlCol="0">
            <a:spAutoFit/>
          </a:bodyPr>
          <a:lstStyle/>
          <a:p>
            <a:pPr algn="ctr" rtl="1" fontAlgn="base">
              <a:spcBef>
                <a:spcPct val="0"/>
              </a:spcBef>
              <a:spcAft>
                <a:spcPct val="0"/>
              </a:spcAft>
            </a:pPr>
            <a:r>
              <a:rPr lang="ar-SA" sz="6000" dirty="0">
                <a:solidFill>
                  <a:srgbClr val="1F497D">
                    <a:lumMod val="25000"/>
                  </a:srgbClr>
                </a:solidFill>
                <a:latin typeface="Arial" pitchFamily="34" charset="0"/>
              </a:rPr>
              <a:t>شكراً لإصغائكم</a:t>
            </a:r>
            <a:endParaRPr lang="en-US" sz="6000" dirty="0">
              <a:solidFill>
                <a:srgbClr val="1F497D">
                  <a:lumMod val="25000"/>
                </a:srgbClr>
              </a:solidFill>
              <a:latin typeface="Arial" pitchFamily="34" charset="0"/>
              <a:cs typeface="Arial" pitchFamily="34" charset="0"/>
            </a:endParaRPr>
          </a:p>
        </p:txBody>
      </p:sp>
    </p:spTree>
    <p:extLst>
      <p:ext uri="{BB962C8B-B14F-4D97-AF65-F5344CB8AC3E}">
        <p14:creationId xmlns="" xmlns:p14="http://schemas.microsoft.com/office/powerpoint/2010/main" val="234111372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185851"/>
            <a:ext cx="11454063" cy="56044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6884" y="750136"/>
            <a:ext cx="11133221" cy="1325563"/>
          </a:xfrm>
        </p:spPr>
        <p:txBody>
          <a:bodyPr>
            <a:normAutofit/>
          </a:bodyPr>
          <a:lstStyle/>
          <a:p>
            <a:r>
              <a:rPr lang="en-US" sz="3600" dirty="0" smtClean="0"/>
              <a:t>Current indications and appropriate use of PPI therapy</a:t>
            </a:r>
            <a:endParaRPr lang="ar-SY" sz="3600" dirty="0"/>
          </a:p>
        </p:txBody>
      </p:sp>
      <p:pic>
        <p:nvPicPr>
          <p:cNvPr id="3" name="Picture 2"/>
          <p:cNvPicPr>
            <a:picLocks noChangeAspect="1" noChangeArrowheads="1"/>
          </p:cNvPicPr>
          <p:nvPr/>
        </p:nvPicPr>
        <p:blipFill>
          <a:blip r:embed="rId2" cstate="print"/>
          <a:srcRect/>
          <a:stretch>
            <a:fillRect/>
          </a:stretch>
        </p:blipFill>
        <p:spPr bwMode="auto">
          <a:xfrm>
            <a:off x="625643" y="1735307"/>
            <a:ext cx="10331116" cy="5055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802105" y="1173614"/>
            <a:ext cx="9279081" cy="56843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1042737"/>
            <a:ext cx="10515600" cy="647951"/>
          </a:xfrm>
        </p:spPr>
        <p:txBody>
          <a:bodyPr>
            <a:normAutofit fontScale="90000"/>
          </a:bodyPr>
          <a:lstStyle/>
          <a:p>
            <a:r>
              <a:rPr lang="en-US" dirty="0" smtClean="0"/>
              <a:t>New drug development for gastric acid inhibition</a:t>
            </a:r>
            <a:endParaRPr lang="ar-SY"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28835" y="1762441"/>
            <a:ext cx="10880374" cy="5095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85712" y="214290"/>
            <a:ext cx="11525249" cy="939800"/>
          </a:xfrm>
        </p:spPr>
        <p:txBody>
          <a:bodyPr/>
          <a:lstStyle/>
          <a:p>
            <a:pPr>
              <a:defRPr/>
            </a:pPr>
            <a:r>
              <a:rPr lang="en-US" sz="3200" b="1" dirty="0" err="1" smtClean="0">
                <a:solidFill>
                  <a:schemeClr val="bg1"/>
                </a:solidFill>
                <a:cs typeface="Times New Roman" pitchFamily="18" charset="0"/>
              </a:rPr>
              <a:t>Intragastric</a:t>
            </a:r>
            <a:r>
              <a:rPr lang="en-US" sz="3200" b="1" dirty="0" smtClean="0">
                <a:solidFill>
                  <a:schemeClr val="bg1"/>
                </a:solidFill>
                <a:cs typeface="Times New Roman" pitchFamily="18" charset="0"/>
              </a:rPr>
              <a:t> pH control in patients with GERD</a:t>
            </a:r>
            <a:endParaRPr lang="en-US" dirty="0" smtClean="0">
              <a:solidFill>
                <a:schemeClr val="bg1"/>
              </a:solidFill>
            </a:endParaRPr>
          </a:p>
        </p:txBody>
      </p:sp>
      <p:sp>
        <p:nvSpPr>
          <p:cNvPr id="35843" name="TextBox 4"/>
          <p:cNvSpPr txBox="1">
            <a:spLocks noChangeArrowheads="1"/>
          </p:cNvSpPr>
          <p:nvPr/>
        </p:nvSpPr>
        <p:spPr bwMode="auto">
          <a:xfrm>
            <a:off x="0" y="6345238"/>
            <a:ext cx="12192000" cy="369332"/>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a:solidFill>
                  <a:prstClr val="white"/>
                </a:solidFill>
                <a:latin typeface="Times New Roman" pitchFamily="18" charset="0"/>
                <a:cs typeface="Times New Roman" pitchFamily="18" charset="0"/>
              </a:rPr>
              <a:t>Katz PO. Rev </a:t>
            </a:r>
            <a:r>
              <a:rPr lang="en-US" dirty="0" err="1">
                <a:solidFill>
                  <a:prstClr val="white"/>
                </a:solidFill>
                <a:latin typeface="Times New Roman" pitchFamily="18" charset="0"/>
                <a:cs typeface="Times New Roman" pitchFamily="18" charset="0"/>
              </a:rPr>
              <a:t>Gastroenterol</a:t>
            </a:r>
            <a:r>
              <a:rPr lang="en-US" dirty="0">
                <a:solidFill>
                  <a:prstClr val="white"/>
                </a:solidFill>
                <a:latin typeface="Times New Roman" pitchFamily="18" charset="0"/>
                <a:cs typeface="Times New Roman" pitchFamily="18" charset="0"/>
              </a:rPr>
              <a:t> </a:t>
            </a:r>
            <a:r>
              <a:rPr lang="en-US" dirty="0" err="1">
                <a:solidFill>
                  <a:prstClr val="white"/>
                </a:solidFill>
                <a:latin typeface="Times New Roman" pitchFamily="18" charset="0"/>
                <a:cs typeface="Times New Roman" pitchFamily="18" charset="0"/>
              </a:rPr>
              <a:t>Disord</a:t>
            </a:r>
            <a:r>
              <a:rPr lang="en-US" dirty="0">
                <a:solidFill>
                  <a:prstClr val="white"/>
                </a:solidFill>
                <a:latin typeface="Times New Roman" pitchFamily="18" charset="0"/>
                <a:cs typeface="Times New Roman" pitchFamily="18" charset="0"/>
              </a:rPr>
              <a:t>. 2003; 3(2): 59 - 69.</a:t>
            </a:r>
          </a:p>
        </p:txBody>
      </p:sp>
      <p:sp>
        <p:nvSpPr>
          <p:cNvPr id="35844" name="TextBox 5"/>
          <p:cNvSpPr txBox="1">
            <a:spLocks noChangeArrowheads="1"/>
          </p:cNvSpPr>
          <p:nvPr/>
        </p:nvSpPr>
        <p:spPr bwMode="auto">
          <a:xfrm>
            <a:off x="0" y="5000639"/>
            <a:ext cx="12192000" cy="954107"/>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400" dirty="0">
                <a:solidFill>
                  <a:prstClr val="white"/>
                </a:solidFill>
                <a:latin typeface="Times New Roman" pitchFamily="18" charset="0"/>
                <a:cs typeface="Times New Roman" pitchFamily="18" charset="0"/>
              </a:rPr>
              <a:t>Gain from 20% to 40% is achieved when </a:t>
            </a:r>
            <a:r>
              <a:rPr lang="en-US" sz="2400" dirty="0" smtClean="0">
                <a:solidFill>
                  <a:prstClr val="white"/>
                </a:solidFill>
                <a:latin typeface="Times New Roman" pitchFamily="18" charset="0"/>
                <a:cs typeface="Times New Roman" pitchFamily="18" charset="0"/>
              </a:rPr>
              <a:t>comparing</a:t>
            </a:r>
          </a:p>
          <a:p>
            <a:pPr algn="ctr" fontAlgn="base">
              <a:spcBef>
                <a:spcPct val="0"/>
              </a:spcBef>
              <a:spcAft>
                <a:spcPct val="0"/>
              </a:spcAft>
            </a:pPr>
            <a:endParaRPr lang="en-US" sz="800" dirty="0" smtClean="0">
              <a:solidFill>
                <a:prstClr val="white"/>
              </a:solidFill>
              <a:latin typeface="Times New Roman" pitchFamily="18" charset="0"/>
              <a:cs typeface="Times New Roman" pitchFamily="18" charset="0"/>
            </a:endParaRPr>
          </a:p>
          <a:p>
            <a:pPr algn="ctr" fontAlgn="base">
              <a:spcBef>
                <a:spcPct val="0"/>
              </a:spcBef>
              <a:spcAft>
                <a:spcPct val="0"/>
              </a:spcAft>
            </a:pPr>
            <a:r>
              <a:rPr lang="en-US" sz="2400" dirty="0" err="1" smtClean="0">
                <a:solidFill>
                  <a:prstClr val="white"/>
                </a:solidFill>
                <a:latin typeface="Times New Roman" pitchFamily="18" charset="0"/>
                <a:cs typeface="Times New Roman" pitchFamily="18" charset="0"/>
              </a:rPr>
              <a:t>esomeprazole</a:t>
            </a:r>
            <a:r>
              <a:rPr lang="en-US" sz="2400" dirty="0" smtClean="0">
                <a:solidFill>
                  <a:prstClr val="white"/>
                </a:solidFill>
                <a:latin typeface="Times New Roman" pitchFamily="18" charset="0"/>
                <a:cs typeface="Times New Roman" pitchFamily="18" charset="0"/>
              </a:rPr>
              <a:t> </a:t>
            </a:r>
            <a:r>
              <a:rPr lang="en-US" sz="2400" dirty="0">
                <a:solidFill>
                  <a:prstClr val="white"/>
                </a:solidFill>
                <a:latin typeface="Times New Roman" pitchFamily="18" charset="0"/>
                <a:cs typeface="Times New Roman" pitchFamily="18" charset="0"/>
              </a:rPr>
              <a:t>with other PPIs</a:t>
            </a:r>
          </a:p>
        </p:txBody>
      </p:sp>
      <p:pic>
        <p:nvPicPr>
          <p:cNvPr id="35845" name="Picture 6"/>
          <p:cNvPicPr>
            <a:picLocks noChangeAspect="1" noChangeArrowheads="1"/>
          </p:cNvPicPr>
          <p:nvPr/>
        </p:nvPicPr>
        <p:blipFill>
          <a:blip r:embed="rId3" cstate="print"/>
          <a:srcRect/>
          <a:stretch>
            <a:fillRect/>
          </a:stretch>
        </p:blipFill>
        <p:spPr bwMode="auto">
          <a:xfrm>
            <a:off x="2063553" y="1285863"/>
            <a:ext cx="7872875" cy="3533775"/>
          </a:xfrm>
          <a:prstGeom prst="rect">
            <a:avLst/>
          </a:prstGeom>
          <a:noFill/>
          <a:ln w="19050">
            <a:solidFill>
              <a:schemeClr val="bg1"/>
            </a:solid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9E5D1D-48AF-4A20-81B2-824A61F091C4}"/>
              </a:ext>
            </a:extLst>
          </p:cNvPr>
          <p:cNvSpPr>
            <a:spLocks noGrp="1"/>
          </p:cNvSpPr>
          <p:nvPr>
            <p:ph type="title"/>
          </p:nvPr>
        </p:nvSpPr>
        <p:spPr>
          <a:xfrm>
            <a:off x="452437" y="850900"/>
            <a:ext cx="10515600" cy="1325563"/>
          </a:xfrm>
        </p:spPr>
        <p:txBody>
          <a:bodyPr/>
          <a:lstStyle/>
          <a:p>
            <a:pPr algn="ctr"/>
            <a:r>
              <a:rPr lang="en-US" b="1" dirty="0"/>
              <a:t>Pharmacokinetics</a:t>
            </a:r>
          </a:p>
        </p:txBody>
      </p:sp>
      <p:sp>
        <p:nvSpPr>
          <p:cNvPr id="3" name="Content Placeholder 2">
            <a:extLst>
              <a:ext uri="{FF2B5EF4-FFF2-40B4-BE49-F238E27FC236}">
                <a16:creationId xmlns:a16="http://schemas.microsoft.com/office/drawing/2014/main" xmlns="" id="{938322F4-C286-44F3-A0B4-B2F7B8F44F81}"/>
              </a:ext>
            </a:extLst>
          </p:cNvPr>
          <p:cNvSpPr>
            <a:spLocks noGrp="1"/>
          </p:cNvSpPr>
          <p:nvPr>
            <p:ph idx="1"/>
          </p:nvPr>
        </p:nvSpPr>
        <p:spPr>
          <a:xfrm>
            <a:off x="566737" y="2411412"/>
            <a:ext cx="10515600" cy="4351338"/>
          </a:xfrm>
        </p:spPr>
        <p:txBody>
          <a:bodyPr/>
          <a:lstStyle/>
          <a:p>
            <a:r>
              <a:rPr lang="en-US" dirty="0"/>
              <a:t>P CABs are weak bases, protonated forms of these drugs inhibit H+, K+ ATPase enzyme.</a:t>
            </a:r>
          </a:p>
          <a:p>
            <a:r>
              <a:rPr lang="en-US" dirty="0" err="1"/>
              <a:t>Pka</a:t>
            </a:r>
            <a:r>
              <a:rPr lang="en-US" dirty="0"/>
              <a:t> of these drugs varies from 5.6 to 9.3(</a:t>
            </a:r>
            <a:r>
              <a:rPr lang="en-US" dirty="0" err="1"/>
              <a:t>Vonoprazan</a:t>
            </a:r>
            <a:r>
              <a:rPr lang="en-US" dirty="0"/>
              <a:t>).</a:t>
            </a:r>
          </a:p>
          <a:p>
            <a:r>
              <a:rPr lang="en-US" dirty="0"/>
              <a:t>Binding of P CABs to the proton pump is ionic and its effects are reversible and dose-dependent.</a:t>
            </a:r>
          </a:p>
          <a:p>
            <a:r>
              <a:rPr lang="en-US" dirty="0"/>
              <a:t>Meals have no effect on rate of absorption, attains C max in 2 h.</a:t>
            </a:r>
          </a:p>
          <a:p>
            <a:r>
              <a:rPr lang="en-US" dirty="0"/>
              <a:t>T half in plasma is more than 9 h (</a:t>
            </a:r>
            <a:r>
              <a:rPr lang="en-US" dirty="0" err="1"/>
              <a:t>Vonoprazan</a:t>
            </a:r>
            <a:r>
              <a:rPr lang="en-US" dirty="0"/>
              <a:t>).</a:t>
            </a:r>
          </a:p>
          <a:p>
            <a:endParaRPr lang="en-US" dirty="0"/>
          </a:p>
        </p:txBody>
      </p:sp>
    </p:spTree>
    <p:extLst>
      <p:ext uri="{BB962C8B-B14F-4D97-AF65-F5344CB8AC3E}">
        <p14:creationId xmlns:p14="http://schemas.microsoft.com/office/powerpoint/2010/main" xmlns="" val="359125407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9F1E24-1CC6-4D79-93C5-D8EC3B7AF51E}"/>
              </a:ext>
            </a:extLst>
          </p:cNvPr>
          <p:cNvSpPr>
            <a:spLocks noGrp="1"/>
          </p:cNvSpPr>
          <p:nvPr>
            <p:ph type="title"/>
          </p:nvPr>
        </p:nvSpPr>
        <p:spPr>
          <a:xfrm>
            <a:off x="463921" y="982661"/>
            <a:ext cx="10515600" cy="1325563"/>
          </a:xfrm>
        </p:spPr>
        <p:txBody>
          <a:bodyPr/>
          <a:lstStyle/>
          <a:p>
            <a:pPr algn="ctr"/>
            <a:r>
              <a:rPr lang="en-US" b="1" dirty="0" err="1"/>
              <a:t>Vonoprazan</a:t>
            </a:r>
            <a:r>
              <a:rPr lang="en-US" b="1" dirty="0"/>
              <a:t> </a:t>
            </a:r>
          </a:p>
        </p:txBody>
      </p:sp>
      <p:pic>
        <p:nvPicPr>
          <p:cNvPr id="6" name="Content Placeholder 5">
            <a:extLst>
              <a:ext uri="{FF2B5EF4-FFF2-40B4-BE49-F238E27FC236}">
                <a16:creationId xmlns:a16="http://schemas.microsoft.com/office/drawing/2014/main" xmlns="" id="{80019571-907D-419F-BB48-2C5EC6D9CF24}"/>
              </a:ext>
            </a:extLst>
          </p:cNvPr>
          <p:cNvPicPr>
            <a:picLocks noGrp="1" noChangeAspect="1"/>
          </p:cNvPicPr>
          <p:nvPr>
            <p:ph idx="1"/>
          </p:nvPr>
        </p:nvPicPr>
        <p:blipFill>
          <a:blip r:embed="rId2" cstate="print"/>
          <a:stretch>
            <a:fillRect/>
          </a:stretch>
        </p:blipFill>
        <p:spPr>
          <a:xfrm>
            <a:off x="1082327" y="2686843"/>
            <a:ext cx="9680923" cy="3442495"/>
          </a:xfrm>
        </p:spPr>
      </p:pic>
    </p:spTree>
    <p:extLst>
      <p:ext uri="{BB962C8B-B14F-4D97-AF65-F5344CB8AC3E}">
        <p14:creationId xmlns:p14="http://schemas.microsoft.com/office/powerpoint/2010/main" xmlns="" val="52790286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810314AF-80D4-4958-9B56-D299DEB3AAB6}"/>
              </a:ext>
            </a:extLst>
          </p:cNvPr>
          <p:cNvPicPr>
            <a:picLocks noGrp="1" noChangeAspect="1"/>
          </p:cNvPicPr>
          <p:nvPr>
            <p:ph idx="1"/>
          </p:nvPr>
        </p:nvPicPr>
        <p:blipFill rotWithShape="1">
          <a:blip r:embed="rId2" cstate="print"/>
          <a:srcRect l="800"/>
          <a:stretch/>
        </p:blipFill>
        <p:spPr>
          <a:xfrm>
            <a:off x="128588" y="1257300"/>
            <a:ext cx="10994598" cy="5600699"/>
          </a:xfrm>
        </p:spPr>
      </p:pic>
    </p:spTree>
    <p:extLst>
      <p:ext uri="{BB962C8B-B14F-4D97-AF65-F5344CB8AC3E}">
        <p14:creationId xmlns:p14="http://schemas.microsoft.com/office/powerpoint/2010/main" xmlns="" val="393188250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E63D204A-75E3-4224-9CBA-5FF6D33504BA}"/>
              </a:ext>
            </a:extLst>
          </p:cNvPr>
          <p:cNvPicPr>
            <a:picLocks noGrp="1" noChangeAspect="1"/>
          </p:cNvPicPr>
          <p:nvPr>
            <p:ph idx="1"/>
          </p:nvPr>
        </p:nvPicPr>
        <p:blipFill>
          <a:blip r:embed="rId2" cstate="print"/>
          <a:stretch>
            <a:fillRect/>
          </a:stretch>
        </p:blipFill>
        <p:spPr>
          <a:xfrm>
            <a:off x="314325" y="1085852"/>
            <a:ext cx="9986961" cy="5086348"/>
          </a:xfrm>
          <a:prstGeom prst="rect">
            <a:avLst/>
          </a:prstGeom>
        </p:spPr>
      </p:pic>
      <p:sp>
        <p:nvSpPr>
          <p:cNvPr id="5" name="TextBox 4">
            <a:extLst>
              <a:ext uri="{FF2B5EF4-FFF2-40B4-BE49-F238E27FC236}">
                <a16:creationId xmlns:a16="http://schemas.microsoft.com/office/drawing/2014/main" xmlns="" id="{95204ED6-E63F-4AD2-8C10-26D51F1C9CB6}"/>
              </a:ext>
            </a:extLst>
          </p:cNvPr>
          <p:cNvSpPr txBox="1"/>
          <p:nvPr/>
        </p:nvSpPr>
        <p:spPr>
          <a:xfrm>
            <a:off x="314325" y="5789622"/>
            <a:ext cx="5038727" cy="400110"/>
          </a:xfrm>
          <a:prstGeom prst="rect">
            <a:avLst/>
          </a:prstGeom>
          <a:noFill/>
        </p:spPr>
        <p:txBody>
          <a:bodyPr wrap="square" rtlCol="0">
            <a:spAutoFit/>
          </a:bodyPr>
          <a:lstStyle/>
          <a:p>
            <a:r>
              <a:rPr lang="en-US" sz="2000" dirty="0"/>
              <a:t>Dual : amoxicillin 500 mg + </a:t>
            </a:r>
            <a:r>
              <a:rPr lang="en-US" sz="2000" dirty="0" err="1"/>
              <a:t>vonoprazan</a:t>
            </a:r>
            <a:r>
              <a:rPr lang="en-US" sz="2000" dirty="0"/>
              <a:t> 20 mg</a:t>
            </a:r>
          </a:p>
        </p:txBody>
      </p:sp>
      <p:sp>
        <p:nvSpPr>
          <p:cNvPr id="6" name="TextBox 5">
            <a:extLst>
              <a:ext uri="{FF2B5EF4-FFF2-40B4-BE49-F238E27FC236}">
                <a16:creationId xmlns:a16="http://schemas.microsoft.com/office/drawing/2014/main" xmlns="" id="{AA41D351-251E-437F-A457-B5FBFFA441A1}"/>
              </a:ext>
            </a:extLst>
          </p:cNvPr>
          <p:cNvSpPr txBox="1"/>
          <p:nvPr/>
        </p:nvSpPr>
        <p:spPr>
          <a:xfrm>
            <a:off x="6324600" y="5818257"/>
            <a:ext cx="4719638" cy="707886"/>
          </a:xfrm>
          <a:prstGeom prst="rect">
            <a:avLst/>
          </a:prstGeom>
          <a:noFill/>
        </p:spPr>
        <p:txBody>
          <a:bodyPr wrap="square" rtlCol="0">
            <a:spAutoFit/>
          </a:bodyPr>
          <a:lstStyle/>
          <a:p>
            <a:r>
              <a:rPr lang="en-US" sz="2000" dirty="0"/>
              <a:t>Triple : amoxicillin 500 mg + </a:t>
            </a:r>
            <a:r>
              <a:rPr lang="en-US" sz="2000" dirty="0" err="1"/>
              <a:t>vonoprazan</a:t>
            </a:r>
            <a:r>
              <a:rPr lang="en-US" sz="2000" dirty="0"/>
              <a:t> 20 mg + clarithromycin 500 mg  </a:t>
            </a:r>
          </a:p>
        </p:txBody>
      </p:sp>
    </p:spTree>
    <p:extLst>
      <p:ext uri="{BB962C8B-B14F-4D97-AF65-F5344CB8AC3E}">
        <p14:creationId xmlns:p14="http://schemas.microsoft.com/office/powerpoint/2010/main" xmlns="" val="2699707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12" y="214313"/>
            <a:ext cx="11620581" cy="1143000"/>
          </a:xfrm>
        </p:spPr>
        <p:txBody>
          <a:bodyPr rtlCol="0">
            <a:normAutofit/>
          </a:bodyPr>
          <a:lstStyle/>
          <a:p>
            <a:pPr eaLnBrk="1" fontAlgn="auto" hangingPunct="1">
              <a:spcAft>
                <a:spcPts val="0"/>
              </a:spcAft>
              <a:defRPr/>
            </a:pPr>
            <a:r>
              <a:rPr lang="en-US" sz="3600" b="1" dirty="0" smtClean="0">
                <a:solidFill>
                  <a:schemeClr val="bg1"/>
                </a:solidFill>
              </a:rPr>
              <a:t>Helpful facts on the use of PPIs</a:t>
            </a:r>
            <a:endParaRPr lang="en-US" sz="3600" b="1" dirty="0">
              <a:solidFill>
                <a:schemeClr val="bg1"/>
              </a:solidFill>
              <a:cs typeface="Tahoma" pitchFamily="34" charset="0"/>
            </a:endParaRPr>
          </a:p>
        </p:txBody>
      </p:sp>
      <p:sp>
        <p:nvSpPr>
          <p:cNvPr id="26627" name="Content Placeholder 2"/>
          <p:cNvSpPr>
            <a:spLocks noGrp="1"/>
          </p:cNvSpPr>
          <p:nvPr>
            <p:ph idx="1"/>
          </p:nvPr>
        </p:nvSpPr>
        <p:spPr>
          <a:xfrm>
            <a:off x="476211" y="1714488"/>
            <a:ext cx="11430040" cy="3643312"/>
          </a:xfrm>
          <a:solidFill>
            <a:schemeClr val="bg1">
              <a:lumMod val="95000"/>
            </a:schemeClr>
          </a:solidFill>
          <a:ln w="19050">
            <a:solidFill>
              <a:srgbClr val="0000FF"/>
            </a:solidFill>
          </a:ln>
        </p:spPr>
        <p:txBody>
          <a:bodyPr/>
          <a:lstStyle/>
          <a:p>
            <a:pPr eaLnBrk="1" hangingPunct="1">
              <a:buNone/>
            </a:pPr>
            <a:endParaRPr lang="en-US" sz="800" dirty="0" smtClean="0">
              <a:latin typeface="Times New Roman" pitchFamily="18" charset="0"/>
              <a:cs typeface="Times New Roman" pitchFamily="18" charset="0"/>
            </a:endParaRPr>
          </a:p>
          <a:p>
            <a:pPr eaLnBrk="1" hangingPunct="1"/>
            <a:r>
              <a:rPr lang="en-US" sz="2800" dirty="0" smtClean="0">
                <a:latin typeface="Times New Roman" pitchFamily="18" charset="0"/>
                <a:cs typeface="Times New Roman" pitchFamily="18" charset="0"/>
              </a:rPr>
              <a:t>Take </a:t>
            </a:r>
            <a:r>
              <a:rPr lang="en-US" sz="2800" b="1" dirty="0" smtClean="0">
                <a:solidFill>
                  <a:srgbClr val="000099"/>
                </a:solidFill>
                <a:latin typeface="Times New Roman" pitchFamily="18" charset="0"/>
                <a:cs typeface="Times New Roman" pitchFamily="18" charset="0"/>
              </a:rPr>
              <a:t>twice daily for first 2 – 3 days </a:t>
            </a:r>
            <a:r>
              <a:rPr lang="en-US" sz="2800" dirty="0" smtClean="0">
                <a:latin typeface="Times New Roman" pitchFamily="18" charset="0"/>
                <a:cs typeface="Times New Roman" pitchFamily="18" charset="0"/>
              </a:rPr>
              <a:t>of therapy</a:t>
            </a:r>
          </a:p>
          <a:p>
            <a:pPr eaLnBrk="1" hangingPunct="1">
              <a:buFont typeface="Arial" pitchFamily="34" charset="0"/>
              <a:buNone/>
            </a:pPr>
            <a:r>
              <a:rPr lang="en-US" sz="2800" dirty="0" smtClean="0">
                <a:latin typeface="Times New Roman" pitchFamily="18" charset="0"/>
                <a:cs typeface="Times New Roman" pitchFamily="18" charset="0"/>
              </a:rPr>
              <a:t>	Steady state is not reached for a couple of days </a:t>
            </a:r>
          </a:p>
          <a:p>
            <a:pPr eaLnBrk="1" hangingPunct="1">
              <a:buFont typeface="Arial" pitchFamily="34" charset="0"/>
              <a:buNone/>
            </a:pPr>
            <a:endParaRPr lang="en-US" sz="1200" dirty="0" smtClean="0">
              <a:latin typeface="Times New Roman" pitchFamily="18" charset="0"/>
              <a:cs typeface="Times New Roman" pitchFamily="18" charset="0"/>
            </a:endParaRPr>
          </a:p>
          <a:p>
            <a:pPr eaLnBrk="1" hangingPunct="1"/>
            <a:r>
              <a:rPr lang="en-US" sz="2800" dirty="0" smtClean="0">
                <a:latin typeface="Times New Roman" pitchFamily="18" charset="0"/>
                <a:cs typeface="Times New Roman" pitchFamily="18" charset="0"/>
              </a:rPr>
              <a:t>First dose should be </a:t>
            </a:r>
            <a:r>
              <a:rPr lang="en-US" sz="2800" b="1" dirty="0" smtClean="0">
                <a:solidFill>
                  <a:srgbClr val="000099"/>
                </a:solidFill>
                <a:latin typeface="Times New Roman" pitchFamily="18" charset="0"/>
                <a:cs typeface="Times New Roman" pitchFamily="18" charset="0"/>
              </a:rPr>
              <a:t>before breakfast</a:t>
            </a:r>
          </a:p>
          <a:p>
            <a:pPr eaLnBrk="1" hangingPunct="1">
              <a:buNone/>
            </a:pPr>
            <a:endParaRPr lang="en-US" sz="1200" dirty="0" smtClean="0">
              <a:latin typeface="Times New Roman" pitchFamily="18" charset="0"/>
              <a:cs typeface="Times New Roman" pitchFamily="18" charset="0"/>
            </a:endParaRPr>
          </a:p>
          <a:p>
            <a:pPr eaLnBrk="1" hangingPunct="1"/>
            <a:r>
              <a:rPr lang="en-US" sz="2800" dirty="0" smtClean="0">
                <a:latin typeface="Times New Roman" pitchFamily="18" charset="0"/>
                <a:cs typeface="Times New Roman" pitchFamily="18" charset="0"/>
              </a:rPr>
              <a:t>Second dose, if used, should be </a:t>
            </a:r>
            <a:r>
              <a:rPr lang="en-US" sz="2800" b="1" dirty="0" smtClean="0">
                <a:solidFill>
                  <a:srgbClr val="000099"/>
                </a:solidFill>
                <a:latin typeface="Times New Roman" pitchFamily="18" charset="0"/>
                <a:cs typeface="Times New Roman" pitchFamily="18" charset="0"/>
              </a:rPr>
              <a:t>before dinner</a:t>
            </a:r>
          </a:p>
          <a:p>
            <a:pPr eaLnBrk="1" hangingPunct="1">
              <a:buFont typeface="Arial" pitchFamily="34" charset="0"/>
              <a:buNone/>
            </a:pPr>
            <a:endParaRPr lang="en-US" sz="1200" dirty="0" smtClean="0">
              <a:latin typeface="Times New Roman" pitchFamily="18" charset="0"/>
              <a:cs typeface="Times New Roman" pitchFamily="18" charset="0"/>
            </a:endParaRPr>
          </a:p>
          <a:p>
            <a:pPr eaLnBrk="1" hangingPunct="1"/>
            <a:r>
              <a:rPr lang="en-US" sz="2800" dirty="0" smtClean="0">
                <a:latin typeface="Times New Roman" pitchFamily="18" charset="0"/>
                <a:cs typeface="Times New Roman" pitchFamily="18" charset="0"/>
              </a:rPr>
              <a:t>Not likely to be effective when used as required</a:t>
            </a:r>
          </a:p>
        </p:txBody>
      </p:sp>
      <p:sp>
        <p:nvSpPr>
          <p:cNvPr id="26628" name="TextBox 3"/>
          <p:cNvSpPr txBox="1">
            <a:spLocks noChangeArrowheads="1"/>
          </p:cNvSpPr>
          <p:nvPr/>
        </p:nvSpPr>
        <p:spPr bwMode="auto">
          <a:xfrm>
            <a:off x="0" y="6274378"/>
            <a:ext cx="12192000" cy="369332"/>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a:solidFill>
                  <a:prstClr val="white"/>
                </a:solidFill>
                <a:latin typeface="Times New Roman" pitchFamily="18" charset="0"/>
                <a:cs typeface="Times New Roman" pitchFamily="18" charset="0"/>
              </a:rPr>
              <a:t>Wolfe MM, Sachs G. Gastroenterology 2000; 118: S9 -S31.</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11222"/>
          </a:xfrm>
        </p:spPr>
        <p:txBody>
          <a:bodyPr rtlCol="0">
            <a:normAutofit/>
          </a:bodyPr>
          <a:lstStyle/>
          <a:p>
            <a:pPr eaLnBrk="1" fontAlgn="auto" hangingPunct="1">
              <a:spcAft>
                <a:spcPts val="0"/>
              </a:spcAft>
              <a:defRPr/>
            </a:pPr>
            <a:r>
              <a:rPr lang="en-US" sz="3600" b="1" dirty="0" smtClean="0">
                <a:solidFill>
                  <a:schemeClr val="bg1"/>
                </a:solidFill>
                <a:cs typeface="Times New Roman" pitchFamily="18" charset="0"/>
              </a:rPr>
              <a:t>Hierarchy of </a:t>
            </a:r>
            <a:r>
              <a:rPr lang="en-US" sz="3600" b="1" dirty="0" err="1" smtClean="0">
                <a:solidFill>
                  <a:schemeClr val="bg1"/>
                </a:solidFill>
                <a:cs typeface="Times New Roman" pitchFamily="18" charset="0"/>
              </a:rPr>
              <a:t>intragastric</a:t>
            </a:r>
            <a:r>
              <a:rPr lang="en-US" sz="3600" b="1" dirty="0" smtClean="0">
                <a:solidFill>
                  <a:schemeClr val="bg1"/>
                </a:solidFill>
                <a:cs typeface="Times New Roman" pitchFamily="18" charset="0"/>
              </a:rPr>
              <a:t> pH control</a:t>
            </a:r>
            <a:endParaRPr lang="en-US" sz="3600" b="1" dirty="0">
              <a:solidFill>
                <a:schemeClr val="bg1"/>
              </a:solidFill>
              <a:cs typeface="Times New Roman" pitchFamily="18" charset="0"/>
            </a:endParaRPr>
          </a:p>
        </p:txBody>
      </p:sp>
      <p:sp>
        <p:nvSpPr>
          <p:cNvPr id="3" name="Content Placeholder 2"/>
          <p:cNvSpPr>
            <a:spLocks noGrp="1"/>
          </p:cNvSpPr>
          <p:nvPr>
            <p:ph idx="1"/>
          </p:nvPr>
        </p:nvSpPr>
        <p:spPr>
          <a:xfrm>
            <a:off x="666712" y="1785926"/>
            <a:ext cx="10972800" cy="3643338"/>
          </a:xfrm>
          <a:solidFill>
            <a:schemeClr val="bg1">
              <a:lumMod val="95000"/>
            </a:schemeClr>
          </a:solidFill>
          <a:ln w="19050">
            <a:solidFill>
              <a:srgbClr val="0000FF"/>
            </a:solidFill>
          </a:ln>
        </p:spPr>
        <p:txBody>
          <a:bodyPr rtlCol="0">
            <a:normAutofit/>
          </a:bodyPr>
          <a:lstStyle/>
          <a:p>
            <a:pPr eaLnBrk="1" fontAlgn="auto" hangingPunct="1">
              <a:spcAft>
                <a:spcPts val="0"/>
              </a:spcAft>
              <a:buNone/>
              <a:defRPr/>
            </a:pPr>
            <a:endParaRPr lang="en-US" sz="900" b="1" dirty="0" smtClean="0">
              <a:solidFill>
                <a:srgbClr val="000099"/>
              </a:solidFill>
              <a:latin typeface="Times New Roman" pitchFamily="18" charset="0"/>
              <a:cs typeface="Times New Roman" pitchFamily="18" charset="0"/>
            </a:endParaRPr>
          </a:p>
          <a:p>
            <a:pPr eaLnBrk="1" fontAlgn="auto" hangingPunct="1">
              <a:spcAft>
                <a:spcPts val="0"/>
              </a:spcAft>
              <a:defRPr/>
            </a:pPr>
            <a:r>
              <a:rPr lang="en-US" b="1" dirty="0" smtClean="0">
                <a:solidFill>
                  <a:srgbClr val="000099"/>
                </a:solidFill>
                <a:latin typeface="Times New Roman" pitchFamily="18" charset="0"/>
                <a:cs typeface="Times New Roman" pitchFamily="18" charset="0"/>
              </a:rPr>
              <a:t>PPI once a day</a:t>
            </a:r>
          </a:p>
          <a:p>
            <a:pPr eaLnBrk="1" fontAlgn="auto" hangingPunct="1">
              <a:spcAft>
                <a:spcPts val="0"/>
              </a:spcAft>
              <a:buFont typeface="Arial" pitchFamily="34" charset="0"/>
              <a:buNone/>
              <a:defRPr/>
            </a:pPr>
            <a:endParaRPr lang="en-US" sz="1600" b="1" dirty="0" smtClean="0">
              <a:solidFill>
                <a:srgbClr val="000099"/>
              </a:solidFill>
              <a:latin typeface="Times New Roman" pitchFamily="18" charset="0"/>
              <a:cs typeface="Times New Roman" pitchFamily="18" charset="0"/>
            </a:endParaRPr>
          </a:p>
          <a:p>
            <a:pPr eaLnBrk="1" fontAlgn="auto" hangingPunct="1">
              <a:spcAft>
                <a:spcPts val="0"/>
              </a:spcAft>
              <a:defRPr/>
            </a:pPr>
            <a:r>
              <a:rPr lang="en-US" b="1" dirty="0" smtClean="0">
                <a:solidFill>
                  <a:srgbClr val="000099"/>
                </a:solidFill>
                <a:latin typeface="Times New Roman" pitchFamily="18" charset="0"/>
                <a:cs typeface="Times New Roman" pitchFamily="18" charset="0"/>
              </a:rPr>
              <a:t>PPI once a day plus H</a:t>
            </a:r>
            <a:r>
              <a:rPr lang="en-US" b="1" baseline="-25000" dirty="0" smtClean="0">
                <a:solidFill>
                  <a:srgbClr val="000099"/>
                </a:solidFill>
                <a:latin typeface="Times New Roman" pitchFamily="18" charset="0"/>
                <a:cs typeface="Times New Roman" pitchFamily="18" charset="0"/>
              </a:rPr>
              <a:t>2</a:t>
            </a:r>
            <a:r>
              <a:rPr lang="en-US" b="1" dirty="0" smtClean="0">
                <a:solidFill>
                  <a:srgbClr val="000099"/>
                </a:solidFill>
                <a:latin typeface="Times New Roman" pitchFamily="18" charset="0"/>
                <a:cs typeface="Times New Roman" pitchFamily="18" charset="0"/>
              </a:rPr>
              <a:t>RA</a:t>
            </a:r>
          </a:p>
          <a:p>
            <a:pPr eaLnBrk="1" fontAlgn="auto" hangingPunct="1">
              <a:spcAft>
                <a:spcPts val="0"/>
              </a:spcAft>
              <a:buFont typeface="Arial" pitchFamily="34" charset="0"/>
              <a:buNone/>
              <a:defRPr/>
            </a:pPr>
            <a:endParaRPr lang="en-US" sz="1600" b="1" dirty="0" smtClean="0">
              <a:solidFill>
                <a:srgbClr val="000099"/>
              </a:solidFill>
              <a:latin typeface="Times New Roman" pitchFamily="18" charset="0"/>
              <a:cs typeface="Times New Roman" pitchFamily="18" charset="0"/>
            </a:endParaRPr>
          </a:p>
          <a:p>
            <a:pPr eaLnBrk="1" fontAlgn="auto" hangingPunct="1">
              <a:spcAft>
                <a:spcPts val="0"/>
              </a:spcAft>
              <a:defRPr/>
            </a:pPr>
            <a:r>
              <a:rPr lang="en-US" b="1" dirty="0" smtClean="0">
                <a:solidFill>
                  <a:srgbClr val="000099"/>
                </a:solidFill>
                <a:latin typeface="Times New Roman" pitchFamily="18" charset="0"/>
                <a:cs typeface="Times New Roman" pitchFamily="18" charset="0"/>
              </a:rPr>
              <a:t>PPI  bid</a:t>
            </a:r>
          </a:p>
          <a:p>
            <a:pPr eaLnBrk="1" fontAlgn="auto" hangingPunct="1">
              <a:spcAft>
                <a:spcPts val="0"/>
              </a:spcAft>
              <a:buFont typeface="Arial" pitchFamily="34" charset="0"/>
              <a:buNone/>
              <a:defRPr/>
            </a:pPr>
            <a:endParaRPr lang="en-US" sz="1600" b="1" dirty="0" smtClean="0">
              <a:solidFill>
                <a:srgbClr val="000099"/>
              </a:solidFill>
              <a:latin typeface="Times New Roman" pitchFamily="18" charset="0"/>
              <a:cs typeface="Times New Roman" pitchFamily="18" charset="0"/>
            </a:endParaRPr>
          </a:p>
          <a:p>
            <a:pPr eaLnBrk="1" fontAlgn="auto" hangingPunct="1">
              <a:spcAft>
                <a:spcPts val="0"/>
              </a:spcAft>
              <a:defRPr/>
            </a:pPr>
            <a:r>
              <a:rPr lang="en-US" b="1" dirty="0" smtClean="0">
                <a:solidFill>
                  <a:srgbClr val="000099"/>
                </a:solidFill>
                <a:latin typeface="Times New Roman" pitchFamily="18" charset="0"/>
                <a:cs typeface="Times New Roman" pitchFamily="18" charset="0"/>
              </a:rPr>
              <a:t>PPI  bid + H</a:t>
            </a:r>
            <a:r>
              <a:rPr lang="en-US" b="1" baseline="-25000" dirty="0" smtClean="0">
                <a:solidFill>
                  <a:srgbClr val="000099"/>
                </a:solidFill>
                <a:latin typeface="Times New Roman" pitchFamily="18" charset="0"/>
                <a:cs typeface="Times New Roman" pitchFamily="18" charset="0"/>
              </a:rPr>
              <a:t>2</a:t>
            </a:r>
            <a:r>
              <a:rPr lang="en-US" b="1" dirty="0" smtClean="0">
                <a:solidFill>
                  <a:srgbClr val="000099"/>
                </a:solidFill>
                <a:latin typeface="Times New Roman" pitchFamily="18" charset="0"/>
                <a:cs typeface="Times New Roman" pitchFamily="18" charset="0"/>
              </a:rPr>
              <a:t>RA</a:t>
            </a:r>
            <a:endParaRPr lang="en-US" b="1" dirty="0">
              <a:solidFill>
                <a:srgbClr val="00009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solidFill>
            <a:schemeClr val="bg2"/>
          </a:solidFill>
        </p:spPr>
        <p:txBody>
          <a:bodyPr/>
          <a:lstStyle/>
          <a:p>
            <a:r>
              <a:rPr lang="en-US" sz="5400" b="1" dirty="0" smtClean="0">
                <a:solidFill>
                  <a:schemeClr val="tx2"/>
                </a:solidFill>
              </a:rPr>
              <a:t>Indications for PPI Use</a:t>
            </a:r>
            <a:endParaRPr lang="ar-SY" sz="5400" dirty="0">
              <a:solidFill>
                <a:schemeClr val="tx2"/>
              </a:solidFill>
            </a:endParaRPr>
          </a:p>
        </p:txBody>
      </p:sp>
      <p:sp>
        <p:nvSpPr>
          <p:cNvPr id="3" name="عنوان فرعي 2"/>
          <p:cNvSpPr>
            <a:spLocks noGrp="1"/>
          </p:cNvSpPr>
          <p:nvPr>
            <p:ph type="subTitle" idx="1"/>
          </p:nvPr>
        </p:nvSpPr>
        <p:spPr/>
        <p:txBody>
          <a:bodyPr/>
          <a:lstStyle/>
          <a:p>
            <a:endParaRPr lang="ar-SY"/>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313"/>
            <a:ext cx="12192000" cy="1143000"/>
          </a:xfrm>
        </p:spPr>
        <p:txBody>
          <a:bodyPr/>
          <a:lstStyle/>
          <a:p>
            <a:pPr>
              <a:defRPr/>
            </a:pPr>
            <a:r>
              <a:rPr lang="en-US" sz="3600" b="1" dirty="0" smtClean="0">
                <a:solidFill>
                  <a:schemeClr val="bg1"/>
                </a:solidFill>
                <a:cs typeface="Tahoma" pitchFamily="34" charset="0"/>
              </a:rPr>
              <a:t>Indications of potent acid inhibition</a:t>
            </a:r>
            <a:endParaRPr lang="en-US" sz="3600" b="1" dirty="0">
              <a:solidFill>
                <a:schemeClr val="bg1"/>
              </a:solidFill>
              <a:cs typeface="Tahoma" pitchFamily="34" charset="0"/>
            </a:endParaRPr>
          </a:p>
        </p:txBody>
      </p:sp>
      <p:sp>
        <p:nvSpPr>
          <p:cNvPr id="28676" name="Content Placeholder 2"/>
          <p:cNvSpPr>
            <a:spLocks noGrp="1"/>
          </p:cNvSpPr>
          <p:nvPr>
            <p:ph idx="1"/>
          </p:nvPr>
        </p:nvSpPr>
        <p:spPr>
          <a:xfrm>
            <a:off x="190459" y="1500174"/>
            <a:ext cx="11715832" cy="4429156"/>
          </a:xfrm>
          <a:solidFill>
            <a:schemeClr val="bg1">
              <a:lumMod val="95000"/>
            </a:schemeClr>
          </a:solidFill>
          <a:ln w="19050">
            <a:solidFill>
              <a:srgbClr val="0000FF"/>
            </a:solidFill>
          </a:ln>
        </p:spPr>
        <p:txBody>
          <a:bodyPr/>
          <a:lstStyle/>
          <a:p>
            <a:pPr>
              <a:buNone/>
              <a:defRPr/>
            </a:pPr>
            <a:endParaRPr lang="en-US" sz="800" dirty="0" smtClean="0">
              <a:solidFill>
                <a:srgbClr val="333399"/>
              </a:solidFill>
              <a:latin typeface="Times New Roman" pitchFamily="18" charset="0"/>
              <a:cs typeface="Times New Roman" pitchFamily="18" charset="0"/>
            </a:endParaRPr>
          </a:p>
          <a:p>
            <a:pPr>
              <a:buNone/>
              <a:defRPr/>
            </a:pPr>
            <a:r>
              <a:rPr lang="en-US" sz="2800" dirty="0" smtClean="0">
                <a:solidFill>
                  <a:srgbClr val="333399"/>
                </a:solidFill>
                <a:latin typeface="Times New Roman" pitchFamily="18" charset="0"/>
                <a:cs typeface="Times New Roman" pitchFamily="18" charset="0"/>
                <a:sym typeface="Wingdings"/>
              </a:rPr>
              <a:t> </a:t>
            </a:r>
            <a:r>
              <a:rPr lang="en-US" sz="2800" b="1" dirty="0" smtClean="0">
                <a:solidFill>
                  <a:srgbClr val="333399"/>
                </a:solidFill>
                <a:latin typeface="Times New Roman" pitchFamily="18" charset="0"/>
                <a:cs typeface="Times New Roman" pitchFamily="18" charset="0"/>
                <a:sym typeface="Wingdings"/>
              </a:rPr>
              <a:t>  </a:t>
            </a:r>
            <a:r>
              <a:rPr lang="en-US" sz="2800" b="1" dirty="0" smtClean="0">
                <a:solidFill>
                  <a:srgbClr val="333399"/>
                </a:solidFill>
                <a:latin typeface="Times New Roman" pitchFamily="18" charset="0"/>
                <a:cs typeface="Times New Roman" pitchFamily="18" charset="0"/>
              </a:rPr>
              <a:t>GERD: need more acid inhibition than PU</a:t>
            </a:r>
          </a:p>
          <a:p>
            <a:pPr>
              <a:buNone/>
              <a:defRPr/>
            </a:pPr>
            <a:endParaRPr lang="en-US" sz="1000" b="1" dirty="0" smtClean="0">
              <a:solidFill>
                <a:srgbClr val="333399"/>
              </a:solidFill>
              <a:latin typeface="Times New Roman" pitchFamily="18" charset="0"/>
              <a:cs typeface="Times New Roman" pitchFamily="18" charset="0"/>
            </a:endParaRPr>
          </a:p>
          <a:p>
            <a:pPr>
              <a:buNone/>
              <a:defRPr/>
            </a:pPr>
            <a:r>
              <a:rPr lang="en-US" sz="2800" b="1" dirty="0" smtClean="0">
                <a:solidFill>
                  <a:srgbClr val="333399"/>
                </a:solidFill>
                <a:latin typeface="Times New Roman" pitchFamily="18" charset="0"/>
                <a:cs typeface="Times New Roman" pitchFamily="18" charset="0"/>
                <a:sym typeface="Wingdings"/>
              </a:rPr>
              <a:t> </a:t>
            </a:r>
            <a:r>
              <a:rPr lang="en-US" sz="2800" dirty="0" smtClean="0">
                <a:solidFill>
                  <a:srgbClr val="333399"/>
                </a:solidFill>
                <a:latin typeface="Times New Roman" pitchFamily="18" charset="0"/>
                <a:cs typeface="Times New Roman" pitchFamily="18" charset="0"/>
                <a:sym typeface="Wingdings"/>
              </a:rPr>
              <a:t></a:t>
            </a:r>
            <a:r>
              <a:rPr lang="en-US" sz="2800" b="1" dirty="0" smtClean="0">
                <a:solidFill>
                  <a:srgbClr val="333399"/>
                </a:solidFill>
                <a:latin typeface="Times New Roman" pitchFamily="18" charset="0"/>
                <a:cs typeface="Times New Roman" pitchFamily="18" charset="0"/>
                <a:sym typeface="Wingdings"/>
              </a:rPr>
              <a:t>  </a:t>
            </a:r>
            <a:r>
              <a:rPr lang="en-US" sz="2800" b="1" dirty="0" smtClean="0">
                <a:solidFill>
                  <a:srgbClr val="333399"/>
                </a:solidFill>
                <a:latin typeface="Times New Roman" pitchFamily="18" charset="0"/>
                <a:cs typeface="Times New Roman" pitchFamily="18" charset="0"/>
              </a:rPr>
              <a:t>Helicobacter Pylori eradication			</a:t>
            </a:r>
          </a:p>
          <a:p>
            <a:pPr>
              <a:buNone/>
              <a:defRPr/>
            </a:pPr>
            <a:endParaRPr lang="en-US" sz="1000" b="1" dirty="0" smtClean="0">
              <a:solidFill>
                <a:srgbClr val="333399"/>
              </a:solidFill>
              <a:latin typeface="Times New Roman" pitchFamily="18" charset="0"/>
              <a:cs typeface="Times New Roman" pitchFamily="18" charset="0"/>
            </a:endParaRPr>
          </a:p>
          <a:p>
            <a:pPr>
              <a:buNone/>
              <a:defRPr/>
            </a:pPr>
            <a:r>
              <a:rPr lang="en-US" sz="2800" b="1" dirty="0" smtClean="0">
                <a:solidFill>
                  <a:srgbClr val="333399"/>
                </a:solidFill>
                <a:latin typeface="Times New Roman" pitchFamily="18" charset="0"/>
                <a:cs typeface="Times New Roman" pitchFamily="18" charset="0"/>
                <a:sym typeface="Wingdings"/>
              </a:rPr>
              <a:t> </a:t>
            </a:r>
            <a:r>
              <a:rPr lang="en-US" sz="2800" dirty="0" smtClean="0">
                <a:solidFill>
                  <a:srgbClr val="333399"/>
                </a:solidFill>
                <a:latin typeface="Times New Roman" pitchFamily="18" charset="0"/>
                <a:cs typeface="Times New Roman" pitchFamily="18" charset="0"/>
                <a:sym typeface="Wingdings"/>
              </a:rPr>
              <a:t></a:t>
            </a:r>
            <a:r>
              <a:rPr lang="en-US" sz="2800" b="1" dirty="0" smtClean="0">
                <a:solidFill>
                  <a:srgbClr val="333399"/>
                </a:solidFill>
                <a:latin typeface="Times New Roman" pitchFamily="18" charset="0"/>
                <a:cs typeface="Times New Roman" pitchFamily="18" charset="0"/>
                <a:sym typeface="Wingdings"/>
              </a:rPr>
              <a:t>  </a:t>
            </a:r>
            <a:r>
              <a:rPr lang="en-US" sz="2800" b="1" dirty="0" smtClean="0">
                <a:solidFill>
                  <a:srgbClr val="333399"/>
                </a:solidFill>
                <a:latin typeface="Times New Roman" pitchFamily="18" charset="0"/>
                <a:cs typeface="Times New Roman" pitchFamily="18" charset="0"/>
              </a:rPr>
              <a:t>Peptic ulcer: gastric – duodenal – bleeding PU	</a:t>
            </a:r>
          </a:p>
          <a:p>
            <a:pPr>
              <a:buNone/>
              <a:defRPr/>
            </a:pPr>
            <a:endParaRPr lang="en-US" sz="1000" b="1" dirty="0" smtClean="0">
              <a:solidFill>
                <a:srgbClr val="333399"/>
              </a:solidFill>
              <a:latin typeface="Times New Roman" pitchFamily="18" charset="0"/>
              <a:cs typeface="Times New Roman" pitchFamily="18" charset="0"/>
            </a:endParaRPr>
          </a:p>
          <a:p>
            <a:pPr>
              <a:buNone/>
              <a:defRPr/>
            </a:pPr>
            <a:r>
              <a:rPr lang="en-US" sz="2800" b="1" dirty="0" smtClean="0">
                <a:solidFill>
                  <a:srgbClr val="333399"/>
                </a:solidFill>
                <a:latin typeface="Times New Roman" pitchFamily="18" charset="0"/>
                <a:cs typeface="Times New Roman" pitchFamily="18" charset="0"/>
                <a:sym typeface="Wingdings 2"/>
              </a:rPr>
              <a:t> </a:t>
            </a:r>
            <a:r>
              <a:rPr lang="en-US" sz="2800" dirty="0" smtClean="0">
                <a:solidFill>
                  <a:srgbClr val="333399"/>
                </a:solidFill>
                <a:latin typeface="Times New Roman" pitchFamily="18" charset="0"/>
                <a:cs typeface="Times New Roman" pitchFamily="18" charset="0"/>
                <a:sym typeface="Wingdings 2"/>
              </a:rPr>
              <a:t></a:t>
            </a:r>
            <a:r>
              <a:rPr lang="en-US" sz="2800" b="1" dirty="0" smtClean="0">
                <a:solidFill>
                  <a:srgbClr val="333399"/>
                </a:solidFill>
                <a:latin typeface="Times New Roman" pitchFamily="18" charset="0"/>
                <a:cs typeface="Times New Roman" pitchFamily="18" charset="0"/>
                <a:sym typeface="Wingdings 2"/>
              </a:rPr>
              <a:t>  </a:t>
            </a:r>
            <a:r>
              <a:rPr lang="en-US" sz="2800" b="1" dirty="0" smtClean="0">
                <a:solidFill>
                  <a:srgbClr val="333399"/>
                </a:solidFill>
                <a:latin typeface="Times New Roman" pitchFamily="18" charset="0"/>
                <a:cs typeface="Times New Roman" pitchFamily="18" charset="0"/>
              </a:rPr>
              <a:t>Prevention &amp; treatment of NSAID-induced lesions</a:t>
            </a:r>
          </a:p>
          <a:p>
            <a:pPr>
              <a:buNone/>
              <a:defRPr/>
            </a:pPr>
            <a:endParaRPr lang="en-US" sz="1000" b="1" dirty="0" smtClean="0">
              <a:solidFill>
                <a:srgbClr val="333399"/>
              </a:solidFill>
              <a:latin typeface="Times New Roman" pitchFamily="18" charset="0"/>
              <a:cs typeface="Times New Roman" pitchFamily="18" charset="0"/>
            </a:endParaRPr>
          </a:p>
          <a:p>
            <a:pPr>
              <a:buNone/>
              <a:defRPr/>
            </a:pPr>
            <a:r>
              <a:rPr lang="en-US" sz="2800" b="1" dirty="0" smtClean="0">
                <a:solidFill>
                  <a:srgbClr val="333399"/>
                </a:solidFill>
                <a:latin typeface="Times New Roman" pitchFamily="18" charset="0"/>
                <a:cs typeface="Times New Roman" pitchFamily="18" charset="0"/>
                <a:sym typeface="Wingdings"/>
              </a:rPr>
              <a:t> </a:t>
            </a:r>
            <a:r>
              <a:rPr lang="en-US" sz="2800" dirty="0" smtClean="0">
                <a:solidFill>
                  <a:srgbClr val="333399"/>
                </a:solidFill>
                <a:latin typeface="Times New Roman" pitchFamily="18" charset="0"/>
                <a:cs typeface="Times New Roman" pitchFamily="18" charset="0"/>
                <a:sym typeface="Wingdings"/>
              </a:rPr>
              <a:t></a:t>
            </a:r>
            <a:r>
              <a:rPr lang="en-US" sz="2800" b="1" dirty="0" smtClean="0">
                <a:solidFill>
                  <a:srgbClr val="333399"/>
                </a:solidFill>
                <a:latin typeface="Times New Roman" pitchFamily="18" charset="0"/>
                <a:cs typeface="Times New Roman" pitchFamily="18" charset="0"/>
                <a:sym typeface="Wingdings"/>
              </a:rPr>
              <a:t>  </a:t>
            </a:r>
            <a:r>
              <a:rPr lang="en-US" sz="2800" b="1" dirty="0" smtClean="0">
                <a:solidFill>
                  <a:srgbClr val="333399"/>
                </a:solidFill>
                <a:latin typeface="Times New Roman" pitchFamily="18" charset="0"/>
                <a:cs typeface="Times New Roman" pitchFamily="18" charset="0"/>
              </a:rPr>
              <a:t>Functional Dyspepsia</a:t>
            </a:r>
          </a:p>
          <a:p>
            <a:pPr>
              <a:buNone/>
              <a:defRPr/>
            </a:pPr>
            <a:r>
              <a:rPr lang="en-US" sz="1050" dirty="0" smtClean="0">
                <a:solidFill>
                  <a:srgbClr val="333399"/>
                </a:solidFill>
                <a:latin typeface="Times New Roman" pitchFamily="18" charset="0"/>
                <a:cs typeface="Times New Roman" pitchFamily="18" charset="0"/>
              </a:rPr>
              <a:t>	</a:t>
            </a:r>
          </a:p>
          <a:p>
            <a:pPr>
              <a:buNone/>
              <a:defRPr/>
            </a:pPr>
            <a:r>
              <a:rPr lang="en-US" sz="2800" dirty="0" smtClean="0">
                <a:solidFill>
                  <a:srgbClr val="333399"/>
                </a:solidFill>
                <a:latin typeface="Times New Roman" pitchFamily="18" charset="0"/>
                <a:cs typeface="Times New Roman" pitchFamily="18" charset="0"/>
                <a:sym typeface="Wingdings 2"/>
              </a:rPr>
              <a:t> </a:t>
            </a:r>
            <a:r>
              <a:rPr lang="en-US" sz="2800" b="1" dirty="0" smtClean="0">
                <a:solidFill>
                  <a:srgbClr val="333399"/>
                </a:solidFill>
                <a:latin typeface="Times New Roman" pitchFamily="18" charset="0"/>
                <a:cs typeface="Times New Roman" pitchFamily="18" charset="0"/>
                <a:sym typeface="Wingdings 2"/>
              </a:rPr>
              <a:t></a:t>
            </a:r>
            <a:r>
              <a:rPr lang="en-US" sz="2800" dirty="0" smtClean="0">
                <a:solidFill>
                  <a:srgbClr val="333399"/>
                </a:solidFill>
                <a:latin typeface="Times New Roman" pitchFamily="18" charset="0"/>
                <a:cs typeface="Times New Roman" pitchFamily="18" charset="0"/>
                <a:sym typeface="Wingdings 2"/>
              </a:rPr>
              <a:t>  </a:t>
            </a:r>
            <a:r>
              <a:rPr lang="en-US" sz="2800" b="1" dirty="0" smtClean="0">
                <a:solidFill>
                  <a:srgbClr val="333399"/>
                </a:solidFill>
                <a:latin typeface="Times New Roman" pitchFamily="18" charset="0"/>
                <a:cs typeface="Times New Roman" pitchFamily="18" charset="0"/>
              </a:rPr>
              <a:t>↑Gastric acid : ZES - </a:t>
            </a:r>
            <a:r>
              <a:rPr lang="en-US" sz="2800" b="1" dirty="0" err="1" smtClean="0">
                <a:solidFill>
                  <a:srgbClr val="333399"/>
                </a:solidFill>
                <a:latin typeface="Times New Roman" pitchFamily="18" charset="0"/>
                <a:cs typeface="Times New Roman" pitchFamily="18" charset="0"/>
              </a:rPr>
              <a:t>mastocytosis</a:t>
            </a:r>
            <a:r>
              <a:rPr lang="en-US" sz="2800" b="1" dirty="0" smtClean="0">
                <a:solidFill>
                  <a:srgbClr val="333399"/>
                </a:solidFill>
                <a:latin typeface="Times New Roman" pitchFamily="18" charset="0"/>
                <a:cs typeface="Times New Roman" pitchFamily="18" charset="0"/>
              </a:rPr>
              <a:t> - retained </a:t>
            </a:r>
            <a:r>
              <a:rPr lang="en-US" sz="2800" b="1" dirty="0" err="1" smtClean="0">
                <a:solidFill>
                  <a:srgbClr val="333399"/>
                </a:solidFill>
                <a:latin typeface="Times New Roman" pitchFamily="18" charset="0"/>
                <a:cs typeface="Times New Roman" pitchFamily="18" charset="0"/>
              </a:rPr>
              <a:t>antrum</a:t>
            </a:r>
            <a:r>
              <a:rPr lang="en-US" sz="2800" dirty="0" smtClean="0">
                <a:solidFill>
                  <a:srgbClr val="333399"/>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27381" y="188640"/>
            <a:ext cx="10972800" cy="1296144"/>
          </a:xfrm>
          <a:solidFill>
            <a:schemeClr val="tx1"/>
          </a:solidFill>
        </p:spPr>
        <p:txBody>
          <a:bodyPr/>
          <a:lstStyle/>
          <a:p>
            <a:r>
              <a:rPr lang="en-US" b="1" dirty="0" smtClean="0">
                <a:solidFill>
                  <a:schemeClr val="bg1"/>
                </a:solidFill>
              </a:rPr>
              <a:t>Definitely indicated for long-term use (&gt;8 wk)</a:t>
            </a:r>
            <a:endParaRPr lang="ar-SY" dirty="0">
              <a:solidFill>
                <a:schemeClr val="bg1"/>
              </a:solidFill>
            </a:endParaRPr>
          </a:p>
        </p:txBody>
      </p:sp>
      <p:sp>
        <p:nvSpPr>
          <p:cNvPr id="3" name="عنصر نائب للمحتوى 2"/>
          <p:cNvSpPr>
            <a:spLocks noGrp="1"/>
          </p:cNvSpPr>
          <p:nvPr>
            <p:ph idx="1"/>
          </p:nvPr>
        </p:nvSpPr>
        <p:spPr>
          <a:xfrm>
            <a:off x="609600" y="1600200"/>
            <a:ext cx="10972800" cy="5257800"/>
          </a:xfrm>
          <a:solidFill>
            <a:srgbClr val="000099"/>
          </a:solidFill>
        </p:spPr>
        <p:txBody>
          <a:bodyPr/>
          <a:lstStyle/>
          <a:p>
            <a:pPr>
              <a:buNone/>
            </a:pPr>
            <a:r>
              <a:rPr lang="en-US" b="1" dirty="0" smtClean="0">
                <a:solidFill>
                  <a:srgbClr val="FFFF00"/>
                </a:solidFill>
              </a:rPr>
              <a:t>Barrett’s esophagus</a:t>
            </a:r>
          </a:p>
          <a:p>
            <a:pPr>
              <a:buNone/>
            </a:pPr>
            <a:endParaRPr lang="en-US" b="1" dirty="0" smtClean="0">
              <a:solidFill>
                <a:srgbClr val="FFFF00"/>
              </a:solidFill>
            </a:endParaRPr>
          </a:p>
          <a:p>
            <a:pPr>
              <a:buNone/>
            </a:pPr>
            <a:r>
              <a:rPr lang="en-US" b="1" dirty="0" smtClean="0">
                <a:solidFill>
                  <a:schemeClr val="bg1"/>
                </a:solidFill>
              </a:rPr>
              <a:t>Clinically significant (LA Classification grade C/D) erosive </a:t>
            </a:r>
            <a:r>
              <a:rPr lang="en-US" b="1" dirty="0" err="1" smtClean="0">
                <a:solidFill>
                  <a:schemeClr val="bg1"/>
                </a:solidFill>
              </a:rPr>
              <a:t>esophagitis</a:t>
            </a:r>
            <a:endParaRPr lang="en-US" b="1" dirty="0" smtClean="0">
              <a:solidFill>
                <a:schemeClr val="bg1"/>
              </a:solidFill>
            </a:endParaRPr>
          </a:p>
          <a:p>
            <a:pPr>
              <a:buNone/>
            </a:pPr>
            <a:endParaRPr lang="en-US" b="1" dirty="0" smtClean="0">
              <a:solidFill>
                <a:schemeClr val="bg1"/>
              </a:solidFill>
            </a:endParaRPr>
          </a:p>
          <a:p>
            <a:pPr>
              <a:buNone/>
            </a:pPr>
            <a:r>
              <a:rPr lang="en-US" b="1" dirty="0" smtClean="0">
                <a:solidFill>
                  <a:srgbClr val="FFFF00"/>
                </a:solidFill>
              </a:rPr>
              <a:t>Esophageal strictures from GERD (</a:t>
            </a:r>
            <a:r>
              <a:rPr lang="en-US" b="1" dirty="0" err="1" smtClean="0">
                <a:solidFill>
                  <a:srgbClr val="FFFF00"/>
                </a:solidFill>
              </a:rPr>
              <a:t>ie</a:t>
            </a:r>
            <a:r>
              <a:rPr lang="en-US" b="1" dirty="0" smtClean="0">
                <a:solidFill>
                  <a:srgbClr val="FFFF00"/>
                </a:solidFill>
              </a:rPr>
              <a:t>, peptic strictures</a:t>
            </a:r>
            <a:r>
              <a:rPr lang="en-US" dirty="0" smtClean="0">
                <a:solidFill>
                  <a:srgbClr val="FFFF00"/>
                </a:solidFill>
              </a:rPr>
              <a:t>)</a:t>
            </a:r>
          </a:p>
          <a:p>
            <a:pPr>
              <a:buNone/>
            </a:pPr>
            <a:endParaRPr lang="en-US" dirty="0" smtClean="0">
              <a:solidFill>
                <a:srgbClr val="FFFF00"/>
              </a:solidFill>
            </a:endParaRPr>
          </a:p>
          <a:p>
            <a:pPr>
              <a:buNone/>
            </a:pPr>
            <a:r>
              <a:rPr lang="en-US" b="1" dirty="0" smtClean="0">
                <a:solidFill>
                  <a:srgbClr val="FFFF00"/>
                </a:solidFill>
              </a:rPr>
              <a:t> </a:t>
            </a:r>
            <a:r>
              <a:rPr lang="en-US" b="1" dirty="0" err="1" smtClean="0">
                <a:solidFill>
                  <a:schemeClr val="bg1"/>
                </a:solidFill>
              </a:rPr>
              <a:t>Zollinger</a:t>
            </a:r>
            <a:r>
              <a:rPr lang="en-US" b="1" dirty="0" smtClean="0">
                <a:solidFill>
                  <a:schemeClr val="bg1"/>
                </a:solidFill>
              </a:rPr>
              <a:t>-Ellison syndrome</a:t>
            </a:r>
            <a:endParaRPr lang="ar-SY" dirty="0" smtClean="0">
              <a:solidFill>
                <a:schemeClr val="bg1"/>
              </a:solidFill>
            </a:endParaRPr>
          </a:p>
          <a:p>
            <a:endParaRPr lang="ar-SY"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5361" y="188640"/>
            <a:ext cx="11329259" cy="1628800"/>
          </a:xfrm>
          <a:solidFill>
            <a:schemeClr val="tx1"/>
          </a:solidFill>
        </p:spPr>
        <p:txBody>
          <a:bodyPr/>
          <a:lstStyle/>
          <a:p>
            <a:r>
              <a:rPr lang="en-US" b="1" dirty="0" smtClean="0">
                <a:solidFill>
                  <a:schemeClr val="bg1"/>
                </a:solidFill>
              </a:rPr>
              <a:t>Definitely indicated for long-term use (&gt;8 wk)</a:t>
            </a:r>
            <a:endParaRPr lang="ar-SY" dirty="0">
              <a:solidFill>
                <a:schemeClr val="bg1"/>
              </a:solidFill>
            </a:endParaRPr>
          </a:p>
        </p:txBody>
      </p:sp>
      <p:sp>
        <p:nvSpPr>
          <p:cNvPr id="3" name="عنصر نائب للمحتوى 2"/>
          <p:cNvSpPr>
            <a:spLocks noGrp="1"/>
          </p:cNvSpPr>
          <p:nvPr>
            <p:ph idx="1"/>
          </p:nvPr>
        </p:nvSpPr>
        <p:spPr>
          <a:xfrm>
            <a:off x="335361" y="1700808"/>
            <a:ext cx="11329259" cy="4941168"/>
          </a:xfrm>
          <a:solidFill>
            <a:srgbClr val="000099"/>
          </a:solidFill>
        </p:spPr>
        <p:txBody>
          <a:bodyPr/>
          <a:lstStyle/>
          <a:p>
            <a:pPr>
              <a:buNone/>
            </a:pPr>
            <a:r>
              <a:rPr lang="en-US" b="1" dirty="0" err="1" smtClean="0">
                <a:solidFill>
                  <a:srgbClr val="FFFF00"/>
                </a:solidFill>
              </a:rPr>
              <a:t>Eosinophilic</a:t>
            </a:r>
            <a:r>
              <a:rPr lang="en-US" b="1" dirty="0" smtClean="0">
                <a:solidFill>
                  <a:srgbClr val="FFFF00"/>
                </a:solidFill>
              </a:rPr>
              <a:t> </a:t>
            </a:r>
            <a:r>
              <a:rPr lang="en-US" b="1" dirty="0" err="1" smtClean="0">
                <a:solidFill>
                  <a:srgbClr val="FFFF00"/>
                </a:solidFill>
              </a:rPr>
              <a:t>esophagitis</a:t>
            </a:r>
            <a:endParaRPr lang="en-US" b="1" dirty="0" smtClean="0">
              <a:solidFill>
                <a:srgbClr val="FFFF00"/>
              </a:solidFill>
            </a:endParaRPr>
          </a:p>
          <a:p>
            <a:pPr>
              <a:buNone/>
            </a:pPr>
            <a:endParaRPr lang="en-US" b="1" dirty="0" smtClean="0">
              <a:solidFill>
                <a:srgbClr val="FFFF00"/>
              </a:solidFill>
            </a:endParaRPr>
          </a:p>
          <a:p>
            <a:pPr>
              <a:buNone/>
            </a:pPr>
            <a:r>
              <a:rPr lang="en-US" b="1" dirty="0" err="1" smtClean="0">
                <a:solidFill>
                  <a:schemeClr val="bg1"/>
                </a:solidFill>
              </a:rPr>
              <a:t>Gastroprotection</a:t>
            </a:r>
            <a:r>
              <a:rPr lang="en-US" b="1" dirty="0" smtClean="0">
                <a:solidFill>
                  <a:schemeClr val="bg1"/>
                </a:solidFill>
              </a:rPr>
              <a:t> in users of ASA/</a:t>
            </a:r>
            <a:r>
              <a:rPr lang="en-US" b="1" dirty="0" err="1" smtClean="0">
                <a:solidFill>
                  <a:schemeClr val="bg1"/>
                </a:solidFill>
              </a:rPr>
              <a:t>nonsteroidal</a:t>
            </a:r>
            <a:r>
              <a:rPr lang="en-US" b="1" dirty="0" smtClean="0">
                <a:solidFill>
                  <a:schemeClr val="bg1"/>
                </a:solidFill>
              </a:rPr>
              <a:t> anti-inflammatory drug at high risk for GI bleeding</a:t>
            </a:r>
          </a:p>
          <a:p>
            <a:pPr>
              <a:buNone/>
            </a:pPr>
            <a:endParaRPr lang="en-US" b="1" dirty="0" smtClean="0">
              <a:solidFill>
                <a:schemeClr val="bg1"/>
              </a:solidFill>
            </a:endParaRPr>
          </a:p>
          <a:p>
            <a:pPr>
              <a:buNone/>
            </a:pPr>
            <a:r>
              <a:rPr lang="en-US" b="1" dirty="0" smtClean="0">
                <a:solidFill>
                  <a:srgbClr val="FFFF00"/>
                </a:solidFill>
              </a:rPr>
              <a:t>Prevention of progression of idiopathic pulmonary fibrosis</a:t>
            </a:r>
            <a:endParaRPr lang="ar-SY" b="1" dirty="0" smtClean="0">
              <a:solidFill>
                <a:srgbClr val="FFFF00"/>
              </a:solidFill>
            </a:endParaRPr>
          </a:p>
          <a:p>
            <a:endParaRPr lang="ar-SY"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tx1"/>
          </a:solidFill>
        </p:spPr>
        <p:txBody>
          <a:bodyPr/>
          <a:lstStyle/>
          <a:p>
            <a:r>
              <a:rPr lang="en-US" b="1" dirty="0" smtClean="0">
                <a:solidFill>
                  <a:schemeClr val="bg1"/>
                </a:solidFill>
              </a:rPr>
              <a:t>Definitely indicated for acute/short-term use (≤8 wk</a:t>
            </a:r>
            <a:r>
              <a:rPr lang="en-US" b="1" dirty="0" smtClean="0"/>
              <a:t>)</a:t>
            </a:r>
            <a:endParaRPr lang="ar-SY" dirty="0"/>
          </a:p>
        </p:txBody>
      </p:sp>
      <p:sp>
        <p:nvSpPr>
          <p:cNvPr id="3" name="عنصر نائب للمحتوى 2"/>
          <p:cNvSpPr>
            <a:spLocks noGrp="1"/>
          </p:cNvSpPr>
          <p:nvPr>
            <p:ph idx="1"/>
          </p:nvPr>
        </p:nvSpPr>
        <p:spPr>
          <a:xfrm>
            <a:off x="609600" y="1600200"/>
            <a:ext cx="10972800" cy="4781128"/>
          </a:xfrm>
          <a:solidFill>
            <a:srgbClr val="000099"/>
          </a:solidFill>
        </p:spPr>
        <p:txBody>
          <a:bodyPr/>
          <a:lstStyle/>
          <a:p>
            <a:pPr>
              <a:buNone/>
            </a:pPr>
            <a:r>
              <a:rPr lang="en-US" i="1" dirty="0" smtClean="0"/>
              <a:t>   </a:t>
            </a:r>
            <a:r>
              <a:rPr lang="en-US" i="1" dirty="0" smtClean="0">
                <a:solidFill>
                  <a:srgbClr val="FFFF00"/>
                </a:solidFill>
              </a:rPr>
              <a:t>Helicobacter pylori</a:t>
            </a:r>
            <a:r>
              <a:rPr lang="en-US" dirty="0" smtClean="0">
                <a:solidFill>
                  <a:srgbClr val="FFFF00"/>
                </a:solidFill>
              </a:rPr>
              <a:t> eradication</a:t>
            </a:r>
          </a:p>
          <a:p>
            <a:pPr>
              <a:buNone/>
            </a:pPr>
            <a:r>
              <a:rPr lang="en-US" dirty="0" smtClean="0">
                <a:solidFill>
                  <a:srgbClr val="FFFF00"/>
                </a:solidFill>
              </a:rPr>
              <a:t/>
            </a:r>
            <a:br>
              <a:rPr lang="en-US" dirty="0" smtClean="0">
                <a:solidFill>
                  <a:srgbClr val="FFFF00"/>
                </a:solidFill>
              </a:rPr>
            </a:br>
            <a:r>
              <a:rPr lang="en-US" dirty="0" smtClean="0">
                <a:solidFill>
                  <a:schemeClr val="bg1"/>
                </a:solidFill>
              </a:rPr>
              <a:t>Stress ulcer prophylaxis for ICU patients with risk factors</a:t>
            </a:r>
          </a:p>
          <a:p>
            <a:pPr>
              <a:buNone/>
            </a:pPr>
            <a:r>
              <a:rPr lang="en-US" dirty="0" smtClean="0">
                <a:solidFill>
                  <a:srgbClr val="FFFF00"/>
                </a:solidFill>
              </a:rPr>
              <a:t/>
            </a:r>
            <a:br>
              <a:rPr lang="en-US" dirty="0" smtClean="0">
                <a:solidFill>
                  <a:srgbClr val="FFFF00"/>
                </a:solidFill>
              </a:rPr>
            </a:br>
            <a:r>
              <a:rPr lang="en-US" dirty="0" smtClean="0">
                <a:solidFill>
                  <a:srgbClr val="FFFF00"/>
                </a:solidFill>
              </a:rPr>
              <a:t>Uninvestigated GERD/dyspepsia</a:t>
            </a:r>
          </a:p>
          <a:p>
            <a:pPr>
              <a:buNone/>
            </a:pPr>
            <a:r>
              <a:rPr lang="en-US" dirty="0" smtClean="0">
                <a:solidFill>
                  <a:srgbClr val="FFFF00"/>
                </a:solidFill>
              </a:rPr>
              <a:t/>
            </a:r>
            <a:br>
              <a:rPr lang="en-US" dirty="0" smtClean="0">
                <a:solidFill>
                  <a:srgbClr val="FFFF00"/>
                </a:solidFill>
              </a:rPr>
            </a:br>
            <a:r>
              <a:rPr lang="en-US" dirty="0" smtClean="0">
                <a:solidFill>
                  <a:schemeClr val="bg1"/>
                </a:solidFill>
              </a:rPr>
              <a:t>Treatment of NSAID-related gastric and duodenal peptic ulcers</a:t>
            </a:r>
            <a:endParaRPr lang="ar-SY"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27381" y="188640"/>
            <a:ext cx="10972800" cy="1417638"/>
          </a:xfrm>
          <a:solidFill>
            <a:schemeClr val="tx1"/>
          </a:solidFill>
        </p:spPr>
        <p:txBody>
          <a:bodyPr/>
          <a:lstStyle/>
          <a:p>
            <a:r>
              <a:rPr lang="en-US" b="1" dirty="0" smtClean="0">
                <a:solidFill>
                  <a:schemeClr val="bg1"/>
                </a:solidFill>
              </a:rPr>
              <a:t>Not indicated for acute/short-term use</a:t>
            </a:r>
            <a:endParaRPr lang="ar-SY" dirty="0">
              <a:solidFill>
                <a:schemeClr val="bg1"/>
              </a:solidFill>
            </a:endParaRPr>
          </a:p>
        </p:txBody>
      </p:sp>
      <p:sp>
        <p:nvSpPr>
          <p:cNvPr id="3" name="عنصر نائب للمحتوى 2"/>
          <p:cNvSpPr>
            <a:spLocks noGrp="1"/>
          </p:cNvSpPr>
          <p:nvPr>
            <p:ph idx="1"/>
          </p:nvPr>
        </p:nvSpPr>
        <p:spPr>
          <a:xfrm>
            <a:off x="719403" y="1628800"/>
            <a:ext cx="10972800" cy="4997152"/>
          </a:xfrm>
          <a:solidFill>
            <a:srgbClr val="000099"/>
          </a:solidFill>
        </p:spPr>
        <p:txBody>
          <a:bodyPr/>
          <a:lstStyle/>
          <a:p>
            <a:pPr>
              <a:buNone/>
            </a:pPr>
            <a:r>
              <a:rPr lang="en-US" dirty="0" smtClean="0">
                <a:solidFill>
                  <a:srgbClr val="FFCC00"/>
                </a:solidFill>
              </a:rPr>
              <a:t>   </a:t>
            </a:r>
            <a:r>
              <a:rPr lang="en-US" dirty="0" smtClean="0">
                <a:solidFill>
                  <a:srgbClr val="FFFF00"/>
                </a:solidFill>
              </a:rPr>
              <a:t>Empiric treatment of </a:t>
            </a:r>
            <a:r>
              <a:rPr lang="en-US" dirty="0" err="1" smtClean="0">
                <a:solidFill>
                  <a:srgbClr val="FFFF00"/>
                </a:solidFill>
              </a:rPr>
              <a:t>laryngopharyngeal</a:t>
            </a:r>
            <a:r>
              <a:rPr lang="en-US" dirty="0" smtClean="0">
                <a:solidFill>
                  <a:srgbClr val="FFFF00"/>
                </a:solidFill>
              </a:rPr>
              <a:t> </a:t>
            </a:r>
            <a:r>
              <a:rPr lang="en-US" dirty="0" err="1" smtClean="0">
                <a:solidFill>
                  <a:srgbClr val="FFFF00"/>
                </a:solidFill>
              </a:rPr>
              <a:t>symptomatology</a:t>
            </a:r>
            <a:endParaRPr lang="en-US" dirty="0" smtClean="0">
              <a:solidFill>
                <a:srgbClr val="FFFF00"/>
              </a:solidFill>
            </a:endParaRPr>
          </a:p>
          <a:p>
            <a:pPr>
              <a:buNone/>
            </a:pPr>
            <a:r>
              <a:rPr lang="en-US" dirty="0" smtClean="0">
                <a:solidFill>
                  <a:schemeClr val="bg1"/>
                </a:solidFill>
              </a:rPr>
              <a:t/>
            </a:r>
            <a:br>
              <a:rPr lang="en-US" dirty="0" smtClean="0">
                <a:solidFill>
                  <a:schemeClr val="bg1"/>
                </a:solidFill>
              </a:rPr>
            </a:br>
            <a:r>
              <a:rPr lang="en-US" dirty="0" smtClean="0">
                <a:solidFill>
                  <a:schemeClr val="bg1"/>
                </a:solidFill>
              </a:rPr>
              <a:t>Acute undifferentiated abdominal pain</a:t>
            </a:r>
          </a:p>
          <a:p>
            <a:pPr>
              <a:buNone/>
            </a:pPr>
            <a:r>
              <a:rPr lang="en-US" dirty="0" smtClean="0"/>
              <a:t/>
            </a:r>
            <a:br>
              <a:rPr lang="en-US" dirty="0" smtClean="0"/>
            </a:br>
            <a:r>
              <a:rPr lang="en-US" dirty="0" smtClean="0">
                <a:solidFill>
                  <a:srgbClr val="FFFF00"/>
                </a:solidFill>
              </a:rPr>
              <a:t>Acute nausea and vomiting not believed to be related to GERD/</a:t>
            </a:r>
            <a:r>
              <a:rPr lang="en-US" dirty="0" err="1" smtClean="0">
                <a:solidFill>
                  <a:srgbClr val="FFFF00"/>
                </a:solidFill>
              </a:rPr>
              <a:t>esophagitis</a:t>
            </a:r>
            <a:endParaRPr lang="en-US" dirty="0" smtClean="0">
              <a:solidFill>
                <a:srgbClr val="FFFF00"/>
              </a:solidFill>
            </a:endParaRPr>
          </a:p>
          <a:p>
            <a:pPr>
              <a:buNone/>
            </a:pPr>
            <a:r>
              <a:rPr lang="en-US" dirty="0" smtClean="0"/>
              <a:t/>
            </a:r>
            <a:br>
              <a:rPr lang="en-US" dirty="0" smtClean="0"/>
            </a:br>
            <a:r>
              <a:rPr lang="en-US" dirty="0" smtClean="0">
                <a:solidFill>
                  <a:schemeClr val="bg1"/>
                </a:solidFill>
              </a:rPr>
              <a:t>Any isolated lower GI </a:t>
            </a:r>
            <a:r>
              <a:rPr lang="en-US" dirty="0" err="1" smtClean="0">
                <a:solidFill>
                  <a:schemeClr val="bg1"/>
                </a:solidFill>
              </a:rPr>
              <a:t>symptomatolog</a:t>
            </a:r>
            <a:endParaRPr lang="ar-SY"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80" name="Rectangle 4"/>
          <p:cNvSpPr>
            <a:spLocks noGrp="1" noChangeArrowheads="1"/>
          </p:cNvSpPr>
          <p:nvPr>
            <p:ph type="title"/>
          </p:nvPr>
        </p:nvSpPr>
        <p:spPr>
          <a:xfrm>
            <a:off x="0" y="274638"/>
            <a:ext cx="12192000" cy="1082660"/>
          </a:xfrm>
        </p:spPr>
        <p:txBody>
          <a:bodyPr/>
          <a:lstStyle/>
          <a:p>
            <a:pPr>
              <a:defRPr/>
            </a:pPr>
            <a:r>
              <a:rPr lang="en-US" b="1" dirty="0" smtClean="0">
                <a:solidFill>
                  <a:schemeClr val="bg1"/>
                </a:solidFill>
              </a:rPr>
              <a:t>Carl Schwartz: 1910</a:t>
            </a:r>
          </a:p>
        </p:txBody>
      </p:sp>
      <p:sp>
        <p:nvSpPr>
          <p:cNvPr id="5123" name="WordArt 6"/>
          <p:cNvSpPr>
            <a:spLocks noChangeArrowheads="1" noChangeShapeType="1" noTextEdit="1"/>
          </p:cNvSpPr>
          <p:nvPr/>
        </p:nvSpPr>
        <p:spPr bwMode="auto">
          <a:xfrm>
            <a:off x="1823158" y="2281242"/>
            <a:ext cx="8816623" cy="2466975"/>
          </a:xfrm>
          <a:prstGeom prst="rect">
            <a:avLst/>
          </a:prstGeom>
        </p:spPr>
        <p:txBody>
          <a:bodyPr wrap="none" fromWordArt="1">
            <a:prstTxWarp prst="textSlantUp">
              <a:avLst>
                <a:gd name="adj" fmla="val 55556"/>
              </a:avLst>
            </a:prstTxWarp>
          </a:bodyPr>
          <a:lstStyle/>
          <a:p>
            <a:pPr algn="ctr" fontAlgn="base">
              <a:spcBef>
                <a:spcPct val="0"/>
              </a:spcBef>
              <a:spcAft>
                <a:spcPct val="0"/>
              </a:spcAft>
            </a:pPr>
            <a:r>
              <a:rPr lang="en-US" sz="3600" kern="10" dirty="0">
                <a:ln w="9525">
                  <a:solidFill>
                    <a:prstClr val="white"/>
                  </a:solidFill>
                  <a:round/>
                  <a:headEnd/>
                  <a:tailEnd/>
                </a:ln>
                <a:solidFill>
                  <a:srgbClr val="C0504D">
                    <a:lumMod val="60000"/>
                    <a:lumOff val="40000"/>
                  </a:srgbClr>
                </a:solidFill>
                <a:latin typeface="Arial Black"/>
                <a:cs typeface="Arial" pitchFamily="34" charset="0"/>
              </a:rPr>
              <a:t>No </a:t>
            </a:r>
            <a:r>
              <a:rPr lang="en-US" sz="3600" kern="10" dirty="0" smtClean="0">
                <a:ln w="9525">
                  <a:solidFill>
                    <a:prstClr val="white"/>
                  </a:solidFill>
                  <a:round/>
                  <a:headEnd/>
                  <a:tailEnd/>
                </a:ln>
                <a:solidFill>
                  <a:srgbClr val="C0504D">
                    <a:lumMod val="60000"/>
                    <a:lumOff val="40000"/>
                  </a:srgbClr>
                </a:solidFill>
                <a:latin typeface="Arial Black"/>
                <a:cs typeface="Arial" pitchFamily="34" charset="0"/>
              </a:rPr>
              <a:t>acid </a:t>
            </a:r>
            <a:r>
              <a:rPr lang="en-US" sz="3600" kern="10" dirty="0">
                <a:ln w="9525">
                  <a:solidFill>
                    <a:prstClr val="white"/>
                  </a:solidFill>
                  <a:round/>
                  <a:headEnd/>
                  <a:tailEnd/>
                </a:ln>
                <a:solidFill>
                  <a:srgbClr val="C0504D">
                    <a:lumMod val="60000"/>
                    <a:lumOff val="40000"/>
                  </a:srgbClr>
                </a:solidFill>
                <a:latin typeface="Arial Black"/>
                <a:cs typeface="Arial" pitchFamily="34" charset="0"/>
              </a:rPr>
              <a:t>= No </a:t>
            </a:r>
            <a:r>
              <a:rPr lang="en-US" sz="3600" kern="10" dirty="0" smtClean="0">
                <a:ln w="9525">
                  <a:solidFill>
                    <a:prstClr val="white"/>
                  </a:solidFill>
                  <a:round/>
                  <a:headEnd/>
                  <a:tailEnd/>
                </a:ln>
                <a:solidFill>
                  <a:srgbClr val="C0504D">
                    <a:lumMod val="60000"/>
                    <a:lumOff val="40000"/>
                  </a:srgbClr>
                </a:solidFill>
                <a:latin typeface="Arial Black"/>
                <a:cs typeface="Arial" pitchFamily="34" charset="0"/>
              </a:rPr>
              <a:t>ulcer</a:t>
            </a:r>
            <a:endParaRPr lang="en-US" sz="3600" kern="10" dirty="0">
              <a:ln w="9525">
                <a:solidFill>
                  <a:prstClr val="white"/>
                </a:solidFill>
                <a:round/>
                <a:headEnd/>
                <a:tailEnd/>
              </a:ln>
              <a:solidFill>
                <a:srgbClr val="C0504D">
                  <a:lumMod val="60000"/>
                  <a:lumOff val="40000"/>
                </a:srgbClr>
              </a:solidFill>
              <a:latin typeface="Arial Black"/>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500306"/>
            <a:ext cx="11144328" cy="1143000"/>
          </a:xfrm>
          <a:solidFill>
            <a:schemeClr val="bg1">
              <a:lumMod val="95000"/>
            </a:schemeClr>
          </a:solidFill>
          <a:ln w="19050">
            <a:solidFill>
              <a:srgbClr val="0000FF"/>
            </a:solidFill>
          </a:ln>
        </p:spPr>
        <p:txBody>
          <a:bodyPr/>
          <a:lstStyle/>
          <a:p>
            <a:r>
              <a:rPr lang="en-US" sz="4000" dirty="0" smtClean="0">
                <a:solidFill>
                  <a:srgbClr val="333399"/>
                </a:solidFill>
                <a:sym typeface="Wingdings"/>
              </a:rPr>
              <a:t></a:t>
            </a:r>
            <a:r>
              <a:rPr lang="en-US" sz="4000" b="1" dirty="0" smtClean="0">
                <a:solidFill>
                  <a:srgbClr val="333399"/>
                </a:solidFill>
                <a:sym typeface="Wingdings"/>
              </a:rPr>
              <a:t> </a:t>
            </a:r>
            <a:r>
              <a:rPr lang="en-US" sz="4000" b="1" dirty="0" smtClean="0">
                <a:solidFill>
                  <a:srgbClr val="333399"/>
                </a:solidFill>
              </a:rPr>
              <a:t>PPIs &amp; GERD</a:t>
            </a:r>
            <a:endParaRPr lang="en-US" sz="4000" b="1" dirty="0">
              <a:solidFill>
                <a:srgbClr val="33339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14316"/>
            <a:ext cx="10972800" cy="1000125"/>
          </a:xfrm>
        </p:spPr>
        <p:txBody>
          <a:bodyPr/>
          <a:lstStyle/>
          <a:p>
            <a:pPr>
              <a:defRPr/>
            </a:pPr>
            <a:r>
              <a:rPr lang="en-US" sz="3200" b="1" dirty="0" smtClean="0">
                <a:solidFill>
                  <a:srgbClr val="FFFFFF"/>
                </a:solidFill>
                <a:cs typeface="Tahoma" pitchFamily="34" charset="0"/>
              </a:rPr>
              <a:t>Healing rates of erosive </a:t>
            </a:r>
            <a:r>
              <a:rPr lang="en-US" sz="3200" b="1" dirty="0" err="1" smtClean="0">
                <a:solidFill>
                  <a:srgbClr val="FFFFFF"/>
                </a:solidFill>
                <a:cs typeface="Tahoma" pitchFamily="34" charset="0"/>
              </a:rPr>
              <a:t>esophagitis</a:t>
            </a:r>
            <a:r>
              <a:rPr lang="en-US" sz="3200" b="1" dirty="0" smtClean="0">
                <a:solidFill>
                  <a:srgbClr val="FFFFFF"/>
                </a:solidFill>
                <a:cs typeface="Tahoma" pitchFamily="34" charset="0"/>
              </a:rPr>
              <a:t/>
            </a:r>
            <a:br>
              <a:rPr lang="en-US" sz="3200" b="1" dirty="0" smtClean="0">
                <a:solidFill>
                  <a:srgbClr val="FFFFFF"/>
                </a:solidFill>
                <a:cs typeface="Tahoma" pitchFamily="34" charset="0"/>
              </a:rPr>
            </a:br>
            <a:r>
              <a:rPr lang="en-US" sz="3200" b="1" dirty="0" smtClean="0">
                <a:solidFill>
                  <a:srgbClr val="FFFFFF"/>
                </a:solidFill>
                <a:cs typeface="Tahoma" pitchFamily="34" charset="0"/>
              </a:rPr>
              <a:t>according to LA Grade</a:t>
            </a:r>
            <a:endParaRPr lang="en-US" sz="2800" dirty="0">
              <a:solidFill>
                <a:srgbClr val="FFFFFF"/>
              </a:solidFill>
            </a:endParaRPr>
          </a:p>
        </p:txBody>
      </p:sp>
      <p:sp>
        <p:nvSpPr>
          <p:cNvPr id="48131" name="TextBox 3"/>
          <p:cNvSpPr txBox="1">
            <a:spLocks noChangeArrowheads="1"/>
          </p:cNvSpPr>
          <p:nvPr/>
        </p:nvSpPr>
        <p:spPr bwMode="auto">
          <a:xfrm>
            <a:off x="0" y="6315038"/>
            <a:ext cx="12192000" cy="40011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000" dirty="0">
                <a:solidFill>
                  <a:srgbClr val="FFFFFF"/>
                </a:solidFill>
                <a:latin typeface="Times New Roman" pitchFamily="18" charset="0"/>
                <a:cs typeface="Times New Roman" pitchFamily="18" charset="0"/>
              </a:rPr>
              <a:t>Richter et al. Am J </a:t>
            </a:r>
            <a:r>
              <a:rPr lang="en-US" sz="2000" dirty="0" err="1">
                <a:solidFill>
                  <a:srgbClr val="FFFFFF"/>
                </a:solidFill>
                <a:latin typeface="Times New Roman" pitchFamily="18" charset="0"/>
                <a:cs typeface="Times New Roman" pitchFamily="18" charset="0"/>
              </a:rPr>
              <a:t>Gastroenterol</a:t>
            </a:r>
            <a:r>
              <a:rPr lang="en-US" sz="2000" dirty="0">
                <a:solidFill>
                  <a:srgbClr val="FFFFFF"/>
                </a:solidFill>
                <a:latin typeface="Times New Roman" pitchFamily="18" charset="0"/>
                <a:cs typeface="Times New Roman" pitchFamily="18" charset="0"/>
              </a:rPr>
              <a:t> 2001; 96 : 656 – </a:t>
            </a:r>
            <a:r>
              <a:rPr lang="en-US" sz="2000" dirty="0" smtClean="0">
                <a:solidFill>
                  <a:srgbClr val="FFFFFF"/>
                </a:solidFill>
                <a:latin typeface="Times New Roman" pitchFamily="18" charset="0"/>
                <a:cs typeface="Times New Roman" pitchFamily="18" charset="0"/>
              </a:rPr>
              <a:t>665.</a:t>
            </a:r>
            <a:endParaRPr lang="en-US" sz="2000" dirty="0">
              <a:solidFill>
                <a:srgbClr val="FFFFFF"/>
              </a:solidFill>
              <a:latin typeface="Arial" pitchFamily="34" charset="0"/>
              <a:cs typeface="Arial" pitchFamily="34" charset="0"/>
            </a:endParaRPr>
          </a:p>
        </p:txBody>
      </p:sp>
      <p:pic>
        <p:nvPicPr>
          <p:cNvPr id="48132" name="Picture 6"/>
          <p:cNvPicPr>
            <a:picLocks noChangeAspect="1" noChangeArrowheads="1"/>
          </p:cNvPicPr>
          <p:nvPr/>
        </p:nvPicPr>
        <p:blipFill>
          <a:blip r:embed="rId3" cstate="print"/>
          <a:srcRect/>
          <a:stretch>
            <a:fillRect/>
          </a:stretch>
        </p:blipFill>
        <p:spPr bwMode="auto">
          <a:xfrm>
            <a:off x="1714500" y="1643064"/>
            <a:ext cx="9321800" cy="4067175"/>
          </a:xfrm>
          <a:prstGeom prst="rect">
            <a:avLst/>
          </a:prstGeom>
          <a:noFill/>
          <a:ln w="25400">
            <a:solidFill>
              <a:schemeClr val="bg1"/>
            </a:solidFill>
            <a:miter lim="800000"/>
            <a:headEnd/>
            <a:tailEnd/>
          </a:ln>
        </p:spPr>
      </p:pic>
      <p:sp>
        <p:nvSpPr>
          <p:cNvPr id="6" name="TextBox 5"/>
          <p:cNvSpPr txBox="1"/>
          <p:nvPr/>
        </p:nvSpPr>
        <p:spPr>
          <a:xfrm>
            <a:off x="1905001" y="5214941"/>
            <a:ext cx="1619251" cy="369887"/>
          </a:xfrm>
          <a:prstGeom prst="rect">
            <a:avLst/>
          </a:prstGeom>
          <a:noFill/>
        </p:spPr>
        <p:txBody>
          <a:bodyPr>
            <a:spAutoFit/>
          </a:bodyPr>
          <a:lstStyle/>
          <a:p>
            <a:pPr fontAlgn="base">
              <a:spcBef>
                <a:spcPct val="0"/>
              </a:spcBef>
              <a:spcAft>
                <a:spcPct val="0"/>
              </a:spcAft>
              <a:defRPr/>
            </a:pPr>
            <a:r>
              <a:rPr lang="en-US" b="1" dirty="0">
                <a:solidFill>
                  <a:srgbClr val="000000"/>
                </a:solidFill>
                <a:effectLst>
                  <a:outerShdw blurRad="38100" dist="38100" dir="2700000" algn="tl">
                    <a:srgbClr val="000000">
                      <a:alpha val="43137"/>
                    </a:srgbClr>
                  </a:outerShdw>
                </a:effectLst>
                <a:latin typeface="Arial Narrow" pitchFamily="34" charset="0"/>
                <a:cs typeface="Arial" pitchFamily="34" charset="0"/>
              </a:rPr>
              <a:t>P = 0.001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9" name="Picture 5"/>
          <p:cNvPicPr>
            <a:picLocks noChangeAspect="1" noChangeArrowheads="1"/>
          </p:cNvPicPr>
          <p:nvPr/>
        </p:nvPicPr>
        <p:blipFill>
          <a:blip r:embed="rId3" cstate="print"/>
          <a:srcRect/>
          <a:stretch>
            <a:fillRect/>
          </a:stretch>
        </p:blipFill>
        <p:spPr bwMode="auto">
          <a:xfrm>
            <a:off x="358182" y="1643050"/>
            <a:ext cx="11548111" cy="4530566"/>
          </a:xfrm>
          <a:prstGeom prst="rect">
            <a:avLst/>
          </a:prstGeom>
          <a:noFill/>
          <a:ln w="12700">
            <a:solidFill>
              <a:srgbClr val="0000FF"/>
            </a:solidFill>
            <a:miter lim="800000"/>
            <a:headEnd/>
            <a:tailEnd/>
          </a:ln>
          <a:effectLst/>
        </p:spPr>
      </p:pic>
      <p:sp>
        <p:nvSpPr>
          <p:cNvPr id="2" name="Title 1"/>
          <p:cNvSpPr>
            <a:spLocks noGrp="1"/>
          </p:cNvSpPr>
          <p:nvPr>
            <p:ph type="title"/>
          </p:nvPr>
        </p:nvSpPr>
        <p:spPr>
          <a:xfrm>
            <a:off x="0" y="274638"/>
            <a:ext cx="12192000" cy="1143000"/>
          </a:xfrm>
        </p:spPr>
        <p:txBody>
          <a:bodyPr/>
          <a:lstStyle/>
          <a:p>
            <a:r>
              <a:rPr lang="en-US" sz="3200" b="1" dirty="0" smtClean="0">
                <a:solidFill>
                  <a:schemeClr val="bg1"/>
                </a:solidFill>
              </a:rPr>
              <a:t>Underlying mechanisms for persistent</a:t>
            </a:r>
            <a:br>
              <a:rPr lang="en-US" sz="3200" b="1" dirty="0" smtClean="0">
                <a:solidFill>
                  <a:schemeClr val="bg1"/>
                </a:solidFill>
              </a:rPr>
            </a:br>
            <a:r>
              <a:rPr lang="en-US" sz="800" b="1" dirty="0" smtClean="0">
                <a:solidFill>
                  <a:schemeClr val="bg1"/>
                </a:solidFill>
              </a:rPr>
              <a:t/>
            </a:r>
            <a:br>
              <a:rPr lang="en-US" sz="800" b="1" dirty="0" smtClean="0">
                <a:solidFill>
                  <a:schemeClr val="bg1"/>
                </a:solidFill>
              </a:rPr>
            </a:br>
            <a:r>
              <a:rPr lang="en-US" sz="3200" b="1" dirty="0" smtClean="0">
                <a:solidFill>
                  <a:schemeClr val="bg1"/>
                </a:solidFill>
              </a:rPr>
              <a:t>heartburn despite treatment with PPIs</a:t>
            </a:r>
            <a:endParaRPr lang="en-US" sz="3200" b="1" dirty="0">
              <a:solidFill>
                <a:schemeClr val="bg1"/>
              </a:solidFill>
            </a:endParaRPr>
          </a:p>
        </p:txBody>
      </p:sp>
      <p:sp>
        <p:nvSpPr>
          <p:cNvPr id="6" name="Rectangle 5"/>
          <p:cNvSpPr/>
          <p:nvPr/>
        </p:nvSpPr>
        <p:spPr>
          <a:xfrm>
            <a:off x="0" y="6417254"/>
            <a:ext cx="12192000" cy="369332"/>
          </a:xfrm>
          <a:prstGeom prst="rect">
            <a:avLst/>
          </a:prstGeom>
        </p:spPr>
        <p:txBody>
          <a:bodyPr wrap="square">
            <a:spAutoFit/>
          </a:bodyPr>
          <a:lstStyle/>
          <a:p>
            <a:pPr algn="ctr" fontAlgn="base">
              <a:spcBef>
                <a:spcPct val="0"/>
              </a:spcBef>
              <a:spcAft>
                <a:spcPct val="0"/>
              </a:spcAft>
            </a:pPr>
            <a:r>
              <a:rPr lang="en-US" dirty="0" err="1" smtClean="0">
                <a:solidFill>
                  <a:prstClr val="white"/>
                </a:solidFill>
                <a:latin typeface="Times New Roman" pitchFamily="18" charset="0"/>
                <a:cs typeface="Times New Roman" pitchFamily="18" charset="0"/>
              </a:rPr>
              <a:t>Fass</a:t>
            </a:r>
            <a:r>
              <a:rPr lang="en-US" dirty="0" smtClean="0">
                <a:solidFill>
                  <a:prstClr val="white"/>
                </a:solidFill>
                <a:latin typeface="Times New Roman" pitchFamily="18" charset="0"/>
                <a:cs typeface="Times New Roman" pitchFamily="18" charset="0"/>
              </a:rPr>
              <a:t> R &amp; </a:t>
            </a:r>
            <a:r>
              <a:rPr lang="en-US" dirty="0" err="1" smtClean="0">
                <a:solidFill>
                  <a:prstClr val="white"/>
                </a:solidFill>
                <a:latin typeface="Times New Roman" pitchFamily="18" charset="0"/>
                <a:cs typeface="Times New Roman" pitchFamily="18" charset="0"/>
              </a:rPr>
              <a:t>Sifrim</a:t>
            </a:r>
            <a:r>
              <a:rPr lang="en-US" dirty="0" smtClean="0">
                <a:solidFill>
                  <a:prstClr val="white"/>
                </a:solidFill>
                <a:latin typeface="Times New Roman" pitchFamily="18" charset="0"/>
                <a:cs typeface="Times New Roman" pitchFamily="18" charset="0"/>
              </a:rPr>
              <a:t> D. Gut 2009 ; 58 : 295 – 309.</a:t>
            </a:r>
            <a:endParaRPr lang="en-US" dirty="0">
              <a:solidFill>
                <a:prstClr val="white"/>
              </a:solidFill>
              <a:latin typeface="Times New Roman" pitchFamily="18" charset="0"/>
              <a:cs typeface="Times New Roman" pitchFamily="18" charset="0"/>
            </a:endParaRPr>
          </a:p>
        </p:txBody>
      </p:sp>
      <p:sp>
        <p:nvSpPr>
          <p:cNvPr id="7" name="Rectangle 6"/>
          <p:cNvSpPr/>
          <p:nvPr/>
        </p:nvSpPr>
        <p:spPr>
          <a:xfrm>
            <a:off x="476212" y="1743007"/>
            <a:ext cx="4095779" cy="430887"/>
          </a:xfrm>
          <a:prstGeom prst="rect">
            <a:avLst/>
          </a:prstGeom>
          <a:ln w="12700">
            <a:solidFill>
              <a:srgbClr val="FF0000"/>
            </a:solidFill>
          </a:ln>
        </p:spPr>
        <p:txBody>
          <a:bodyPr wrap="square">
            <a:spAutoFit/>
          </a:bodyP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10 – 40 % of patients  </a:t>
            </a:r>
            <a:endParaRPr lang="en-US" sz="2200" b="1"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AutoShape 2" descr="https://1.bp.blogspot.com/-PWsdpZZSd_g/XezW1qDTlXI/AAAAAAAAAbE/CYI4_Qys-DcXgWtE4ndp1vLnIh7rbbqMgCLcBGAsYHQ/s400/Eosinophilic_Esophagitis_EoE_endoscopic_findings.jp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48484" name="AutoShape 4" descr="https://1.bp.blogspot.com/-PWsdpZZSd_g/XezW1qDTlXI/AAAAAAAAAbE/CYI4_Qys-DcXgWtE4ndp1vLnIh7rbbqMgCLcBGAsYHQ/s400/Eosinophilic_Esophagitis_EoE_endoscopic_findings.jp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48486" name="AutoShape 6" descr="https://1.bp.blogspot.com/-PWsdpZZSd_g/XezW1qDTlXI/AAAAAAAAAbE/CYI4_Qys-DcXgWtE4ndp1vLnIh7rbbqMgCLcBGAsYHQ/s400/Eosinophilic_Esophagitis_EoE_endoscopic_findings.jp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48488" name="AutoShape 8" descr="Histopathologic variability and endoscopic correlates in adults with eosinophilic  esophagitis - Gastrointestinal Endoscopy"/>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pic>
        <p:nvPicPr>
          <p:cNvPr id="148489" name="Picture 9"/>
          <p:cNvPicPr>
            <a:picLocks noChangeAspect="1" noChangeArrowheads="1"/>
          </p:cNvPicPr>
          <p:nvPr/>
        </p:nvPicPr>
        <p:blipFill>
          <a:blip r:embed="rId2" cstate="print"/>
          <a:srcRect/>
          <a:stretch>
            <a:fillRect/>
          </a:stretch>
        </p:blipFill>
        <p:spPr bwMode="auto">
          <a:xfrm>
            <a:off x="1103445" y="1484787"/>
            <a:ext cx="10177131" cy="5142585"/>
          </a:xfrm>
          <a:prstGeom prst="rect">
            <a:avLst/>
          </a:prstGeom>
          <a:noFill/>
          <a:ln w="9525">
            <a:noFill/>
            <a:miter lim="800000"/>
            <a:headEnd/>
            <a:tailEnd/>
          </a:ln>
        </p:spPr>
      </p:pic>
      <p:sp>
        <p:nvSpPr>
          <p:cNvPr id="9" name="Title 1"/>
          <p:cNvSpPr>
            <a:spLocks noGrp="1"/>
          </p:cNvSpPr>
          <p:nvPr>
            <p:ph type="title"/>
          </p:nvPr>
        </p:nvSpPr>
        <p:spPr/>
        <p:txBody>
          <a:bodyPr>
            <a:noAutofit/>
          </a:bodyPr>
          <a:lstStyle/>
          <a:p>
            <a:r>
              <a:rPr lang="en-US" sz="3200" b="1" dirty="0" smtClean="0">
                <a:solidFill>
                  <a:schemeClr val="bg1"/>
                </a:solidFill>
              </a:rPr>
              <a:t>Endoscopic images of </a:t>
            </a:r>
            <a:r>
              <a:rPr lang="en-US" sz="3200" b="1" dirty="0" err="1" smtClean="0">
                <a:solidFill>
                  <a:schemeClr val="bg1"/>
                </a:solidFill>
              </a:rPr>
              <a:t>eosinophilic</a:t>
            </a:r>
            <a:r>
              <a:rPr lang="en-US" sz="3200" b="1" dirty="0" smtClean="0">
                <a:solidFill>
                  <a:schemeClr val="bg1"/>
                </a:solidFill>
              </a:rPr>
              <a:t> </a:t>
            </a:r>
            <a:r>
              <a:rPr lang="en-US" sz="3200" b="1" dirty="0" err="1" smtClean="0">
                <a:solidFill>
                  <a:schemeClr val="bg1"/>
                </a:solidFill>
              </a:rPr>
              <a:t>esophagitis</a:t>
            </a:r>
            <a:endParaRPr lang="en-US" sz="3200" b="1"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500306"/>
            <a:ext cx="11144328" cy="1143000"/>
          </a:xfrm>
          <a:solidFill>
            <a:schemeClr val="bg1">
              <a:lumMod val="95000"/>
            </a:schemeClr>
          </a:solidFill>
          <a:ln w="12700">
            <a:solidFill>
              <a:srgbClr val="0000FF"/>
            </a:solidFill>
          </a:ln>
        </p:spPr>
        <p:txBody>
          <a:bodyPr/>
          <a:lstStyle/>
          <a:p>
            <a:r>
              <a:rPr lang="en-US" sz="4000" dirty="0" smtClean="0">
                <a:solidFill>
                  <a:srgbClr val="333399"/>
                </a:solidFill>
                <a:sym typeface="Wingdings"/>
              </a:rPr>
              <a:t></a:t>
            </a:r>
            <a:r>
              <a:rPr lang="en-US" sz="4000" b="1" dirty="0" smtClean="0">
                <a:solidFill>
                  <a:srgbClr val="333399"/>
                </a:solidFill>
                <a:sym typeface="Wingdings"/>
              </a:rPr>
              <a:t> </a:t>
            </a:r>
            <a:r>
              <a:rPr lang="en-US" sz="4000" b="1" dirty="0" smtClean="0">
                <a:solidFill>
                  <a:srgbClr val="333399"/>
                </a:solidFill>
              </a:rPr>
              <a:t>PPIs &amp; HP eradication</a:t>
            </a:r>
            <a:endParaRPr lang="en-US" sz="4000" b="1" dirty="0">
              <a:solidFill>
                <a:srgbClr val="333399"/>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11222"/>
          </a:xfrm>
        </p:spPr>
        <p:txBody>
          <a:bodyPr/>
          <a:lstStyle/>
          <a:p>
            <a:r>
              <a:rPr lang="en-US" sz="3600" b="1" dirty="0" smtClean="0">
                <a:solidFill>
                  <a:schemeClr val="bg1"/>
                </a:solidFill>
              </a:rPr>
              <a:t>PPI &amp; HP eradication</a:t>
            </a:r>
            <a:endParaRPr lang="en-US" sz="3600" dirty="0">
              <a:solidFill>
                <a:schemeClr val="bg1"/>
              </a:solidFill>
            </a:endParaRPr>
          </a:p>
        </p:txBody>
      </p:sp>
      <p:sp>
        <p:nvSpPr>
          <p:cNvPr id="3" name="Content Placeholder 2"/>
          <p:cNvSpPr>
            <a:spLocks noGrp="1"/>
          </p:cNvSpPr>
          <p:nvPr>
            <p:ph idx="1"/>
          </p:nvPr>
        </p:nvSpPr>
        <p:spPr>
          <a:xfrm>
            <a:off x="571461" y="1785926"/>
            <a:ext cx="11296691" cy="3500462"/>
          </a:xfrm>
          <a:solidFill>
            <a:schemeClr val="bg1">
              <a:lumMod val="95000"/>
            </a:schemeClr>
          </a:solidFill>
          <a:ln w="19050">
            <a:solidFill>
              <a:srgbClr val="0000FF"/>
            </a:solidFill>
          </a:ln>
        </p:spPr>
        <p:txBody>
          <a:bodyPr/>
          <a:lstStyle/>
          <a:p>
            <a:pPr>
              <a:spcBef>
                <a:spcPts val="600"/>
              </a:spcBef>
              <a:buNone/>
            </a:pPr>
            <a:endParaRPr lang="en-US" sz="800" dirty="0" smtClean="0">
              <a:latin typeface="Times New Roman" pitchFamily="18" charset="0"/>
              <a:cs typeface="Times New Roman" pitchFamily="18" charset="0"/>
            </a:endParaRPr>
          </a:p>
          <a:p>
            <a:pPr>
              <a:spcBef>
                <a:spcPts val="600"/>
              </a:spcBef>
            </a:pPr>
            <a:r>
              <a:rPr lang="en-US" sz="2800" dirty="0" smtClean="0">
                <a:latin typeface="Times New Roman" pitchFamily="18" charset="0"/>
                <a:cs typeface="Times New Roman" pitchFamily="18" charset="0"/>
              </a:rPr>
              <a:t>Single dose of PPIs reduces efficacy of HP eradication</a:t>
            </a:r>
          </a:p>
          <a:p>
            <a:pPr>
              <a:spcBef>
                <a:spcPts val="600"/>
              </a:spcBef>
              <a:buNone/>
            </a:pPr>
            <a:r>
              <a:rPr lang="en-US" sz="2800" dirty="0" smtClean="0">
                <a:latin typeface="Times New Roman" pitchFamily="18" charset="0"/>
                <a:cs typeface="Times New Roman" pitchFamily="18" charset="0"/>
              </a:rPr>
              <a:t>	PPIs should be used at </a:t>
            </a:r>
            <a:r>
              <a:rPr lang="en-US" sz="2800" b="1" dirty="0" smtClean="0">
                <a:solidFill>
                  <a:srgbClr val="000099"/>
                </a:solidFill>
                <a:latin typeface="Times New Roman" pitchFamily="18" charset="0"/>
                <a:cs typeface="Times New Roman" pitchFamily="18" charset="0"/>
              </a:rPr>
              <a:t>double the standard doses</a:t>
            </a:r>
          </a:p>
          <a:p>
            <a:pPr>
              <a:spcBef>
                <a:spcPts val="600"/>
              </a:spcBef>
              <a:buNone/>
            </a:pPr>
            <a:r>
              <a:rPr lang="en-US" sz="2800" dirty="0" smtClean="0">
                <a:latin typeface="Times New Roman" pitchFamily="18" charset="0"/>
                <a:cs typeface="Times New Roman" pitchFamily="18" charset="0"/>
              </a:rPr>
              <a:t>	Exception of </a:t>
            </a:r>
            <a:r>
              <a:rPr lang="en-US" sz="2800" b="1" dirty="0" err="1" smtClean="0">
                <a:solidFill>
                  <a:srgbClr val="000099"/>
                </a:solidFill>
                <a:latin typeface="Times New Roman" pitchFamily="18" charset="0"/>
                <a:cs typeface="Times New Roman" pitchFamily="18" charset="0"/>
              </a:rPr>
              <a:t>esomeprazole</a:t>
            </a:r>
            <a:r>
              <a:rPr lang="en-US" sz="2800" dirty="0" smtClean="0">
                <a:latin typeface="Times New Roman" pitchFamily="18" charset="0"/>
                <a:cs typeface="Times New Roman" pitchFamily="18" charset="0"/>
              </a:rPr>
              <a:t>: 20mg bid is effective </a:t>
            </a:r>
          </a:p>
          <a:p>
            <a:pPr>
              <a:spcBef>
                <a:spcPts val="600"/>
              </a:spcBef>
              <a:buNone/>
            </a:pPr>
            <a:endParaRPr lang="en-US" sz="2800" dirty="0" smtClean="0">
              <a:latin typeface="Times New Roman" pitchFamily="18" charset="0"/>
              <a:cs typeface="Times New Roman" pitchFamily="18" charset="0"/>
            </a:endParaRPr>
          </a:p>
          <a:p>
            <a:pPr>
              <a:spcBef>
                <a:spcPts val="600"/>
              </a:spcBef>
            </a:pPr>
            <a:r>
              <a:rPr lang="en-US" sz="2800" dirty="0" smtClean="0">
                <a:latin typeface="Times New Roman" pitchFamily="18" charset="0"/>
                <a:cs typeface="Times New Roman" pitchFamily="18" charset="0"/>
              </a:rPr>
              <a:t>No data available that might suggest one PPI to be</a:t>
            </a:r>
          </a:p>
          <a:p>
            <a:pPr>
              <a:spcBef>
                <a:spcPts val="600"/>
              </a:spcBef>
              <a:buNone/>
            </a:pPr>
            <a:r>
              <a:rPr lang="en-US" sz="2800" dirty="0" smtClean="0">
                <a:latin typeface="Times New Roman" pitchFamily="18" charset="0"/>
                <a:cs typeface="Times New Roman" pitchFamily="18" charset="0"/>
              </a:rPr>
              <a:t>	preferable to another in this indication</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285992"/>
            <a:ext cx="11144328" cy="1928826"/>
          </a:xfrm>
          <a:solidFill>
            <a:schemeClr val="bg1">
              <a:lumMod val="95000"/>
            </a:schemeClr>
          </a:solidFill>
          <a:ln w="19050">
            <a:solidFill>
              <a:srgbClr val="0000FF"/>
            </a:solidFill>
          </a:ln>
        </p:spPr>
        <p:txBody>
          <a:bodyPr/>
          <a:lstStyle/>
          <a:p>
            <a:r>
              <a:rPr lang="en-US" sz="4000" dirty="0" smtClean="0">
                <a:solidFill>
                  <a:srgbClr val="333399"/>
                </a:solidFill>
                <a:sym typeface="Wingdings"/>
              </a:rPr>
              <a:t></a:t>
            </a:r>
            <a:r>
              <a:rPr lang="en-US" sz="4000" b="1" dirty="0" smtClean="0">
                <a:solidFill>
                  <a:srgbClr val="333399"/>
                </a:solidFill>
                <a:sym typeface="Wingdings"/>
              </a:rPr>
              <a:t> </a:t>
            </a:r>
            <a:r>
              <a:rPr lang="en-US" sz="4000" b="1" dirty="0" smtClean="0">
                <a:solidFill>
                  <a:srgbClr val="333399"/>
                </a:solidFill>
              </a:rPr>
              <a:t>PPIs &amp; peptic ulcers:</a:t>
            </a:r>
            <a:br>
              <a:rPr lang="en-US" sz="4000" b="1" dirty="0" smtClean="0">
                <a:solidFill>
                  <a:srgbClr val="333399"/>
                </a:solidFill>
              </a:rPr>
            </a:br>
            <a:r>
              <a:rPr lang="en-US" sz="2400" b="1" dirty="0" smtClean="0">
                <a:solidFill>
                  <a:srgbClr val="333399"/>
                </a:solidFill>
              </a:rPr>
              <a:t/>
            </a:r>
            <a:br>
              <a:rPr lang="en-US" sz="2400" b="1" dirty="0" smtClean="0">
                <a:solidFill>
                  <a:srgbClr val="333399"/>
                </a:solidFill>
              </a:rPr>
            </a:br>
            <a:r>
              <a:rPr lang="en-US" sz="3600" b="1" dirty="0" smtClean="0">
                <a:solidFill>
                  <a:srgbClr val="333399"/>
                </a:solidFill>
              </a:rPr>
              <a:t>Gastric – duodenal – bleeding </a:t>
            </a:r>
            <a:endParaRPr lang="en-US" sz="3600" b="1" dirty="0">
              <a:solidFill>
                <a:srgbClr val="333399"/>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12192000" cy="1428760"/>
          </a:xfrm>
        </p:spPr>
        <p:txBody>
          <a:bodyPr/>
          <a:lstStyle/>
          <a:p>
            <a:r>
              <a:rPr lang="en-US" sz="3200" b="1" dirty="0" smtClean="0">
                <a:solidFill>
                  <a:schemeClr val="bg1"/>
                </a:solidFill>
              </a:rPr>
              <a:t>Medical therapy for </a:t>
            </a:r>
            <a:r>
              <a:rPr lang="en-US" sz="3200" b="1" dirty="0" err="1" smtClean="0">
                <a:solidFill>
                  <a:schemeClr val="bg1"/>
                </a:solidFill>
              </a:rPr>
              <a:t>gatric</a:t>
            </a:r>
            <a:r>
              <a:rPr lang="en-US" sz="3200" b="1" dirty="0" smtClean="0">
                <a:solidFill>
                  <a:schemeClr val="bg1"/>
                </a:solidFill>
              </a:rPr>
              <a:t> &amp; duodenal ulcer</a:t>
            </a:r>
            <a:endParaRPr lang="en-US" sz="2800" b="1"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285711" y="2000240"/>
            <a:ext cx="11620581" cy="3500462"/>
          </a:xfrm>
          <a:solidFill>
            <a:schemeClr val="bg1">
              <a:lumMod val="95000"/>
            </a:schemeClr>
          </a:solidFill>
          <a:ln w="19050">
            <a:solidFill>
              <a:srgbClr val="0000FF"/>
            </a:solidFill>
          </a:ln>
        </p:spPr>
        <p:txBody>
          <a:bodyPr/>
          <a:lstStyle/>
          <a:p>
            <a:pPr>
              <a:buNone/>
            </a:pPr>
            <a:endParaRPr lang="en-US" sz="800" dirty="0" smtClean="0">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Removing injurious agent: </a:t>
            </a:r>
            <a:r>
              <a:rPr lang="en-US" sz="2800" dirty="0" smtClean="0">
                <a:latin typeface="Times New Roman" pitchFamily="18" charset="0"/>
                <a:cs typeface="Times New Roman" pitchFamily="18" charset="0"/>
              </a:rPr>
              <a:t>NSAIDs or HP</a:t>
            </a:r>
          </a:p>
          <a:p>
            <a:pPr>
              <a:buNone/>
            </a:pPr>
            <a:endParaRPr lang="en-US" sz="1400" dirty="0" smtClean="0">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Standard dose </a:t>
            </a:r>
            <a:r>
              <a:rPr lang="en-US" sz="2800" dirty="0" smtClean="0">
                <a:latin typeface="Times New Roman" pitchFamily="18" charset="0"/>
                <a:cs typeface="Times New Roman" pitchFamily="18" charset="0"/>
              </a:rPr>
              <a:t>of PPI suffices</a:t>
            </a:r>
          </a:p>
          <a:p>
            <a:pPr>
              <a:buNone/>
            </a:pPr>
            <a:endParaRPr lang="en-US" sz="1400" dirty="0" smtClean="0">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Double dose </a:t>
            </a:r>
            <a:r>
              <a:rPr lang="en-US" sz="2800" dirty="0" smtClean="0">
                <a:latin typeface="Times New Roman" pitchFamily="18" charset="0"/>
                <a:cs typeface="Times New Roman" pitchFamily="18" charset="0"/>
              </a:rPr>
              <a:t>in some cases particularly in gastric ulcer </a:t>
            </a:r>
          </a:p>
          <a:p>
            <a:pPr>
              <a:buNone/>
            </a:pPr>
            <a:endParaRPr lang="en-US" sz="14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No comparative studies between various PPIs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86" name="Group 58"/>
          <p:cNvGraphicFramePr>
            <a:graphicFrameLocks noGrp="1"/>
          </p:cNvGraphicFramePr>
          <p:nvPr/>
        </p:nvGraphicFramePr>
        <p:xfrm>
          <a:off x="711200" y="1214422"/>
          <a:ext cx="10871201" cy="2071702"/>
        </p:xfrm>
        <a:graphic>
          <a:graphicData uri="http://schemas.openxmlformats.org/drawingml/2006/table">
            <a:tbl>
              <a:tblPr>
                <a:tableStyleId>{69CF1AB2-1976-4502-BF36-3FF5EA218861}</a:tableStyleId>
              </a:tblPr>
              <a:tblGrid>
                <a:gridCol w="2005367"/>
                <a:gridCol w="5593919"/>
                <a:gridCol w="3271915"/>
              </a:tblGrid>
              <a:tr h="70919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solidFill>
                          <a:srgbClr val="333399"/>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solidFill>
                            <a:srgbClr val="333399"/>
                          </a:solidFill>
                          <a:effectLst/>
                        </a:rPr>
                        <a:t>Stage</a:t>
                      </a:r>
                      <a:endParaRPr kumimoji="0" lang="en-US" sz="2400" b="1" i="0" u="none" strike="noStrike" cap="none" normalizeH="0" baseline="0" dirty="0" smtClean="0">
                        <a:ln>
                          <a:noFill/>
                        </a:ln>
                        <a:solidFill>
                          <a:srgbClr val="333399"/>
                        </a:solidFill>
                        <a:effectLst/>
                        <a:latin typeface="Times New Roman" pitchFamily="18" charset="0"/>
                        <a:cs typeface="Times New Roman" pitchFamily="18" charset="0"/>
                      </a:endParaRPr>
                    </a:p>
                  </a:txBody>
                  <a:tcPr marL="121920" marR="121920" horzOverflow="overflow">
                    <a:solidFill>
                      <a:schemeClr val="accent3">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solidFill>
                          <a:srgbClr val="333399"/>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solidFill>
                            <a:srgbClr val="333399"/>
                          </a:solidFill>
                          <a:effectLst/>
                        </a:rPr>
                        <a:t>Characteristics</a:t>
                      </a:r>
                      <a:endParaRPr kumimoji="0" lang="en-US" sz="2400" b="1" i="0" u="none" strike="noStrike" cap="none" normalizeH="0" baseline="0" dirty="0" smtClean="0">
                        <a:ln>
                          <a:noFill/>
                        </a:ln>
                        <a:solidFill>
                          <a:srgbClr val="333399"/>
                        </a:solidFill>
                        <a:effectLst/>
                        <a:latin typeface="Times New Roman" pitchFamily="18" charset="0"/>
                        <a:cs typeface="Times New Roman" pitchFamily="18" charset="0"/>
                      </a:endParaRPr>
                    </a:p>
                  </a:txBody>
                  <a:tcPr marL="121920" marR="121920" horzOverflow="overflow">
                    <a:solidFill>
                      <a:schemeClr val="accent3">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solidFill>
                          <a:srgbClr val="333399"/>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err="1" smtClean="0">
                          <a:ln>
                            <a:noFill/>
                          </a:ln>
                          <a:solidFill>
                            <a:srgbClr val="333399"/>
                          </a:solidFill>
                          <a:effectLst/>
                        </a:rPr>
                        <a:t>Rebleeding</a:t>
                      </a:r>
                      <a:endParaRPr kumimoji="0" lang="en-US" sz="2400" b="1" i="0" u="none" strike="noStrike" cap="none" normalizeH="0" baseline="0" dirty="0" smtClean="0">
                        <a:ln>
                          <a:noFill/>
                        </a:ln>
                        <a:solidFill>
                          <a:srgbClr val="333399"/>
                        </a:solidFill>
                        <a:effectLst/>
                        <a:latin typeface="Times New Roman" pitchFamily="18" charset="0"/>
                        <a:cs typeface="Times New Roman" pitchFamily="18" charset="0"/>
                      </a:endParaRPr>
                    </a:p>
                  </a:txBody>
                  <a:tcPr marL="121920" marR="121920" horzOverflow="overflow">
                    <a:solidFill>
                      <a:schemeClr val="accent3">
                        <a:lumMod val="20000"/>
                        <a:lumOff val="80000"/>
                      </a:schemeClr>
                    </a:solidFill>
                  </a:tcPr>
                </a:tc>
              </a:tr>
              <a:tr h="6804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effectLst/>
                          <a:latin typeface="Times New Roman" pitchFamily="18" charset="0"/>
                          <a:cs typeface="Times New Roman" pitchFamily="18" charset="0"/>
                        </a:rPr>
                        <a:t>I a</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Jet arterial bleeding </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90 %</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r h="68205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err="1" smtClean="0">
                          <a:ln>
                            <a:noFill/>
                          </a:ln>
                          <a:effectLst/>
                          <a:latin typeface="Times New Roman" pitchFamily="18" charset="0"/>
                          <a:cs typeface="Times New Roman" pitchFamily="18" charset="0"/>
                        </a:rPr>
                        <a:t>Ib</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Oozing</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50 %</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bl>
          </a:graphicData>
        </a:graphic>
      </p:graphicFrame>
      <p:graphicFrame>
        <p:nvGraphicFramePr>
          <p:cNvPr id="4" name="Table 3"/>
          <p:cNvGraphicFramePr>
            <a:graphicFrameLocks noGrp="1"/>
          </p:cNvGraphicFramePr>
          <p:nvPr/>
        </p:nvGraphicFramePr>
        <p:xfrm>
          <a:off x="711200" y="3254390"/>
          <a:ext cx="10871201" cy="2032001"/>
        </p:xfrm>
        <a:graphic>
          <a:graphicData uri="http://schemas.openxmlformats.org/drawingml/2006/table">
            <a:tbl>
              <a:tblPr>
                <a:tableStyleId>{BC89EF96-8CEA-46FF-86C4-4CE0E7609802}</a:tableStyleId>
              </a:tblPr>
              <a:tblGrid>
                <a:gridCol w="2005367"/>
                <a:gridCol w="5593919"/>
                <a:gridCol w="3271915"/>
              </a:tblGrid>
              <a:tr h="677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err="1" smtClean="0">
                          <a:ln>
                            <a:noFill/>
                          </a:ln>
                          <a:effectLst/>
                          <a:latin typeface="Times New Roman" pitchFamily="18" charset="0"/>
                          <a:cs typeface="Times New Roman" pitchFamily="18" charset="0"/>
                        </a:rPr>
                        <a:t>IIa</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Visible Vessel</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25 – 30 %</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r h="676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err="1" smtClean="0">
                          <a:ln>
                            <a:noFill/>
                          </a:ln>
                          <a:effectLst/>
                          <a:latin typeface="Times New Roman" pitchFamily="18" charset="0"/>
                          <a:cs typeface="Times New Roman" pitchFamily="18" charset="0"/>
                        </a:rPr>
                        <a:t>IIb</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Adherent clot</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10 – 20%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r h="677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1"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err="1" smtClean="0">
                          <a:ln>
                            <a:noFill/>
                          </a:ln>
                          <a:effectLst/>
                          <a:latin typeface="Times New Roman" pitchFamily="18" charset="0"/>
                          <a:cs typeface="Times New Roman" pitchFamily="18" charset="0"/>
                        </a:rPr>
                        <a:t>IIc</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Black spot in ulcer crater</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7 – 10%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bl>
          </a:graphicData>
        </a:graphic>
      </p:graphicFrame>
      <p:graphicFrame>
        <p:nvGraphicFramePr>
          <p:cNvPr id="5" name="Table 4"/>
          <p:cNvGraphicFramePr>
            <a:graphicFrameLocks noGrp="1"/>
          </p:cNvGraphicFramePr>
          <p:nvPr/>
        </p:nvGraphicFramePr>
        <p:xfrm>
          <a:off x="711200" y="5251470"/>
          <a:ext cx="10871201" cy="677863"/>
        </p:xfrm>
        <a:graphic>
          <a:graphicData uri="http://schemas.openxmlformats.org/drawingml/2006/table">
            <a:tbl>
              <a:tblPr>
                <a:tableStyleId>{BC89EF96-8CEA-46FF-86C4-4CE0E7609802}</a:tableStyleId>
              </a:tblPr>
              <a:tblGrid>
                <a:gridCol w="2005367"/>
                <a:gridCol w="5593919"/>
                <a:gridCol w="3271915"/>
              </a:tblGrid>
              <a:tr h="677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 u="none" strike="noStrike" cap="none" normalizeH="0" baseline="0" dirty="0" smtClean="0">
                          <a:ln>
                            <a:noFill/>
                          </a:ln>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effectLst/>
                          <a:latin typeface="Times New Roman" pitchFamily="18" charset="0"/>
                          <a:cs typeface="Times New Roman" pitchFamily="18" charset="0"/>
                        </a:rPr>
                        <a:t>III</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Clean base ulcer</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400" b="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u="none" strike="noStrike" cap="none" normalizeH="0" baseline="0" dirty="0" smtClean="0">
                          <a:ln>
                            <a:noFill/>
                          </a:ln>
                          <a:effectLst/>
                          <a:latin typeface="Times New Roman" pitchFamily="18" charset="0"/>
                          <a:cs typeface="Times New Roman" pitchFamily="18" charset="0"/>
                        </a:rPr>
                        <a:t>3 – 5 %</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txBody>
                  <a:tcPr marL="121920" marR="121920" horzOverflow="overflow">
                    <a:solidFill>
                      <a:schemeClr val="bg1"/>
                    </a:solidFill>
                  </a:tcPr>
                </a:tc>
              </a:tr>
            </a:tbl>
          </a:graphicData>
        </a:graphic>
      </p:graphicFrame>
      <p:sp>
        <p:nvSpPr>
          <p:cNvPr id="6" name="Rectangle 5"/>
          <p:cNvSpPr/>
          <p:nvPr/>
        </p:nvSpPr>
        <p:spPr>
          <a:xfrm>
            <a:off x="0" y="428607"/>
            <a:ext cx="12192000" cy="584775"/>
          </a:xfrm>
          <a:prstGeom prst="rect">
            <a:avLst/>
          </a:prstGeom>
        </p:spPr>
        <p:txBody>
          <a:bodyPr wrap="square">
            <a:spAutoFit/>
          </a:bodyPr>
          <a:lstStyle/>
          <a:p>
            <a:pPr algn="ctr" fontAlgn="base">
              <a:spcBef>
                <a:spcPct val="0"/>
              </a:spcBef>
              <a:spcAft>
                <a:spcPct val="0"/>
              </a:spcAft>
            </a:pPr>
            <a:r>
              <a:rPr lang="en-US" sz="3200" b="1" dirty="0" smtClean="0">
                <a:solidFill>
                  <a:prstClr val="white"/>
                </a:solidFill>
                <a:cs typeface="Tahoma" pitchFamily="34" charset="0"/>
              </a:rPr>
              <a:t>Forrest’s classification for PU bleeding</a:t>
            </a:r>
            <a:endParaRPr lang="en-US" sz="3200"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Endoscopic Hemorrhage: This is Even Harder than the Laparoscope! |  Anesthesia Key"/>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28" name="AutoShape 4" descr="Endoscopic Hemorrhage: This is Even Harder than the Laparoscope! |  Anesthesia Key"/>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30" name="AutoShape 6" descr="Endoscopic Hemorrhage: This is Even Harder than the Laparoscope! |  Anesthesia Key"/>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32" name="AutoShape 8" descr="Approach to gastrointestinal bleedin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34" name="AutoShape 10" descr="Approach to gastrointestinal bleedin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36" name="AutoShape 12" descr="Approach to gastrointestinal bleeding"/>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sp>
        <p:nvSpPr>
          <p:cNvPr id="1038" name="AutoShape 14" descr="Discuss the management of upper gastrointestinal haemorrhage"/>
          <p:cNvSpPr>
            <a:spLocks noChangeAspect="1" noChangeArrowheads="1"/>
          </p:cNvSpPr>
          <p:nvPr/>
        </p:nvSpPr>
        <p:spPr bwMode="auto">
          <a:xfrm>
            <a:off x="11897784" y="-144463"/>
            <a:ext cx="4064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ar-SY">
              <a:solidFill>
                <a:prstClr val="black"/>
              </a:solidFill>
              <a:latin typeface="Arial" pitchFamily="34" charset="0"/>
            </a:endParaRPr>
          </a:p>
        </p:txBody>
      </p:sp>
      <p:pic>
        <p:nvPicPr>
          <p:cNvPr id="1039" name="Picture 15"/>
          <p:cNvPicPr>
            <a:picLocks noChangeAspect="1" noChangeArrowheads="1"/>
          </p:cNvPicPr>
          <p:nvPr/>
        </p:nvPicPr>
        <p:blipFill>
          <a:blip r:embed="rId2" cstate="print"/>
          <a:srcRect/>
          <a:stretch>
            <a:fillRect/>
          </a:stretch>
        </p:blipFill>
        <p:spPr bwMode="auto">
          <a:xfrm>
            <a:off x="1391477" y="1412776"/>
            <a:ext cx="9601067" cy="4824536"/>
          </a:xfrm>
          <a:prstGeom prst="rect">
            <a:avLst/>
          </a:prstGeom>
          <a:noFill/>
          <a:ln w="9525">
            <a:noFill/>
            <a:miter lim="800000"/>
            <a:headEnd/>
            <a:tailEnd/>
          </a:ln>
        </p:spPr>
      </p:pic>
      <p:sp>
        <p:nvSpPr>
          <p:cNvPr id="11" name="Title 1"/>
          <p:cNvSpPr>
            <a:spLocks noGrp="1"/>
          </p:cNvSpPr>
          <p:nvPr>
            <p:ph type="title"/>
          </p:nvPr>
        </p:nvSpPr>
        <p:spPr/>
        <p:txBody>
          <a:bodyPr/>
          <a:lstStyle/>
          <a:p>
            <a:r>
              <a:rPr lang="en-US" sz="3200" b="1" dirty="0" smtClean="0">
                <a:solidFill>
                  <a:schemeClr val="bg1"/>
                </a:solidFill>
                <a:latin typeface="Calibri" pitchFamily="34" charset="0"/>
                <a:cs typeface="Tahoma" pitchFamily="34" charset="0"/>
              </a:rPr>
              <a:t>Forrest’s classification for bleeding PU</a:t>
            </a:r>
            <a:endParaRPr lang="en-US"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7401985" y="2189166"/>
            <a:ext cx="2370667" cy="3468687"/>
          </a:xfrm>
          <a:prstGeom prst="rect">
            <a:avLst/>
          </a:prstGeom>
          <a:solidFill>
            <a:schemeClr val="tx2">
              <a:lumMod val="40000"/>
              <a:lumOff val="60000"/>
            </a:schemeClr>
          </a:solidFill>
          <a:ln w="12700">
            <a:noFill/>
            <a:miter lim="800000"/>
            <a:headEnd/>
            <a:tailEnd/>
          </a:ln>
        </p:spPr>
        <p:txBody>
          <a:bodyPr wrap="none" anchor="ctr"/>
          <a:lstStyle/>
          <a:p>
            <a:pPr fontAlgn="base">
              <a:spcBef>
                <a:spcPct val="0"/>
              </a:spcBef>
              <a:spcAft>
                <a:spcPct val="0"/>
              </a:spcAft>
              <a:defRPr/>
            </a:pPr>
            <a:endParaRPr lang="en-US">
              <a:solidFill>
                <a:prstClr val="black"/>
              </a:solidFill>
              <a:latin typeface="Arial" charset="0"/>
              <a:cs typeface="Arial" charset="0"/>
            </a:endParaRPr>
          </a:p>
        </p:txBody>
      </p:sp>
      <p:sp>
        <p:nvSpPr>
          <p:cNvPr id="68611" name="Rectangle 3"/>
          <p:cNvSpPr>
            <a:spLocks noChangeArrowheads="1"/>
          </p:cNvSpPr>
          <p:nvPr/>
        </p:nvSpPr>
        <p:spPr bwMode="auto">
          <a:xfrm>
            <a:off x="3075519" y="2189166"/>
            <a:ext cx="4334933" cy="3468687"/>
          </a:xfrm>
          <a:prstGeom prst="rect">
            <a:avLst/>
          </a:prstGeom>
          <a:solidFill>
            <a:schemeClr val="accent4">
              <a:lumMod val="20000"/>
              <a:lumOff val="80000"/>
            </a:schemeClr>
          </a:solidFill>
          <a:ln w="12700">
            <a:noFill/>
            <a:miter lim="800000"/>
            <a:headEnd/>
            <a:tailEnd/>
          </a:ln>
        </p:spPr>
        <p:txBody>
          <a:bodyPr wrap="none" anchor="ctr"/>
          <a:lstStyle/>
          <a:p>
            <a:pPr fontAlgn="base">
              <a:spcBef>
                <a:spcPct val="0"/>
              </a:spcBef>
              <a:spcAft>
                <a:spcPct val="0"/>
              </a:spcAft>
              <a:defRPr/>
            </a:pPr>
            <a:endParaRPr lang="en-US">
              <a:solidFill>
                <a:prstClr val="black"/>
              </a:solidFill>
              <a:latin typeface="Arial" charset="0"/>
              <a:cs typeface="Arial" charset="0"/>
            </a:endParaRPr>
          </a:p>
        </p:txBody>
      </p:sp>
      <p:grpSp>
        <p:nvGrpSpPr>
          <p:cNvPr id="2" name="Group 4"/>
          <p:cNvGrpSpPr>
            <a:grpSpLocks/>
          </p:cNvGrpSpPr>
          <p:nvPr/>
        </p:nvGrpSpPr>
        <p:grpSpPr bwMode="auto">
          <a:xfrm>
            <a:off x="2942169" y="2185991"/>
            <a:ext cx="116417" cy="3470275"/>
            <a:chOff x="1564" y="1431"/>
            <a:chExt cx="62" cy="2186"/>
          </a:xfrm>
        </p:grpSpPr>
        <p:sp>
          <p:nvSpPr>
            <p:cNvPr id="68647" name="Line 5"/>
            <p:cNvSpPr>
              <a:spLocks noChangeShapeType="1"/>
            </p:cNvSpPr>
            <p:nvPr/>
          </p:nvSpPr>
          <p:spPr bwMode="auto">
            <a:xfrm>
              <a:off x="1564" y="3617"/>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8" name="Line 6"/>
            <p:cNvSpPr>
              <a:spLocks noChangeShapeType="1"/>
            </p:cNvSpPr>
            <p:nvPr/>
          </p:nvSpPr>
          <p:spPr bwMode="auto">
            <a:xfrm>
              <a:off x="1564" y="3180"/>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9" name="Line 7"/>
            <p:cNvSpPr>
              <a:spLocks noChangeShapeType="1"/>
            </p:cNvSpPr>
            <p:nvPr/>
          </p:nvSpPr>
          <p:spPr bwMode="auto">
            <a:xfrm>
              <a:off x="1564" y="2744"/>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50" name="Line 8"/>
            <p:cNvSpPr>
              <a:spLocks noChangeShapeType="1"/>
            </p:cNvSpPr>
            <p:nvPr/>
          </p:nvSpPr>
          <p:spPr bwMode="auto">
            <a:xfrm>
              <a:off x="1564" y="2306"/>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51" name="Line 9"/>
            <p:cNvSpPr>
              <a:spLocks noChangeShapeType="1"/>
            </p:cNvSpPr>
            <p:nvPr/>
          </p:nvSpPr>
          <p:spPr bwMode="auto">
            <a:xfrm>
              <a:off x="1564" y="1869"/>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52" name="Line 10"/>
            <p:cNvSpPr>
              <a:spLocks noChangeShapeType="1"/>
            </p:cNvSpPr>
            <p:nvPr/>
          </p:nvSpPr>
          <p:spPr bwMode="auto">
            <a:xfrm>
              <a:off x="1564" y="1431"/>
              <a:ext cx="62"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grpSp>
      <p:grpSp>
        <p:nvGrpSpPr>
          <p:cNvPr id="3" name="Group 11"/>
          <p:cNvGrpSpPr>
            <a:grpSpLocks/>
          </p:cNvGrpSpPr>
          <p:nvPr/>
        </p:nvGrpSpPr>
        <p:grpSpPr bwMode="auto">
          <a:xfrm>
            <a:off x="4131735" y="5668966"/>
            <a:ext cx="3289300" cy="104775"/>
            <a:chOff x="2196" y="3625"/>
            <a:chExt cx="1748" cy="66"/>
          </a:xfrm>
        </p:grpSpPr>
        <p:sp>
          <p:nvSpPr>
            <p:cNvPr id="68643" name="Line 12"/>
            <p:cNvSpPr>
              <a:spLocks noChangeShapeType="1"/>
            </p:cNvSpPr>
            <p:nvPr/>
          </p:nvSpPr>
          <p:spPr bwMode="auto">
            <a:xfrm>
              <a:off x="2196" y="3625"/>
              <a:ext cx="0" cy="66"/>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4" name="Line 13"/>
            <p:cNvSpPr>
              <a:spLocks noChangeShapeType="1"/>
            </p:cNvSpPr>
            <p:nvPr/>
          </p:nvSpPr>
          <p:spPr bwMode="auto">
            <a:xfrm>
              <a:off x="2778" y="3625"/>
              <a:ext cx="0" cy="66"/>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5" name="Line 14"/>
            <p:cNvSpPr>
              <a:spLocks noChangeShapeType="1"/>
            </p:cNvSpPr>
            <p:nvPr/>
          </p:nvSpPr>
          <p:spPr bwMode="auto">
            <a:xfrm>
              <a:off x="3362" y="3625"/>
              <a:ext cx="0" cy="66"/>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6" name="Line 15"/>
            <p:cNvSpPr>
              <a:spLocks noChangeShapeType="1"/>
            </p:cNvSpPr>
            <p:nvPr/>
          </p:nvSpPr>
          <p:spPr bwMode="auto">
            <a:xfrm>
              <a:off x="3944" y="3625"/>
              <a:ext cx="0" cy="66"/>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grpSp>
      <p:sp>
        <p:nvSpPr>
          <p:cNvPr id="68614" name="Line 16"/>
          <p:cNvSpPr>
            <a:spLocks noChangeShapeType="1"/>
          </p:cNvSpPr>
          <p:nvPr/>
        </p:nvSpPr>
        <p:spPr bwMode="auto">
          <a:xfrm flipV="1">
            <a:off x="3073400" y="2173291"/>
            <a:ext cx="0" cy="3495675"/>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15" name="Line 17"/>
          <p:cNvSpPr>
            <a:spLocks noChangeShapeType="1"/>
          </p:cNvSpPr>
          <p:nvPr/>
        </p:nvSpPr>
        <p:spPr bwMode="auto">
          <a:xfrm>
            <a:off x="3090333" y="5656263"/>
            <a:ext cx="6705600" cy="0"/>
          </a:xfrm>
          <a:prstGeom prst="line">
            <a:avLst/>
          </a:prstGeom>
          <a:noFill/>
          <a:ln w="25400">
            <a:solidFill>
              <a:srgbClr val="333399"/>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16" name="Freeform 18"/>
          <p:cNvSpPr>
            <a:spLocks/>
          </p:cNvSpPr>
          <p:nvPr/>
        </p:nvSpPr>
        <p:spPr bwMode="auto">
          <a:xfrm>
            <a:off x="4186769" y="2346325"/>
            <a:ext cx="3661833" cy="2108200"/>
          </a:xfrm>
          <a:custGeom>
            <a:avLst/>
            <a:gdLst>
              <a:gd name="T0" fmla="*/ 2147483647 w 1946"/>
              <a:gd name="T1" fmla="*/ 2147483647 h 1328"/>
              <a:gd name="T2" fmla="*/ 2147483647 w 1946"/>
              <a:gd name="T3" fmla="*/ 2147483647 h 1328"/>
              <a:gd name="T4" fmla="*/ 2147483647 w 1946"/>
              <a:gd name="T5" fmla="*/ 2147483647 h 1328"/>
              <a:gd name="T6" fmla="*/ 2147483647 w 1946"/>
              <a:gd name="T7" fmla="*/ 2147483647 h 1328"/>
              <a:gd name="T8" fmla="*/ 2147483647 w 1946"/>
              <a:gd name="T9" fmla="*/ 2147483647 h 1328"/>
              <a:gd name="T10" fmla="*/ 2147483647 w 1946"/>
              <a:gd name="T11" fmla="*/ 2147483647 h 1328"/>
              <a:gd name="T12" fmla="*/ 2147483647 w 1946"/>
              <a:gd name="T13" fmla="*/ 2147483647 h 1328"/>
              <a:gd name="T14" fmla="*/ 2147483647 w 1946"/>
              <a:gd name="T15" fmla="*/ 2147483647 h 1328"/>
              <a:gd name="T16" fmla="*/ 2147483647 w 1946"/>
              <a:gd name="T17" fmla="*/ 2147483647 h 1328"/>
              <a:gd name="T18" fmla="*/ 2147483647 w 1946"/>
              <a:gd name="T19" fmla="*/ 2147483647 h 1328"/>
              <a:gd name="T20" fmla="*/ 2147483647 w 1946"/>
              <a:gd name="T21" fmla="*/ 2147483647 h 1328"/>
              <a:gd name="T22" fmla="*/ 2147483647 w 1946"/>
              <a:gd name="T23" fmla="*/ 2147483647 h 1328"/>
              <a:gd name="T24" fmla="*/ 2147483647 w 1946"/>
              <a:gd name="T25" fmla="*/ 2147483647 h 1328"/>
              <a:gd name="T26" fmla="*/ 2147483647 w 1946"/>
              <a:gd name="T27" fmla="*/ 2147483647 h 1328"/>
              <a:gd name="T28" fmla="*/ 2147483647 w 1946"/>
              <a:gd name="T29" fmla="*/ 2147483647 h 1328"/>
              <a:gd name="T30" fmla="*/ 2147483647 w 1946"/>
              <a:gd name="T31" fmla="*/ 2147483647 h 1328"/>
              <a:gd name="T32" fmla="*/ 2147483647 w 1946"/>
              <a:gd name="T33" fmla="*/ 2147483647 h 1328"/>
              <a:gd name="T34" fmla="*/ 2147483647 w 1946"/>
              <a:gd name="T35" fmla="*/ 2147483647 h 1328"/>
              <a:gd name="T36" fmla="*/ 2147483647 w 1946"/>
              <a:gd name="T37" fmla="*/ 2147483647 h 1328"/>
              <a:gd name="T38" fmla="*/ 2147483647 w 1946"/>
              <a:gd name="T39" fmla="*/ 2147483647 h 1328"/>
              <a:gd name="T40" fmla="*/ 2147483647 w 1946"/>
              <a:gd name="T41" fmla="*/ 2147483647 h 1328"/>
              <a:gd name="T42" fmla="*/ 2147483647 w 1946"/>
              <a:gd name="T43" fmla="*/ 2147483647 h 1328"/>
              <a:gd name="T44" fmla="*/ 2147483647 w 1946"/>
              <a:gd name="T45" fmla="*/ 2147483647 h 1328"/>
              <a:gd name="T46" fmla="*/ 2147483647 w 1946"/>
              <a:gd name="T47" fmla="*/ 2147483647 h 1328"/>
              <a:gd name="T48" fmla="*/ 2147483647 w 1946"/>
              <a:gd name="T49" fmla="*/ 2147483647 h 1328"/>
              <a:gd name="T50" fmla="*/ 2147483647 w 1946"/>
              <a:gd name="T51" fmla="*/ 2147483647 h 1328"/>
              <a:gd name="T52" fmla="*/ 2147483647 w 1946"/>
              <a:gd name="T53" fmla="*/ 2147483647 h 1328"/>
              <a:gd name="T54" fmla="*/ 2147483647 w 1946"/>
              <a:gd name="T55" fmla="*/ 2147483647 h 1328"/>
              <a:gd name="T56" fmla="*/ 2147483647 w 1946"/>
              <a:gd name="T57" fmla="*/ 2147483647 h 1328"/>
              <a:gd name="T58" fmla="*/ 2147483647 w 1946"/>
              <a:gd name="T59" fmla="*/ 2147483647 h 1328"/>
              <a:gd name="T60" fmla="*/ 2147483647 w 1946"/>
              <a:gd name="T61" fmla="*/ 2147483647 h 1328"/>
              <a:gd name="T62" fmla="*/ 2147483647 w 1946"/>
              <a:gd name="T63" fmla="*/ 2147483647 h 1328"/>
              <a:gd name="T64" fmla="*/ 2147483647 w 1946"/>
              <a:gd name="T65" fmla="*/ 2147483647 h 1328"/>
              <a:gd name="T66" fmla="*/ 2147483647 w 1946"/>
              <a:gd name="T67" fmla="*/ 2147483647 h 1328"/>
              <a:gd name="T68" fmla="*/ 2147483647 w 1946"/>
              <a:gd name="T69" fmla="*/ 2147483647 h 1328"/>
              <a:gd name="T70" fmla="*/ 2147483647 w 1946"/>
              <a:gd name="T71" fmla="*/ 2147483647 h 1328"/>
              <a:gd name="T72" fmla="*/ 2147483647 w 1946"/>
              <a:gd name="T73" fmla="*/ 2147483647 h 1328"/>
              <a:gd name="T74" fmla="*/ 2147483647 w 1946"/>
              <a:gd name="T75" fmla="*/ 2147483647 h 1328"/>
              <a:gd name="T76" fmla="*/ 2147483647 w 1946"/>
              <a:gd name="T77" fmla="*/ 2147483647 h 1328"/>
              <a:gd name="T78" fmla="*/ 2147483647 w 1946"/>
              <a:gd name="T79" fmla="*/ 2147483647 h 1328"/>
              <a:gd name="T80" fmla="*/ 2147483647 w 1946"/>
              <a:gd name="T81" fmla="*/ 2147483647 h 1328"/>
              <a:gd name="T82" fmla="*/ 2147483647 w 1946"/>
              <a:gd name="T83" fmla="*/ 2147483647 h 1328"/>
              <a:gd name="T84" fmla="*/ 2147483647 w 1946"/>
              <a:gd name="T85" fmla="*/ 0 h 1328"/>
              <a:gd name="T86" fmla="*/ 2147483647 w 1946"/>
              <a:gd name="T87" fmla="*/ 2147483647 h 1328"/>
              <a:gd name="T88" fmla="*/ 2147483647 w 1946"/>
              <a:gd name="T89" fmla="*/ 2147483647 h 1328"/>
              <a:gd name="T90" fmla="*/ 2147483647 w 1946"/>
              <a:gd name="T91" fmla="*/ 2147483647 h 1328"/>
              <a:gd name="T92" fmla="*/ 2147483647 w 1946"/>
              <a:gd name="T93" fmla="*/ 2147483647 h 1328"/>
              <a:gd name="T94" fmla="*/ 2147483647 w 1946"/>
              <a:gd name="T95" fmla="*/ 2147483647 h 1328"/>
              <a:gd name="T96" fmla="*/ 2147483647 w 1946"/>
              <a:gd name="T97" fmla="*/ 2147483647 h 1328"/>
              <a:gd name="T98" fmla="*/ 2147483647 w 1946"/>
              <a:gd name="T99" fmla="*/ 2147483647 h 1328"/>
              <a:gd name="T100" fmla="*/ 2147483647 w 1946"/>
              <a:gd name="T101" fmla="*/ 2147483647 h 1328"/>
              <a:gd name="T102" fmla="*/ 2147483647 w 1946"/>
              <a:gd name="T103" fmla="*/ 2147483647 h 1328"/>
              <a:gd name="T104" fmla="*/ 2147483647 w 1946"/>
              <a:gd name="T105" fmla="*/ 2147483647 h 1328"/>
              <a:gd name="T106" fmla="*/ 2147483647 w 1946"/>
              <a:gd name="T107" fmla="*/ 2147483647 h 13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46"/>
              <a:gd name="T163" fmla="*/ 0 h 1328"/>
              <a:gd name="T164" fmla="*/ 1946 w 1946"/>
              <a:gd name="T165" fmla="*/ 1328 h 132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46" h="1328">
                <a:moveTo>
                  <a:pt x="0" y="296"/>
                </a:moveTo>
                <a:lnTo>
                  <a:pt x="6" y="280"/>
                </a:lnTo>
                <a:lnTo>
                  <a:pt x="12" y="264"/>
                </a:lnTo>
                <a:lnTo>
                  <a:pt x="22" y="248"/>
                </a:lnTo>
                <a:lnTo>
                  <a:pt x="28" y="236"/>
                </a:lnTo>
                <a:lnTo>
                  <a:pt x="35" y="223"/>
                </a:lnTo>
                <a:lnTo>
                  <a:pt x="41" y="211"/>
                </a:lnTo>
                <a:lnTo>
                  <a:pt x="47" y="202"/>
                </a:lnTo>
                <a:lnTo>
                  <a:pt x="56" y="188"/>
                </a:lnTo>
                <a:lnTo>
                  <a:pt x="62" y="179"/>
                </a:lnTo>
                <a:lnTo>
                  <a:pt x="68" y="173"/>
                </a:lnTo>
                <a:lnTo>
                  <a:pt x="78" y="163"/>
                </a:lnTo>
                <a:lnTo>
                  <a:pt x="85" y="157"/>
                </a:lnTo>
                <a:lnTo>
                  <a:pt x="91" y="151"/>
                </a:lnTo>
                <a:lnTo>
                  <a:pt x="101" y="148"/>
                </a:lnTo>
                <a:lnTo>
                  <a:pt x="107" y="142"/>
                </a:lnTo>
                <a:lnTo>
                  <a:pt x="113" y="138"/>
                </a:lnTo>
                <a:lnTo>
                  <a:pt x="122" y="136"/>
                </a:lnTo>
                <a:lnTo>
                  <a:pt x="128" y="132"/>
                </a:lnTo>
                <a:lnTo>
                  <a:pt x="138" y="128"/>
                </a:lnTo>
                <a:lnTo>
                  <a:pt x="144" y="126"/>
                </a:lnTo>
                <a:lnTo>
                  <a:pt x="154" y="126"/>
                </a:lnTo>
                <a:lnTo>
                  <a:pt x="163" y="122"/>
                </a:lnTo>
                <a:lnTo>
                  <a:pt x="169" y="122"/>
                </a:lnTo>
                <a:lnTo>
                  <a:pt x="179" y="122"/>
                </a:lnTo>
                <a:lnTo>
                  <a:pt x="188" y="126"/>
                </a:lnTo>
                <a:lnTo>
                  <a:pt x="194" y="126"/>
                </a:lnTo>
                <a:lnTo>
                  <a:pt x="204" y="126"/>
                </a:lnTo>
                <a:lnTo>
                  <a:pt x="214" y="128"/>
                </a:lnTo>
                <a:lnTo>
                  <a:pt x="223" y="128"/>
                </a:lnTo>
                <a:lnTo>
                  <a:pt x="229" y="132"/>
                </a:lnTo>
                <a:lnTo>
                  <a:pt x="239" y="136"/>
                </a:lnTo>
                <a:lnTo>
                  <a:pt x="248" y="138"/>
                </a:lnTo>
                <a:lnTo>
                  <a:pt x="258" y="142"/>
                </a:lnTo>
                <a:lnTo>
                  <a:pt x="268" y="145"/>
                </a:lnTo>
                <a:lnTo>
                  <a:pt x="277" y="148"/>
                </a:lnTo>
                <a:lnTo>
                  <a:pt x="287" y="155"/>
                </a:lnTo>
                <a:lnTo>
                  <a:pt x="295" y="157"/>
                </a:lnTo>
                <a:lnTo>
                  <a:pt x="305" y="163"/>
                </a:lnTo>
                <a:lnTo>
                  <a:pt x="314" y="167"/>
                </a:lnTo>
                <a:lnTo>
                  <a:pt x="324" y="173"/>
                </a:lnTo>
                <a:lnTo>
                  <a:pt x="334" y="176"/>
                </a:lnTo>
                <a:lnTo>
                  <a:pt x="346" y="182"/>
                </a:lnTo>
                <a:lnTo>
                  <a:pt x="355" y="188"/>
                </a:lnTo>
                <a:lnTo>
                  <a:pt x="365" y="192"/>
                </a:lnTo>
                <a:lnTo>
                  <a:pt x="374" y="198"/>
                </a:lnTo>
                <a:lnTo>
                  <a:pt x="386" y="204"/>
                </a:lnTo>
                <a:lnTo>
                  <a:pt x="396" y="211"/>
                </a:lnTo>
                <a:lnTo>
                  <a:pt x="406" y="217"/>
                </a:lnTo>
                <a:lnTo>
                  <a:pt x="419" y="220"/>
                </a:lnTo>
                <a:lnTo>
                  <a:pt x="428" y="227"/>
                </a:lnTo>
                <a:lnTo>
                  <a:pt x="440" y="233"/>
                </a:lnTo>
                <a:lnTo>
                  <a:pt x="450" y="239"/>
                </a:lnTo>
                <a:lnTo>
                  <a:pt x="460" y="246"/>
                </a:lnTo>
                <a:lnTo>
                  <a:pt x="472" y="248"/>
                </a:lnTo>
                <a:lnTo>
                  <a:pt x="481" y="254"/>
                </a:lnTo>
                <a:lnTo>
                  <a:pt x="493" y="262"/>
                </a:lnTo>
                <a:lnTo>
                  <a:pt x="506" y="264"/>
                </a:lnTo>
                <a:lnTo>
                  <a:pt x="516" y="270"/>
                </a:lnTo>
                <a:lnTo>
                  <a:pt x="528" y="277"/>
                </a:lnTo>
                <a:lnTo>
                  <a:pt x="541" y="280"/>
                </a:lnTo>
                <a:lnTo>
                  <a:pt x="551" y="287"/>
                </a:lnTo>
                <a:lnTo>
                  <a:pt x="563" y="289"/>
                </a:lnTo>
                <a:lnTo>
                  <a:pt x="576" y="293"/>
                </a:lnTo>
                <a:lnTo>
                  <a:pt x="584" y="299"/>
                </a:lnTo>
                <a:lnTo>
                  <a:pt x="598" y="302"/>
                </a:lnTo>
                <a:lnTo>
                  <a:pt x="611" y="305"/>
                </a:lnTo>
                <a:lnTo>
                  <a:pt x="623" y="308"/>
                </a:lnTo>
                <a:lnTo>
                  <a:pt x="635" y="311"/>
                </a:lnTo>
                <a:lnTo>
                  <a:pt x="644" y="314"/>
                </a:lnTo>
                <a:lnTo>
                  <a:pt x="658" y="314"/>
                </a:lnTo>
                <a:lnTo>
                  <a:pt x="670" y="318"/>
                </a:lnTo>
                <a:lnTo>
                  <a:pt x="683" y="318"/>
                </a:lnTo>
                <a:lnTo>
                  <a:pt x="695" y="320"/>
                </a:lnTo>
                <a:lnTo>
                  <a:pt x="708" y="320"/>
                </a:lnTo>
                <a:lnTo>
                  <a:pt x="720" y="320"/>
                </a:lnTo>
                <a:lnTo>
                  <a:pt x="733" y="320"/>
                </a:lnTo>
                <a:lnTo>
                  <a:pt x="745" y="320"/>
                </a:lnTo>
                <a:lnTo>
                  <a:pt x="758" y="320"/>
                </a:lnTo>
                <a:lnTo>
                  <a:pt x="770" y="320"/>
                </a:lnTo>
                <a:lnTo>
                  <a:pt x="784" y="318"/>
                </a:lnTo>
                <a:lnTo>
                  <a:pt x="796" y="318"/>
                </a:lnTo>
                <a:lnTo>
                  <a:pt x="809" y="314"/>
                </a:lnTo>
                <a:lnTo>
                  <a:pt x="821" y="311"/>
                </a:lnTo>
                <a:lnTo>
                  <a:pt x="838" y="308"/>
                </a:lnTo>
                <a:lnTo>
                  <a:pt x="850" y="305"/>
                </a:lnTo>
                <a:lnTo>
                  <a:pt x="862" y="302"/>
                </a:lnTo>
                <a:lnTo>
                  <a:pt x="875" y="296"/>
                </a:lnTo>
                <a:lnTo>
                  <a:pt x="888" y="293"/>
                </a:lnTo>
                <a:lnTo>
                  <a:pt x="900" y="287"/>
                </a:lnTo>
                <a:lnTo>
                  <a:pt x="916" y="283"/>
                </a:lnTo>
                <a:lnTo>
                  <a:pt x="929" y="277"/>
                </a:lnTo>
                <a:lnTo>
                  <a:pt x="941" y="270"/>
                </a:lnTo>
                <a:lnTo>
                  <a:pt x="954" y="264"/>
                </a:lnTo>
                <a:lnTo>
                  <a:pt x="970" y="258"/>
                </a:lnTo>
                <a:lnTo>
                  <a:pt x="981" y="248"/>
                </a:lnTo>
                <a:lnTo>
                  <a:pt x="995" y="242"/>
                </a:lnTo>
                <a:lnTo>
                  <a:pt x="1010" y="233"/>
                </a:lnTo>
                <a:lnTo>
                  <a:pt x="1022" y="227"/>
                </a:lnTo>
                <a:lnTo>
                  <a:pt x="1035" y="217"/>
                </a:lnTo>
                <a:lnTo>
                  <a:pt x="1051" y="208"/>
                </a:lnTo>
                <a:lnTo>
                  <a:pt x="1063" y="198"/>
                </a:lnTo>
                <a:lnTo>
                  <a:pt x="1080" y="192"/>
                </a:lnTo>
                <a:lnTo>
                  <a:pt x="1092" y="182"/>
                </a:lnTo>
                <a:lnTo>
                  <a:pt x="1104" y="173"/>
                </a:lnTo>
                <a:lnTo>
                  <a:pt x="1121" y="161"/>
                </a:lnTo>
                <a:lnTo>
                  <a:pt x="1133" y="151"/>
                </a:lnTo>
                <a:lnTo>
                  <a:pt x="1148" y="142"/>
                </a:lnTo>
                <a:lnTo>
                  <a:pt x="1161" y="132"/>
                </a:lnTo>
                <a:lnTo>
                  <a:pt x="1177" y="122"/>
                </a:lnTo>
                <a:lnTo>
                  <a:pt x="1189" y="113"/>
                </a:lnTo>
                <a:lnTo>
                  <a:pt x="1205" y="104"/>
                </a:lnTo>
                <a:lnTo>
                  <a:pt x="1221" y="95"/>
                </a:lnTo>
                <a:lnTo>
                  <a:pt x="1233" y="85"/>
                </a:lnTo>
                <a:lnTo>
                  <a:pt x="1249" y="76"/>
                </a:lnTo>
                <a:lnTo>
                  <a:pt x="1262" y="66"/>
                </a:lnTo>
                <a:lnTo>
                  <a:pt x="1278" y="56"/>
                </a:lnTo>
                <a:lnTo>
                  <a:pt x="1293" y="50"/>
                </a:lnTo>
                <a:lnTo>
                  <a:pt x="1305" y="41"/>
                </a:lnTo>
                <a:lnTo>
                  <a:pt x="1322" y="35"/>
                </a:lnTo>
                <a:lnTo>
                  <a:pt x="1337" y="28"/>
                </a:lnTo>
                <a:lnTo>
                  <a:pt x="1350" y="22"/>
                </a:lnTo>
                <a:lnTo>
                  <a:pt x="1365" y="16"/>
                </a:lnTo>
                <a:lnTo>
                  <a:pt x="1381" y="13"/>
                </a:lnTo>
                <a:lnTo>
                  <a:pt x="1397" y="6"/>
                </a:lnTo>
                <a:lnTo>
                  <a:pt x="1410" y="4"/>
                </a:lnTo>
                <a:lnTo>
                  <a:pt x="1425" y="0"/>
                </a:lnTo>
                <a:lnTo>
                  <a:pt x="1441" y="0"/>
                </a:lnTo>
                <a:lnTo>
                  <a:pt x="1457" y="0"/>
                </a:lnTo>
                <a:lnTo>
                  <a:pt x="1472" y="0"/>
                </a:lnTo>
                <a:lnTo>
                  <a:pt x="1485" y="4"/>
                </a:lnTo>
                <a:lnTo>
                  <a:pt x="1501" y="6"/>
                </a:lnTo>
                <a:lnTo>
                  <a:pt x="1517" y="10"/>
                </a:lnTo>
                <a:lnTo>
                  <a:pt x="1532" y="16"/>
                </a:lnTo>
                <a:lnTo>
                  <a:pt x="1548" y="25"/>
                </a:lnTo>
                <a:lnTo>
                  <a:pt x="1565" y="35"/>
                </a:lnTo>
                <a:lnTo>
                  <a:pt x="1579" y="44"/>
                </a:lnTo>
                <a:lnTo>
                  <a:pt x="1592" y="60"/>
                </a:lnTo>
                <a:lnTo>
                  <a:pt x="1608" y="72"/>
                </a:lnTo>
                <a:lnTo>
                  <a:pt x="1623" y="91"/>
                </a:lnTo>
                <a:lnTo>
                  <a:pt x="1639" y="110"/>
                </a:lnTo>
                <a:lnTo>
                  <a:pt x="1656" y="132"/>
                </a:lnTo>
                <a:lnTo>
                  <a:pt x="1670" y="155"/>
                </a:lnTo>
                <a:lnTo>
                  <a:pt x="1687" y="182"/>
                </a:lnTo>
                <a:lnTo>
                  <a:pt x="1699" y="211"/>
                </a:lnTo>
                <a:lnTo>
                  <a:pt x="1715" y="242"/>
                </a:lnTo>
                <a:lnTo>
                  <a:pt x="1730" y="277"/>
                </a:lnTo>
                <a:lnTo>
                  <a:pt x="1747" y="314"/>
                </a:lnTo>
                <a:lnTo>
                  <a:pt x="1763" y="355"/>
                </a:lnTo>
                <a:lnTo>
                  <a:pt x="1775" y="400"/>
                </a:lnTo>
                <a:lnTo>
                  <a:pt x="1790" y="446"/>
                </a:lnTo>
                <a:lnTo>
                  <a:pt x="1803" y="497"/>
                </a:lnTo>
                <a:lnTo>
                  <a:pt x="1819" y="551"/>
                </a:lnTo>
                <a:lnTo>
                  <a:pt x="1831" y="607"/>
                </a:lnTo>
                <a:lnTo>
                  <a:pt x="1848" y="671"/>
                </a:lnTo>
                <a:lnTo>
                  <a:pt x="1860" y="737"/>
                </a:lnTo>
                <a:lnTo>
                  <a:pt x="1872" y="805"/>
                </a:lnTo>
                <a:lnTo>
                  <a:pt x="1885" y="881"/>
                </a:lnTo>
                <a:lnTo>
                  <a:pt x="1898" y="960"/>
                </a:lnTo>
                <a:lnTo>
                  <a:pt x="1910" y="1044"/>
                </a:lnTo>
                <a:lnTo>
                  <a:pt x="1922" y="1133"/>
                </a:lnTo>
                <a:lnTo>
                  <a:pt x="1935" y="1226"/>
                </a:lnTo>
                <a:lnTo>
                  <a:pt x="1945" y="1327"/>
                </a:lnTo>
              </a:path>
            </a:pathLst>
          </a:custGeom>
          <a:noFill/>
          <a:ln w="57150" cap="rnd">
            <a:solidFill>
              <a:srgbClr val="FFFF00"/>
            </a:solidFill>
            <a:round/>
            <a:headEnd/>
            <a:tailEnd/>
          </a:ln>
        </p:spPr>
        <p:txBody>
          <a:bodyP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17" name="Oval 19"/>
          <p:cNvSpPr>
            <a:spLocks noChangeArrowheads="1"/>
          </p:cNvSpPr>
          <p:nvPr/>
        </p:nvSpPr>
        <p:spPr bwMode="auto">
          <a:xfrm>
            <a:off x="7770286" y="4391025"/>
            <a:ext cx="139700" cy="115888"/>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18" name="Oval 20"/>
          <p:cNvSpPr>
            <a:spLocks noChangeArrowheads="1"/>
          </p:cNvSpPr>
          <p:nvPr/>
        </p:nvSpPr>
        <p:spPr bwMode="auto">
          <a:xfrm>
            <a:off x="4106335" y="2746375"/>
            <a:ext cx="150284" cy="128588"/>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19" name="Rectangle 21"/>
          <p:cNvSpPr>
            <a:spLocks noChangeArrowheads="1"/>
          </p:cNvSpPr>
          <p:nvPr/>
        </p:nvSpPr>
        <p:spPr bwMode="auto">
          <a:xfrm>
            <a:off x="2614643" y="5461003"/>
            <a:ext cx="325410"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0</a:t>
            </a:r>
          </a:p>
        </p:txBody>
      </p:sp>
      <p:sp>
        <p:nvSpPr>
          <p:cNvPr id="68620" name="Rectangle 22"/>
          <p:cNvSpPr>
            <a:spLocks noChangeArrowheads="1"/>
          </p:cNvSpPr>
          <p:nvPr/>
        </p:nvSpPr>
        <p:spPr bwMode="auto">
          <a:xfrm>
            <a:off x="2471974" y="4754566"/>
            <a:ext cx="468078"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20</a:t>
            </a:r>
          </a:p>
        </p:txBody>
      </p:sp>
      <p:sp>
        <p:nvSpPr>
          <p:cNvPr id="68621" name="Rectangle 23"/>
          <p:cNvSpPr>
            <a:spLocks noChangeArrowheads="1"/>
          </p:cNvSpPr>
          <p:nvPr/>
        </p:nvSpPr>
        <p:spPr bwMode="auto">
          <a:xfrm>
            <a:off x="2471974" y="4076703"/>
            <a:ext cx="468078"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40</a:t>
            </a:r>
          </a:p>
        </p:txBody>
      </p:sp>
      <p:sp>
        <p:nvSpPr>
          <p:cNvPr id="68622" name="Rectangle 24"/>
          <p:cNvSpPr>
            <a:spLocks noChangeArrowheads="1"/>
          </p:cNvSpPr>
          <p:nvPr/>
        </p:nvSpPr>
        <p:spPr bwMode="auto">
          <a:xfrm>
            <a:off x="2471974" y="3382966"/>
            <a:ext cx="468078"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60</a:t>
            </a:r>
          </a:p>
        </p:txBody>
      </p:sp>
      <p:sp>
        <p:nvSpPr>
          <p:cNvPr id="68623" name="Rectangle 25"/>
          <p:cNvSpPr>
            <a:spLocks noChangeArrowheads="1"/>
          </p:cNvSpPr>
          <p:nvPr/>
        </p:nvSpPr>
        <p:spPr bwMode="auto">
          <a:xfrm>
            <a:off x="2471974" y="2681291"/>
            <a:ext cx="468078"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80</a:t>
            </a:r>
          </a:p>
        </p:txBody>
      </p:sp>
      <p:sp>
        <p:nvSpPr>
          <p:cNvPr id="68624" name="Rectangle 26"/>
          <p:cNvSpPr>
            <a:spLocks noChangeArrowheads="1"/>
          </p:cNvSpPr>
          <p:nvPr/>
        </p:nvSpPr>
        <p:spPr bwMode="auto">
          <a:xfrm>
            <a:off x="2329307" y="1984378"/>
            <a:ext cx="610745"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100</a:t>
            </a:r>
          </a:p>
        </p:txBody>
      </p:sp>
      <p:sp>
        <p:nvSpPr>
          <p:cNvPr id="68625" name="Rectangle 27"/>
          <p:cNvSpPr>
            <a:spLocks noChangeArrowheads="1"/>
          </p:cNvSpPr>
          <p:nvPr/>
        </p:nvSpPr>
        <p:spPr bwMode="auto">
          <a:xfrm>
            <a:off x="2216152" y="1414464"/>
            <a:ext cx="3214022" cy="643766"/>
          </a:xfrm>
          <a:prstGeom prst="rect">
            <a:avLst/>
          </a:prstGeom>
          <a:noFill/>
          <a:ln w="12700">
            <a:noFill/>
            <a:miter lim="800000"/>
            <a:headEnd/>
            <a:tailEnd/>
          </a:ln>
        </p:spPr>
        <p:txBody>
          <a:bodyPr wrap="none" lIns="90488" tIns="44450" rIns="90488" bIns="44450">
            <a:spAutoFit/>
          </a:bodyPr>
          <a:lstStyle/>
          <a:p>
            <a:pPr fontAlgn="base">
              <a:lnSpc>
                <a:spcPct val="90000"/>
              </a:lnSpc>
              <a:spcBef>
                <a:spcPct val="0"/>
              </a:spcBef>
              <a:spcAft>
                <a:spcPct val="0"/>
              </a:spcAft>
              <a:defRPr/>
            </a:pPr>
            <a:r>
              <a:rPr lang="en-GB" sz="2000" b="1" dirty="0">
                <a:solidFill>
                  <a:prstClr val="white"/>
                </a:solidFill>
                <a:latin typeface="Arial" charset="0"/>
                <a:cs typeface="Arial" charset="0"/>
              </a:rPr>
              <a:t>Maximum pepsin activity</a:t>
            </a:r>
            <a:br>
              <a:rPr lang="en-GB" sz="2000" b="1" dirty="0">
                <a:solidFill>
                  <a:prstClr val="white"/>
                </a:solidFill>
                <a:latin typeface="Arial" charset="0"/>
                <a:cs typeface="Arial" charset="0"/>
              </a:rPr>
            </a:br>
            <a:r>
              <a:rPr lang="en-GB" sz="2000" b="1" dirty="0">
                <a:solidFill>
                  <a:prstClr val="white"/>
                </a:solidFill>
                <a:latin typeface="Arial" charset="0"/>
                <a:cs typeface="Arial" charset="0"/>
              </a:rPr>
              <a:t>(%)</a:t>
            </a:r>
          </a:p>
        </p:txBody>
      </p:sp>
      <p:sp>
        <p:nvSpPr>
          <p:cNvPr id="68626" name="Rectangle 28"/>
          <p:cNvSpPr>
            <a:spLocks noChangeArrowheads="1"/>
          </p:cNvSpPr>
          <p:nvPr/>
        </p:nvSpPr>
        <p:spPr bwMode="auto">
          <a:xfrm>
            <a:off x="3945469" y="5776916"/>
            <a:ext cx="325411" cy="397545"/>
          </a:xfrm>
          <a:prstGeom prst="rect">
            <a:avLst/>
          </a:prstGeom>
          <a:noFill/>
          <a:ln w="12700">
            <a:noFill/>
            <a:miter lim="800000"/>
            <a:headEnd/>
            <a:tailEnd/>
          </a:ln>
        </p:spPr>
        <p:txBody>
          <a:bodyPr wrap="none" lIns="90488" tIns="44450" rIns="90488" bIns="44450">
            <a:spAutoFit/>
          </a:bodyPr>
          <a:lstStyle/>
          <a:p>
            <a:pPr fontAlgn="base">
              <a:spcBef>
                <a:spcPct val="0"/>
              </a:spcBef>
              <a:spcAft>
                <a:spcPct val="0"/>
              </a:spcAft>
              <a:defRPr/>
            </a:pPr>
            <a:r>
              <a:rPr lang="en-GB" sz="2000" b="1" dirty="0">
                <a:solidFill>
                  <a:prstClr val="white"/>
                </a:solidFill>
                <a:latin typeface="Arial" charset="0"/>
                <a:cs typeface="Arial" charset="0"/>
              </a:rPr>
              <a:t>1</a:t>
            </a:r>
          </a:p>
        </p:txBody>
      </p:sp>
      <p:sp>
        <p:nvSpPr>
          <p:cNvPr id="68627" name="Rectangle 29"/>
          <p:cNvSpPr>
            <a:spLocks noChangeArrowheads="1"/>
          </p:cNvSpPr>
          <p:nvPr/>
        </p:nvSpPr>
        <p:spPr bwMode="auto">
          <a:xfrm>
            <a:off x="5056720" y="5776916"/>
            <a:ext cx="325411" cy="397545"/>
          </a:xfrm>
          <a:prstGeom prst="rect">
            <a:avLst/>
          </a:prstGeom>
          <a:noFill/>
          <a:ln w="12700">
            <a:noFill/>
            <a:miter lim="800000"/>
            <a:headEnd/>
            <a:tailEnd/>
          </a:ln>
        </p:spPr>
        <p:txBody>
          <a:bodyPr wrap="none" lIns="90488" tIns="44450" rIns="90488" bIns="44450">
            <a:spAutoFit/>
          </a:bodyPr>
          <a:lstStyle/>
          <a:p>
            <a:pPr fontAlgn="base">
              <a:spcBef>
                <a:spcPct val="0"/>
              </a:spcBef>
              <a:spcAft>
                <a:spcPct val="0"/>
              </a:spcAft>
              <a:defRPr/>
            </a:pPr>
            <a:r>
              <a:rPr lang="en-GB" sz="2000" b="1" dirty="0">
                <a:solidFill>
                  <a:prstClr val="white"/>
                </a:solidFill>
                <a:latin typeface="Arial" charset="0"/>
                <a:cs typeface="Arial" charset="0"/>
              </a:rPr>
              <a:t>2</a:t>
            </a:r>
          </a:p>
        </p:txBody>
      </p:sp>
      <p:sp>
        <p:nvSpPr>
          <p:cNvPr id="68628" name="Rectangle 30"/>
          <p:cNvSpPr>
            <a:spLocks noChangeArrowheads="1"/>
          </p:cNvSpPr>
          <p:nvPr/>
        </p:nvSpPr>
        <p:spPr bwMode="auto">
          <a:xfrm>
            <a:off x="6142569" y="5776916"/>
            <a:ext cx="325411" cy="397545"/>
          </a:xfrm>
          <a:prstGeom prst="rect">
            <a:avLst/>
          </a:prstGeom>
          <a:noFill/>
          <a:ln w="12700">
            <a:noFill/>
            <a:miter lim="800000"/>
            <a:headEnd/>
            <a:tailEnd/>
          </a:ln>
        </p:spPr>
        <p:txBody>
          <a:bodyPr wrap="none" lIns="90488" tIns="44450" rIns="90488" bIns="44450">
            <a:spAutoFit/>
          </a:bodyPr>
          <a:lstStyle/>
          <a:p>
            <a:pPr fontAlgn="base">
              <a:spcBef>
                <a:spcPct val="0"/>
              </a:spcBef>
              <a:spcAft>
                <a:spcPct val="0"/>
              </a:spcAft>
              <a:defRPr/>
            </a:pPr>
            <a:r>
              <a:rPr lang="en-GB" sz="2000" b="1" dirty="0">
                <a:solidFill>
                  <a:prstClr val="white"/>
                </a:solidFill>
                <a:latin typeface="Arial" charset="0"/>
                <a:cs typeface="Arial" charset="0"/>
              </a:rPr>
              <a:t>3</a:t>
            </a:r>
          </a:p>
        </p:txBody>
      </p:sp>
      <p:sp>
        <p:nvSpPr>
          <p:cNvPr id="68629" name="Rectangle 31"/>
          <p:cNvSpPr>
            <a:spLocks noChangeArrowheads="1"/>
          </p:cNvSpPr>
          <p:nvPr/>
        </p:nvSpPr>
        <p:spPr bwMode="auto">
          <a:xfrm>
            <a:off x="7228420" y="5776916"/>
            <a:ext cx="325411" cy="397545"/>
          </a:xfrm>
          <a:prstGeom prst="rect">
            <a:avLst/>
          </a:prstGeom>
          <a:noFill/>
          <a:ln w="12700">
            <a:noFill/>
            <a:miter lim="800000"/>
            <a:headEnd/>
            <a:tailEnd/>
          </a:ln>
        </p:spPr>
        <p:txBody>
          <a:bodyPr wrap="none" lIns="90488" tIns="44450" rIns="90488" bIns="44450">
            <a:spAutoFit/>
          </a:bodyPr>
          <a:lstStyle/>
          <a:p>
            <a:pPr fontAlgn="base">
              <a:spcBef>
                <a:spcPct val="0"/>
              </a:spcBef>
              <a:spcAft>
                <a:spcPct val="0"/>
              </a:spcAft>
              <a:defRPr/>
            </a:pPr>
            <a:r>
              <a:rPr lang="en-GB" sz="2000" b="1" dirty="0">
                <a:solidFill>
                  <a:prstClr val="white"/>
                </a:solidFill>
                <a:latin typeface="Arial" charset="0"/>
                <a:cs typeface="Arial" charset="0"/>
              </a:rPr>
              <a:t>4</a:t>
            </a:r>
          </a:p>
        </p:txBody>
      </p:sp>
      <p:sp>
        <p:nvSpPr>
          <p:cNvPr id="68630" name="Rectangle 32"/>
          <p:cNvSpPr>
            <a:spLocks noChangeArrowheads="1"/>
          </p:cNvSpPr>
          <p:nvPr/>
        </p:nvSpPr>
        <p:spPr bwMode="auto">
          <a:xfrm>
            <a:off x="4954606" y="6119816"/>
            <a:ext cx="2131995" cy="397545"/>
          </a:xfrm>
          <a:prstGeom prst="rect">
            <a:avLst/>
          </a:prstGeom>
          <a:noFill/>
          <a:ln w="12700">
            <a:noFill/>
            <a:miter lim="800000"/>
            <a:headEnd/>
            <a:tailEnd/>
          </a:ln>
        </p:spPr>
        <p:txBody>
          <a:bodyPr wrap="none" lIns="90488" tIns="44450" rIns="90488" bIns="44450">
            <a:spAutoFit/>
          </a:bodyPr>
          <a:lstStyle/>
          <a:p>
            <a:pPr algn="r" fontAlgn="base">
              <a:spcBef>
                <a:spcPct val="0"/>
              </a:spcBef>
              <a:spcAft>
                <a:spcPct val="0"/>
              </a:spcAft>
              <a:defRPr/>
            </a:pPr>
            <a:r>
              <a:rPr lang="en-GB" sz="2000" b="1" dirty="0">
                <a:solidFill>
                  <a:prstClr val="white"/>
                </a:solidFill>
                <a:latin typeface="Arial" charset="0"/>
                <a:cs typeface="Arial" charset="0"/>
              </a:rPr>
              <a:t>Gastric juice pH</a:t>
            </a:r>
          </a:p>
        </p:txBody>
      </p:sp>
      <p:sp>
        <p:nvSpPr>
          <p:cNvPr id="68631" name="Oval 33"/>
          <p:cNvSpPr>
            <a:spLocks noChangeArrowheads="1"/>
          </p:cNvSpPr>
          <p:nvPr/>
        </p:nvSpPr>
        <p:spPr bwMode="auto">
          <a:xfrm>
            <a:off x="4383619" y="2366966"/>
            <a:ext cx="139700"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2" name="Oval 34"/>
          <p:cNvSpPr>
            <a:spLocks noChangeArrowheads="1"/>
          </p:cNvSpPr>
          <p:nvPr/>
        </p:nvSpPr>
        <p:spPr bwMode="auto">
          <a:xfrm>
            <a:off x="4631267" y="2462216"/>
            <a:ext cx="139700"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3" name="Oval 35"/>
          <p:cNvSpPr>
            <a:spLocks noChangeArrowheads="1"/>
          </p:cNvSpPr>
          <p:nvPr/>
        </p:nvSpPr>
        <p:spPr bwMode="auto">
          <a:xfrm>
            <a:off x="4756151" y="2490788"/>
            <a:ext cx="139700" cy="119062"/>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4" name="Oval 36"/>
          <p:cNvSpPr>
            <a:spLocks noChangeArrowheads="1"/>
          </p:cNvSpPr>
          <p:nvPr/>
        </p:nvSpPr>
        <p:spPr bwMode="auto">
          <a:xfrm>
            <a:off x="4845051" y="2536828"/>
            <a:ext cx="141816"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5" name="Oval 37"/>
          <p:cNvSpPr>
            <a:spLocks noChangeArrowheads="1"/>
          </p:cNvSpPr>
          <p:nvPr/>
        </p:nvSpPr>
        <p:spPr bwMode="auto">
          <a:xfrm>
            <a:off x="5109636" y="2598741"/>
            <a:ext cx="141817" cy="115887"/>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6" name="Oval 38"/>
          <p:cNvSpPr>
            <a:spLocks noChangeArrowheads="1"/>
          </p:cNvSpPr>
          <p:nvPr/>
        </p:nvSpPr>
        <p:spPr bwMode="auto">
          <a:xfrm>
            <a:off x="5526619" y="2727328"/>
            <a:ext cx="137583"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7" name="Oval 39"/>
          <p:cNvSpPr>
            <a:spLocks noChangeArrowheads="1"/>
          </p:cNvSpPr>
          <p:nvPr/>
        </p:nvSpPr>
        <p:spPr bwMode="auto">
          <a:xfrm>
            <a:off x="5786967" y="2736853"/>
            <a:ext cx="139700" cy="119063"/>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8" name="Oval 40"/>
          <p:cNvSpPr>
            <a:spLocks noChangeArrowheads="1"/>
          </p:cNvSpPr>
          <p:nvPr/>
        </p:nvSpPr>
        <p:spPr bwMode="auto">
          <a:xfrm>
            <a:off x="6119286" y="2687641"/>
            <a:ext cx="137583"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39" name="Oval 41"/>
          <p:cNvSpPr>
            <a:spLocks noChangeArrowheads="1"/>
          </p:cNvSpPr>
          <p:nvPr/>
        </p:nvSpPr>
        <p:spPr bwMode="auto">
          <a:xfrm>
            <a:off x="6474886" y="2257428"/>
            <a:ext cx="137583" cy="119063"/>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0" name="Oval 42"/>
          <p:cNvSpPr>
            <a:spLocks noChangeArrowheads="1"/>
          </p:cNvSpPr>
          <p:nvPr/>
        </p:nvSpPr>
        <p:spPr bwMode="auto">
          <a:xfrm>
            <a:off x="6932086" y="2317753"/>
            <a:ext cx="137583" cy="117475"/>
          </a:xfrm>
          <a:prstGeom prst="ellipse">
            <a:avLst/>
          </a:prstGeom>
          <a:solidFill>
            <a:srgbClr val="42136C"/>
          </a:solidFill>
          <a:ln w="12700">
            <a:solidFill>
              <a:srgbClr val="42136C"/>
            </a:solidFill>
            <a:round/>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8641" name="Rectangle 43"/>
          <p:cNvSpPr>
            <a:spLocks noGrp="1" noChangeArrowheads="1"/>
          </p:cNvSpPr>
          <p:nvPr>
            <p:ph type="title"/>
          </p:nvPr>
        </p:nvSpPr>
        <p:spPr>
          <a:xfrm>
            <a:off x="1" y="114300"/>
            <a:ext cx="12192000" cy="1143000"/>
          </a:xfrm>
        </p:spPr>
        <p:txBody>
          <a:bodyPr/>
          <a:lstStyle/>
          <a:p>
            <a:pPr>
              <a:defRPr/>
            </a:pPr>
            <a:r>
              <a:rPr lang="en-GB" sz="3200" b="1" dirty="0" smtClean="0">
                <a:solidFill>
                  <a:schemeClr val="bg1"/>
                </a:solidFill>
                <a:latin typeface="Arial" charset="0"/>
                <a:cs typeface="Arial" charset="0"/>
              </a:rPr>
              <a:t>pH 4 is a critical threshold for</a:t>
            </a:r>
            <a:br>
              <a:rPr lang="en-GB" sz="3200" b="1" dirty="0" smtClean="0">
                <a:solidFill>
                  <a:schemeClr val="bg1"/>
                </a:solidFill>
                <a:latin typeface="Arial" charset="0"/>
                <a:cs typeface="Arial" charset="0"/>
              </a:rPr>
            </a:br>
            <a:r>
              <a:rPr lang="en-GB" sz="3200" b="1" dirty="0" smtClean="0">
                <a:solidFill>
                  <a:schemeClr val="bg1"/>
                </a:solidFill>
                <a:latin typeface="Arial" charset="0"/>
                <a:cs typeface="Arial" charset="0"/>
              </a:rPr>
              <a:t>gastric pepsin activity</a:t>
            </a:r>
          </a:p>
        </p:txBody>
      </p:sp>
      <p:sp>
        <p:nvSpPr>
          <p:cNvPr id="68642" name="Rectangle 44"/>
          <p:cNvSpPr>
            <a:spLocks noChangeArrowheads="1"/>
          </p:cNvSpPr>
          <p:nvPr/>
        </p:nvSpPr>
        <p:spPr bwMode="auto">
          <a:xfrm>
            <a:off x="9234371" y="6429959"/>
            <a:ext cx="2693046" cy="335989"/>
          </a:xfrm>
          <a:prstGeom prst="rect">
            <a:avLst/>
          </a:prstGeom>
          <a:noFill/>
          <a:ln w="12700">
            <a:noFill/>
            <a:miter lim="800000"/>
            <a:headEnd/>
            <a:tailEnd/>
          </a:ln>
        </p:spPr>
        <p:txBody>
          <a:bodyPr wrap="none" lIns="90488" tIns="44450" rIns="90488" bIns="44450" anchor="b">
            <a:spAutoFit/>
          </a:bodyPr>
          <a:lstStyle/>
          <a:p>
            <a:pPr algn="r" fontAlgn="base">
              <a:spcBef>
                <a:spcPct val="0"/>
              </a:spcBef>
              <a:spcAft>
                <a:spcPct val="0"/>
              </a:spcAft>
            </a:pPr>
            <a:r>
              <a:rPr lang="en-GB" sz="1600" dirty="0">
                <a:solidFill>
                  <a:prstClr val="white"/>
                </a:solidFill>
                <a:latin typeface="Arial" pitchFamily="34" charset="0"/>
                <a:cs typeface="Arial" pitchFamily="34" charset="0"/>
              </a:rPr>
              <a:t>Adapted from </a:t>
            </a:r>
            <a:r>
              <a:rPr lang="en-GB" sz="1600" dirty="0" err="1">
                <a:solidFill>
                  <a:prstClr val="white"/>
                </a:solidFill>
                <a:latin typeface="Arial" pitchFamily="34" charset="0"/>
                <a:cs typeface="Arial" pitchFamily="34" charset="0"/>
              </a:rPr>
              <a:t>Berstad</a:t>
            </a:r>
            <a:r>
              <a:rPr lang="en-GB" sz="1600" dirty="0">
                <a:solidFill>
                  <a:prstClr val="white"/>
                </a:solidFill>
                <a:latin typeface="Arial" pitchFamily="34" charset="0"/>
                <a:cs typeface="Arial" pitchFamily="34" charset="0"/>
              </a:rPr>
              <a:t> 1970</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725470"/>
          </a:xfrm>
        </p:spPr>
        <p:txBody>
          <a:bodyPr/>
          <a:lstStyle/>
          <a:p>
            <a:r>
              <a:rPr lang="en-US" sz="3600" b="1" dirty="0" smtClean="0">
                <a:solidFill>
                  <a:schemeClr val="bg1"/>
                </a:solidFill>
              </a:rPr>
              <a:t>PPI &amp; bleeding PU</a:t>
            </a:r>
            <a:endParaRPr lang="en-US" sz="3600" b="1" dirty="0">
              <a:solidFill>
                <a:schemeClr val="bg1"/>
              </a:solidFill>
            </a:endParaRPr>
          </a:p>
        </p:txBody>
      </p:sp>
      <p:sp>
        <p:nvSpPr>
          <p:cNvPr id="6" name="Rectangle 5"/>
          <p:cNvSpPr/>
          <p:nvPr/>
        </p:nvSpPr>
        <p:spPr>
          <a:xfrm>
            <a:off x="0" y="5934694"/>
            <a:ext cx="12192000" cy="923330"/>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 </a:t>
            </a:r>
            <a:r>
              <a:rPr lang="en-US" dirty="0" err="1" smtClean="0">
                <a:solidFill>
                  <a:prstClr val="white"/>
                </a:solidFill>
                <a:latin typeface="Times New Roman" pitchFamily="18" charset="0"/>
                <a:cs typeface="Times New Roman" pitchFamily="18" charset="0"/>
              </a:rPr>
              <a:t>Barkun</a:t>
            </a:r>
            <a:r>
              <a:rPr lang="en-US" dirty="0" smtClean="0">
                <a:solidFill>
                  <a:prstClr val="white"/>
                </a:solidFill>
                <a:latin typeface="Times New Roman" pitchFamily="18" charset="0"/>
                <a:cs typeface="Times New Roman" pitchFamily="18" charset="0"/>
              </a:rPr>
              <a:t> A et al. </a:t>
            </a:r>
            <a:r>
              <a:rPr lang="sv-SE" dirty="0" smtClean="0">
                <a:solidFill>
                  <a:prstClr val="white"/>
                </a:solidFill>
                <a:latin typeface="Times New Roman" pitchFamily="18" charset="0"/>
                <a:cs typeface="Times New Roman" pitchFamily="18" charset="0"/>
              </a:rPr>
              <a:t>Ann Intern Med 2003 ;139 : </a:t>
            </a:r>
            <a:r>
              <a:rPr lang="en-US" dirty="0" smtClean="0">
                <a:solidFill>
                  <a:prstClr val="white"/>
                </a:solidFill>
                <a:latin typeface="Times New Roman" pitchFamily="18" charset="0"/>
                <a:cs typeface="Times New Roman" pitchFamily="18" charset="0"/>
              </a:rPr>
              <a:t>843 – 57.</a:t>
            </a:r>
          </a:p>
          <a:p>
            <a:pPr algn="ctr" fontAlgn="base">
              <a:spcBef>
                <a:spcPct val="0"/>
              </a:spcBef>
              <a:spcAft>
                <a:spcPct val="0"/>
              </a:spcAft>
            </a:pPr>
            <a:r>
              <a:rPr lang="en-US" dirty="0" smtClean="0">
                <a:solidFill>
                  <a:prstClr val="white"/>
                </a:solidFill>
                <a:latin typeface="Times New Roman" pitchFamily="18" charset="0"/>
                <a:cs typeface="Times New Roman" pitchFamily="18" charset="0"/>
              </a:rPr>
              <a:t>** </a:t>
            </a:r>
            <a:r>
              <a:rPr lang="en-US" dirty="0" err="1" smtClean="0">
                <a:solidFill>
                  <a:prstClr val="white"/>
                </a:solidFill>
                <a:latin typeface="Times New Roman" pitchFamily="18" charset="0"/>
                <a:cs typeface="Times New Roman" pitchFamily="18" charset="0"/>
              </a:rPr>
              <a:t>Leontiadis</a:t>
            </a:r>
            <a:r>
              <a:rPr lang="en-US" dirty="0" smtClean="0">
                <a:solidFill>
                  <a:prstClr val="white"/>
                </a:solidFill>
                <a:latin typeface="Times New Roman" pitchFamily="18" charset="0"/>
                <a:cs typeface="Times New Roman" pitchFamily="18" charset="0"/>
              </a:rPr>
              <a:t> GI et al. </a:t>
            </a:r>
            <a:r>
              <a:rPr lang="pt-BR" dirty="0" smtClean="0">
                <a:solidFill>
                  <a:prstClr val="white"/>
                </a:solidFill>
                <a:latin typeface="Times New Roman" pitchFamily="18" charset="0"/>
                <a:cs typeface="Times New Roman" pitchFamily="18" charset="0"/>
              </a:rPr>
              <a:t>Gastroenterol Clin N Am 2009 ; 38 : 199 – 213.</a:t>
            </a:r>
          </a:p>
          <a:p>
            <a:pPr algn="ctr" fontAlgn="base">
              <a:spcBef>
                <a:spcPct val="0"/>
              </a:spcBef>
              <a:spcAft>
                <a:spcPct val="0"/>
              </a:spcAft>
            </a:pPr>
            <a:r>
              <a:rPr lang="en-US" dirty="0" smtClean="0">
                <a:solidFill>
                  <a:prstClr val="white"/>
                </a:solidFill>
                <a:latin typeface="Times New Roman" pitchFamily="18" charset="0"/>
                <a:cs typeface="Times New Roman" pitchFamily="18" charset="0"/>
              </a:rPr>
              <a:t>*** </a:t>
            </a:r>
            <a:r>
              <a:rPr lang="en-US" dirty="0" err="1" smtClean="0">
                <a:solidFill>
                  <a:prstClr val="white"/>
                </a:solidFill>
                <a:latin typeface="Times New Roman" pitchFamily="18" charset="0"/>
                <a:cs typeface="Times New Roman" pitchFamily="18" charset="0"/>
              </a:rPr>
              <a:t>Kaviani</a:t>
            </a:r>
            <a:r>
              <a:rPr lang="en-US" dirty="0" smtClean="0">
                <a:solidFill>
                  <a:prstClr val="white"/>
                </a:solidFill>
                <a:latin typeface="Times New Roman" pitchFamily="18" charset="0"/>
                <a:cs typeface="Times New Roman" pitchFamily="18" charset="0"/>
              </a:rPr>
              <a:t> MJ et al. Aliment </a:t>
            </a:r>
            <a:r>
              <a:rPr lang="en-US" dirty="0" err="1" smtClean="0">
                <a:solidFill>
                  <a:prstClr val="white"/>
                </a:solidFill>
                <a:latin typeface="Times New Roman" pitchFamily="18" charset="0"/>
                <a:cs typeface="Times New Roman" pitchFamily="18" charset="0"/>
              </a:rPr>
              <a:t>Pharmacol</a:t>
            </a:r>
            <a:r>
              <a:rPr lang="en-US" dirty="0" smtClean="0">
                <a:solidFill>
                  <a:prstClr val="white"/>
                </a:solidFill>
                <a:latin typeface="Times New Roman" pitchFamily="18" charset="0"/>
                <a:cs typeface="Times New Roman" pitchFamily="18" charset="0"/>
              </a:rPr>
              <a:t> </a:t>
            </a:r>
            <a:r>
              <a:rPr lang="en-US" dirty="0" err="1" smtClean="0">
                <a:solidFill>
                  <a:prstClr val="white"/>
                </a:solidFill>
                <a:latin typeface="Times New Roman" pitchFamily="18" charset="0"/>
                <a:cs typeface="Times New Roman" pitchFamily="18" charset="0"/>
              </a:rPr>
              <a:t>Ther</a:t>
            </a:r>
            <a:r>
              <a:rPr lang="en-US" dirty="0" smtClean="0">
                <a:solidFill>
                  <a:prstClr val="white"/>
                </a:solidFill>
                <a:latin typeface="Times New Roman" pitchFamily="18" charset="0"/>
                <a:cs typeface="Times New Roman" pitchFamily="18" charset="0"/>
              </a:rPr>
              <a:t> 2003 ; 17 : 211 – 6.</a:t>
            </a:r>
            <a:endParaRPr lang="en-US" dirty="0">
              <a:solidFill>
                <a:prstClr val="white"/>
              </a:solidFill>
              <a:latin typeface="Times New Roman" pitchFamily="18" charset="0"/>
              <a:cs typeface="Times New Roman" pitchFamily="18" charset="0"/>
            </a:endParaRPr>
          </a:p>
        </p:txBody>
      </p:sp>
      <p:grpSp>
        <p:nvGrpSpPr>
          <p:cNvPr id="3" name="Group 9"/>
          <p:cNvGrpSpPr/>
          <p:nvPr/>
        </p:nvGrpSpPr>
        <p:grpSpPr>
          <a:xfrm>
            <a:off x="380961" y="3929066"/>
            <a:ext cx="11525331" cy="1928826"/>
            <a:chOff x="285720" y="3857628"/>
            <a:chExt cx="8643998" cy="1928826"/>
          </a:xfrm>
        </p:grpSpPr>
        <p:sp>
          <p:nvSpPr>
            <p:cNvPr id="7" name="Rectangle 6"/>
            <p:cNvSpPr/>
            <p:nvPr/>
          </p:nvSpPr>
          <p:spPr>
            <a:xfrm>
              <a:off x="285720" y="3857628"/>
              <a:ext cx="8643998" cy="707886"/>
            </a:xfrm>
            <a:prstGeom prst="rect">
              <a:avLst/>
            </a:prstGeom>
            <a:solidFill>
              <a:schemeClr val="accent3">
                <a:lumMod val="20000"/>
                <a:lumOff val="80000"/>
              </a:schemeClr>
            </a:solidFill>
            <a:ln w="12700">
              <a:solidFill>
                <a:srgbClr val="0000FF"/>
              </a:solidFill>
            </a:ln>
          </p:spPr>
          <p:txBody>
            <a:bodyPr wrap="square">
              <a:spAutoFit/>
            </a:bodyPr>
            <a:lstStyle/>
            <a:p>
              <a:pPr algn="ctr" fontAlgn="base">
                <a:spcBef>
                  <a:spcPct val="0"/>
                </a:spcBef>
                <a:spcAft>
                  <a:spcPct val="0"/>
                </a:spcAft>
              </a:pPr>
              <a:endParaRPr lang="en-US" sz="400" b="1" dirty="0" smtClean="0">
                <a:solidFill>
                  <a:srgbClr val="000099"/>
                </a:solidFill>
                <a:latin typeface="Times New Roman" pitchFamily="18" charset="0"/>
                <a:cs typeface="Times New Roman" pitchFamily="18" charset="0"/>
              </a:endParaRPr>
            </a:p>
            <a:p>
              <a:pPr algn="ctr" fontAlgn="base">
                <a:spcBef>
                  <a:spcPct val="0"/>
                </a:spcBef>
                <a:spcAft>
                  <a:spcPct val="0"/>
                </a:spcAft>
              </a:pPr>
              <a:endParaRPr lang="en-US" sz="400" b="1" dirty="0" smtClean="0">
                <a:solidFill>
                  <a:srgbClr val="000099"/>
                </a:solidFill>
                <a:latin typeface="Times New Roman" pitchFamily="18" charset="0"/>
                <a:cs typeface="Times New Roman" pitchFamily="18" charset="0"/>
              </a:endParaRPr>
            </a:p>
            <a:p>
              <a:pPr algn="ctr" fontAlgn="base">
                <a:spcBef>
                  <a:spcPct val="0"/>
                </a:spcBef>
                <a:spcAft>
                  <a:spcPct val="0"/>
                </a:spcAft>
              </a:pPr>
              <a:r>
                <a:rPr lang="en-US" sz="2800" b="1" dirty="0" smtClean="0">
                  <a:solidFill>
                    <a:srgbClr val="000099"/>
                  </a:solidFill>
                  <a:latin typeface="Times New Roman" pitchFamily="18" charset="0"/>
                  <a:cs typeface="Times New Roman" pitchFamily="18" charset="0"/>
                </a:rPr>
                <a:t>Controversial issues** </a:t>
              </a:r>
            </a:p>
            <a:p>
              <a:pPr algn="ctr" fontAlgn="base">
                <a:spcBef>
                  <a:spcPct val="0"/>
                </a:spcBef>
                <a:spcAft>
                  <a:spcPct val="0"/>
                </a:spcAft>
              </a:pPr>
              <a:endParaRPr lang="en-US" sz="400" b="1" dirty="0">
                <a:solidFill>
                  <a:srgbClr val="000099"/>
                </a:solidFill>
                <a:latin typeface="Times New Roman" pitchFamily="18" charset="0"/>
                <a:cs typeface="Times New Roman" pitchFamily="18" charset="0"/>
              </a:endParaRPr>
            </a:p>
          </p:txBody>
        </p:sp>
        <p:sp>
          <p:nvSpPr>
            <p:cNvPr id="8" name="Rectangle 7"/>
            <p:cNvSpPr/>
            <p:nvPr/>
          </p:nvSpPr>
          <p:spPr>
            <a:xfrm>
              <a:off x="285720" y="4524570"/>
              <a:ext cx="8643998" cy="1261884"/>
            </a:xfrm>
            <a:prstGeom prst="rect">
              <a:avLst/>
            </a:prstGeom>
            <a:solidFill>
              <a:schemeClr val="bg1">
                <a:lumMod val="95000"/>
              </a:schemeClr>
            </a:solidFill>
            <a:ln w="12700">
              <a:solidFill>
                <a:srgbClr val="0000FF"/>
              </a:solidFill>
            </a:ln>
          </p:spPr>
          <p:txBody>
            <a:bodyPr wrap="square">
              <a:spAutoFit/>
            </a:bodyPr>
            <a:lstStyle/>
            <a:p>
              <a:pPr fontAlgn="base">
                <a:spcBef>
                  <a:spcPts val="600"/>
                </a:spcBef>
                <a:spcAft>
                  <a:spcPct val="0"/>
                </a:spcAft>
              </a:pPr>
              <a:r>
                <a:rPr lang="en-US" sz="100" dirty="0" smtClean="0">
                  <a:solidFill>
                    <a:prstClr val="black"/>
                  </a:solidFill>
                  <a:latin typeface="Times New Roman" pitchFamily="18" charset="0"/>
                  <a:cs typeface="Times New Roman" pitchFamily="18" charset="0"/>
                </a:rPr>
                <a:t>  </a:t>
              </a:r>
            </a:p>
            <a:p>
              <a:pPr fontAlgn="base">
                <a:spcBef>
                  <a:spcPts val="600"/>
                </a:spcBef>
                <a:spcAft>
                  <a:spcPct val="0"/>
                </a:spcAft>
                <a:buFont typeface="Arial" pitchFamily="34" charset="0"/>
                <a:buChar char="•"/>
              </a:pPr>
              <a:r>
                <a:rPr lang="en-US" sz="2800" b="1" dirty="0" smtClean="0">
                  <a:solidFill>
                    <a:srgbClr val="333399"/>
                  </a:solidFill>
                  <a:latin typeface="Times New Roman" pitchFamily="18" charset="0"/>
                  <a:cs typeface="Times New Roman" pitchFamily="18" charset="0"/>
                </a:rPr>
                <a:t>  Dose</a:t>
              </a:r>
              <a:r>
                <a:rPr lang="en-US" sz="2800" dirty="0" smtClean="0">
                  <a:solidFill>
                    <a:prstClr val="black"/>
                  </a:solidFill>
                  <a:latin typeface="Times New Roman" pitchFamily="18" charset="0"/>
                  <a:cs typeface="Times New Roman" pitchFamily="18" charset="0"/>
                </a:rPr>
                <a:t>		No uniform consensus</a:t>
              </a:r>
            </a:p>
            <a:p>
              <a:pPr fontAlgn="base">
                <a:spcBef>
                  <a:spcPts val="600"/>
                </a:spcBef>
                <a:spcAft>
                  <a:spcPct val="0"/>
                </a:spcAft>
                <a:buFont typeface="Arial" pitchFamily="34" charset="0"/>
                <a:buChar char="•"/>
              </a:pPr>
              <a:r>
                <a:rPr lang="en-US" sz="2800" dirty="0" smtClean="0">
                  <a:solidFill>
                    <a:srgbClr val="333399"/>
                  </a:solidFill>
                  <a:latin typeface="Times New Roman" pitchFamily="18" charset="0"/>
                  <a:cs typeface="Times New Roman" pitchFamily="18" charset="0"/>
                </a:rPr>
                <a:t> </a:t>
              </a:r>
              <a:r>
                <a:rPr lang="en-US" sz="2800" dirty="0" smtClean="0">
                  <a:solidFill>
                    <a:prstClr val="black"/>
                  </a:solidFill>
                  <a:latin typeface="Times New Roman" pitchFamily="18" charset="0"/>
                  <a:cs typeface="Times New Roman" pitchFamily="18" charset="0"/>
                </a:rPr>
                <a:t> </a:t>
              </a:r>
              <a:r>
                <a:rPr lang="en-US" sz="2800" b="1" dirty="0" smtClean="0">
                  <a:solidFill>
                    <a:srgbClr val="333399"/>
                  </a:solidFill>
                  <a:latin typeface="Times New Roman" pitchFamily="18" charset="0"/>
                  <a:cs typeface="Times New Roman" pitchFamily="18" charset="0"/>
                </a:rPr>
                <a:t>Route</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Omeprazole</a:t>
              </a:r>
              <a:r>
                <a:rPr lang="en-US" sz="2800" dirty="0" smtClean="0">
                  <a:solidFill>
                    <a:prstClr val="black"/>
                  </a:solidFill>
                  <a:latin typeface="Times New Roman" pitchFamily="18" charset="0"/>
                  <a:cs typeface="Times New Roman" pitchFamily="18" charset="0"/>
                </a:rPr>
                <a:t> 40 mg bid PO effective***</a:t>
              </a:r>
            </a:p>
            <a:p>
              <a:pPr fontAlgn="base">
                <a:spcBef>
                  <a:spcPts val="600"/>
                </a:spcBef>
                <a:spcAft>
                  <a:spcPct val="0"/>
                </a:spcAft>
              </a:pPr>
              <a:endParaRPr lang="en-US" sz="400" dirty="0">
                <a:solidFill>
                  <a:prstClr val="black"/>
                </a:solidFill>
                <a:latin typeface="Times New Roman" pitchFamily="18" charset="0"/>
                <a:cs typeface="Times New Roman" pitchFamily="18" charset="0"/>
              </a:endParaRPr>
            </a:p>
          </p:txBody>
        </p:sp>
      </p:grpSp>
      <p:grpSp>
        <p:nvGrpSpPr>
          <p:cNvPr id="4" name="Group 10"/>
          <p:cNvGrpSpPr/>
          <p:nvPr/>
        </p:nvGrpSpPr>
        <p:grpSpPr>
          <a:xfrm>
            <a:off x="380961" y="1071546"/>
            <a:ext cx="11525331" cy="2928958"/>
            <a:chOff x="285720" y="1000108"/>
            <a:chExt cx="8643998" cy="2928958"/>
          </a:xfrm>
        </p:grpSpPr>
        <p:sp>
          <p:nvSpPr>
            <p:cNvPr id="5" name="Rectangle 4"/>
            <p:cNvSpPr/>
            <p:nvPr/>
          </p:nvSpPr>
          <p:spPr>
            <a:xfrm>
              <a:off x="285720" y="1000108"/>
              <a:ext cx="8643998" cy="707886"/>
            </a:xfrm>
            <a:prstGeom prst="rect">
              <a:avLst/>
            </a:prstGeom>
            <a:solidFill>
              <a:schemeClr val="accent3">
                <a:lumMod val="20000"/>
                <a:lumOff val="80000"/>
              </a:schemeClr>
            </a:solidFill>
            <a:ln w="12700">
              <a:solidFill>
                <a:srgbClr val="0000FF"/>
              </a:solidFill>
            </a:ln>
          </p:spPr>
          <p:txBody>
            <a:bodyPr wrap="square">
              <a:spAutoFit/>
            </a:bodyPr>
            <a:lstStyle/>
            <a:p>
              <a:pPr algn="ctr" fontAlgn="base">
                <a:spcBef>
                  <a:spcPct val="0"/>
                </a:spcBef>
                <a:spcAft>
                  <a:spcPct val="0"/>
                </a:spcAft>
              </a:pPr>
              <a:endParaRPr lang="en-US" sz="400" b="1" dirty="0" smtClean="0">
                <a:solidFill>
                  <a:srgbClr val="000099"/>
                </a:solidFill>
                <a:latin typeface="Times New Roman" pitchFamily="18" charset="0"/>
                <a:cs typeface="Times New Roman" pitchFamily="18" charset="0"/>
              </a:endParaRPr>
            </a:p>
            <a:p>
              <a:pPr algn="ctr" fontAlgn="base">
                <a:spcBef>
                  <a:spcPct val="0"/>
                </a:spcBef>
                <a:spcAft>
                  <a:spcPct val="0"/>
                </a:spcAft>
              </a:pPr>
              <a:endParaRPr lang="en-US" sz="400" b="1" dirty="0" smtClean="0">
                <a:solidFill>
                  <a:srgbClr val="000099"/>
                </a:solidFill>
                <a:latin typeface="Times New Roman" pitchFamily="18" charset="0"/>
                <a:cs typeface="Times New Roman" pitchFamily="18" charset="0"/>
              </a:endParaRPr>
            </a:p>
            <a:p>
              <a:pPr algn="ctr" fontAlgn="base">
                <a:spcBef>
                  <a:spcPct val="0"/>
                </a:spcBef>
                <a:spcAft>
                  <a:spcPct val="0"/>
                </a:spcAft>
              </a:pPr>
              <a:r>
                <a:rPr lang="en-US" sz="2800" b="1" dirty="0" smtClean="0">
                  <a:solidFill>
                    <a:srgbClr val="000099"/>
                  </a:solidFill>
                  <a:latin typeface="Times New Roman" pitchFamily="18" charset="0"/>
                  <a:cs typeface="Times New Roman" pitchFamily="18" charset="0"/>
                </a:rPr>
                <a:t>Consensus recommendations*</a:t>
              </a:r>
            </a:p>
            <a:p>
              <a:pPr algn="ctr" fontAlgn="base">
                <a:spcBef>
                  <a:spcPct val="0"/>
                </a:spcBef>
                <a:spcAft>
                  <a:spcPct val="0"/>
                </a:spcAft>
              </a:pPr>
              <a:endParaRPr lang="en-US" sz="400" b="1" dirty="0">
                <a:solidFill>
                  <a:srgbClr val="000099"/>
                </a:solidFill>
                <a:latin typeface="Times New Roman" pitchFamily="18" charset="0"/>
                <a:cs typeface="Times New Roman" pitchFamily="18" charset="0"/>
              </a:endParaRPr>
            </a:p>
          </p:txBody>
        </p:sp>
        <p:sp>
          <p:nvSpPr>
            <p:cNvPr id="9" name="Rectangle 8"/>
            <p:cNvSpPr/>
            <p:nvPr/>
          </p:nvSpPr>
          <p:spPr>
            <a:xfrm>
              <a:off x="285720" y="1714488"/>
              <a:ext cx="8643998" cy="2214578"/>
            </a:xfrm>
            <a:prstGeom prst="rect">
              <a:avLst/>
            </a:prstGeom>
            <a:solidFill>
              <a:schemeClr val="bg1">
                <a:lumMod val="95000"/>
              </a:schemeClr>
            </a:solidFill>
            <a:ln>
              <a:solidFill>
                <a:srgbClr val="0000FF"/>
              </a:solidFill>
            </a:ln>
          </p:spPr>
          <p:txBody>
            <a:bodyPr wrap="square">
              <a:spAutoFit/>
            </a:bodyPr>
            <a:lstStyle/>
            <a:p>
              <a:pPr fontAlgn="base">
                <a:spcBef>
                  <a:spcPts val="600"/>
                </a:spcBef>
                <a:spcAft>
                  <a:spcPct val="0"/>
                </a:spcAft>
                <a:buClr>
                  <a:srgbClr val="000099"/>
                </a:buClr>
              </a:pPr>
              <a:r>
                <a:rPr lang="en-US" sz="100" b="1" dirty="0" smtClean="0">
                  <a:solidFill>
                    <a:prstClr val="white"/>
                  </a:solidFill>
                  <a:latin typeface="Times New Roman" pitchFamily="18" charset="0"/>
                  <a:cs typeface="Times New Roman" pitchFamily="18" charset="0"/>
                </a:rPr>
                <a:t>  </a:t>
              </a:r>
            </a:p>
            <a:p>
              <a:pPr fontAlgn="base">
                <a:spcBef>
                  <a:spcPts val="600"/>
                </a:spcBef>
                <a:spcAft>
                  <a:spcPct val="0"/>
                </a:spcAft>
                <a:buClr>
                  <a:srgbClr val="000099"/>
                </a:buClr>
                <a:buFont typeface="Arial" pitchFamily="34" charset="0"/>
                <a:buChar char="•"/>
              </a:pPr>
              <a:r>
                <a:rPr lang="en-US" sz="2800" b="1" dirty="0" smtClean="0">
                  <a:solidFill>
                    <a:srgbClr val="000099"/>
                  </a:solidFill>
                  <a:latin typeface="Times New Roman" pitchFamily="18" charset="0"/>
                  <a:cs typeface="Times New Roman" pitchFamily="18" charset="0"/>
                </a:rPr>
                <a:t>  Initially</a:t>
              </a:r>
              <a:r>
                <a:rPr lang="en-US" sz="2800" dirty="0" smtClean="0">
                  <a:solidFill>
                    <a:prstClr val="black"/>
                  </a:solidFill>
                  <a:latin typeface="Times New Roman" pitchFamily="18" charset="0"/>
                  <a:cs typeface="Times New Roman" pitchFamily="18" charset="0"/>
                </a:rPr>
                <a:t>		80 mg bolus</a:t>
              </a:r>
            </a:p>
            <a:p>
              <a:pPr fontAlgn="base">
                <a:spcBef>
                  <a:spcPts val="600"/>
                </a:spcBef>
                <a:spcAft>
                  <a:spcPct val="0"/>
                </a:spcAft>
                <a:buFont typeface="Arial" pitchFamily="34" charset="0"/>
                <a:buChar char="•"/>
              </a:pPr>
              <a:r>
                <a:rPr lang="en-US" sz="2800" b="1" dirty="0" smtClean="0">
                  <a:solidFill>
                    <a:srgbClr val="000099"/>
                  </a:solidFill>
                  <a:latin typeface="Times New Roman" pitchFamily="18" charset="0"/>
                  <a:cs typeface="Times New Roman" pitchFamily="18" charset="0"/>
                </a:rPr>
                <a:t>  Followed by</a:t>
              </a:r>
              <a:r>
                <a:rPr lang="en-US" sz="2800" dirty="0" smtClean="0">
                  <a:solidFill>
                    <a:srgbClr val="000099"/>
                  </a:solidFill>
                  <a:latin typeface="Times New Roman" pitchFamily="18" charset="0"/>
                  <a:cs typeface="Times New Roman" pitchFamily="18" charset="0"/>
                </a:rPr>
                <a:t> </a:t>
              </a:r>
              <a:r>
                <a:rPr lang="en-US" sz="2800" dirty="0" smtClean="0">
                  <a:solidFill>
                    <a:prstClr val="black"/>
                  </a:solidFill>
                  <a:latin typeface="Times New Roman" pitchFamily="18" charset="0"/>
                  <a:cs typeface="Times New Roman" pitchFamily="18" charset="0"/>
                </a:rPr>
                <a:t>	Infusion of 8 mg/hr for 72 hrs</a:t>
              </a:r>
            </a:p>
            <a:p>
              <a:pPr fontAlgn="base">
                <a:spcBef>
                  <a:spcPts val="600"/>
                </a:spcBef>
                <a:spcAft>
                  <a:spcPct val="0"/>
                </a:spcAft>
                <a:buFont typeface="Arial" pitchFamily="34" charset="0"/>
                <a:buChar char="•"/>
              </a:pPr>
              <a:r>
                <a:rPr lang="en-US" sz="2800" b="1" dirty="0" smtClean="0">
                  <a:solidFill>
                    <a:srgbClr val="333399"/>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 </a:t>
              </a:r>
              <a:r>
                <a:rPr lang="en-US" sz="2800" b="1" dirty="0" smtClean="0">
                  <a:solidFill>
                    <a:srgbClr val="000099"/>
                  </a:solidFill>
                  <a:latin typeface="Times New Roman" pitchFamily="18" charset="0"/>
                  <a:cs typeface="Times New Roman" pitchFamily="18" charset="0"/>
                </a:rPr>
                <a:t>After 72 h</a:t>
              </a:r>
              <a:r>
                <a:rPr lang="en-US" sz="2800" b="1" dirty="0" smtClean="0">
                  <a:solidFill>
                    <a:prstClr val="black"/>
                  </a:solidFill>
                  <a:latin typeface="Times New Roman" pitchFamily="18" charset="0"/>
                  <a:cs typeface="Times New Roman" pitchFamily="18" charset="0"/>
                </a:rPr>
                <a:t>		</a:t>
              </a:r>
              <a:r>
                <a:rPr lang="en-US" sz="2800" dirty="0" smtClean="0">
                  <a:solidFill>
                    <a:prstClr val="black"/>
                  </a:solidFill>
                  <a:latin typeface="Times New Roman" pitchFamily="18" charset="0"/>
                  <a:cs typeface="Times New Roman" pitchFamily="18" charset="0"/>
                </a:rPr>
                <a:t>Equivalent to </a:t>
              </a:r>
              <a:r>
                <a:rPr lang="en-US" sz="2800" dirty="0" err="1" smtClean="0">
                  <a:solidFill>
                    <a:prstClr val="black"/>
                  </a:solidFill>
                  <a:latin typeface="Times New Roman" pitchFamily="18" charset="0"/>
                  <a:cs typeface="Times New Roman" pitchFamily="18" charset="0"/>
                </a:rPr>
                <a:t>omeprazole</a:t>
              </a:r>
              <a:r>
                <a:rPr lang="en-US" sz="2800" dirty="0" smtClean="0">
                  <a:solidFill>
                    <a:prstClr val="black"/>
                  </a:solidFill>
                  <a:latin typeface="Times New Roman" pitchFamily="18" charset="0"/>
                  <a:cs typeface="Times New Roman" pitchFamily="18" charset="0"/>
                </a:rPr>
                <a:t> 40 mg bid</a:t>
              </a:r>
            </a:p>
            <a:p>
              <a:pPr fontAlgn="base">
                <a:spcBef>
                  <a:spcPts val="600"/>
                </a:spcBef>
                <a:spcAft>
                  <a:spcPct val="0"/>
                </a:spcAft>
              </a:pPr>
              <a:r>
                <a:rPr lang="en-US" sz="2800" dirty="0" smtClean="0">
                  <a:solidFill>
                    <a:prstClr val="black"/>
                  </a:solidFill>
                  <a:latin typeface="Times New Roman" pitchFamily="18" charset="0"/>
                  <a:cs typeface="Times New Roman" pitchFamily="18" charset="0"/>
                </a:rPr>
                <a:t>			if oral intake is resumed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414"/>
            <a:ext cx="12192000" cy="1214446"/>
          </a:xfrm>
        </p:spPr>
        <p:txBody>
          <a:bodyPr/>
          <a:lstStyle/>
          <a:p>
            <a:r>
              <a:rPr lang="en-US" sz="3200" b="1" dirty="0" smtClean="0">
                <a:solidFill>
                  <a:schemeClr val="bg1"/>
                </a:solidFill>
                <a:cs typeface="Times New Roman" pitchFamily="18" charset="0"/>
              </a:rPr>
              <a:t>PPIs in peptic ulcer bleeding</a:t>
            </a:r>
            <a:r>
              <a:rPr lang="en-US" sz="2800" b="1" dirty="0" smtClean="0">
                <a:solidFill>
                  <a:schemeClr val="bg1"/>
                </a:solidFill>
                <a:latin typeface="Times New Roman" pitchFamily="18" charset="0"/>
                <a:cs typeface="Times New Roman" pitchFamily="18" charset="0"/>
              </a:rPr>
              <a:t/>
            </a:r>
            <a:br>
              <a:rPr lang="en-US" sz="2800" b="1" dirty="0" smtClean="0">
                <a:solidFill>
                  <a:schemeClr val="bg1"/>
                </a:solidFill>
                <a:latin typeface="Times New Roman" pitchFamily="18" charset="0"/>
                <a:cs typeface="Times New Roman" pitchFamily="18" charset="0"/>
              </a:rPr>
            </a:br>
            <a:r>
              <a:rPr lang="en-US" sz="800" b="1" dirty="0" smtClean="0">
                <a:solidFill>
                  <a:schemeClr val="bg1"/>
                </a:solidFill>
                <a:latin typeface="Times New Roman" pitchFamily="18" charset="0"/>
                <a:cs typeface="Times New Roman" pitchFamily="18" charset="0"/>
              </a:rPr>
              <a:t/>
            </a:r>
            <a:br>
              <a:rPr lang="en-US" sz="800" b="1" dirty="0" smtClean="0">
                <a:solidFill>
                  <a:schemeClr val="bg1"/>
                </a:solidFill>
                <a:latin typeface="Times New Roman" pitchFamily="18" charset="0"/>
                <a:cs typeface="Times New Roman" pitchFamily="18" charset="0"/>
              </a:rPr>
            </a:br>
            <a:r>
              <a:rPr lang="en-US" sz="2800" b="1" dirty="0" smtClean="0">
                <a:solidFill>
                  <a:schemeClr val="bg1"/>
                </a:solidFill>
                <a:latin typeface="Times New Roman" pitchFamily="18" charset="0"/>
                <a:cs typeface="Times New Roman" pitchFamily="18" charset="0"/>
              </a:rPr>
              <a:t>24 RCTs – 4373 patients included</a:t>
            </a:r>
            <a:endParaRPr lang="en-US" sz="2800" b="1" dirty="0">
              <a:solidFill>
                <a:schemeClr val="bg1"/>
              </a:solidFill>
              <a:latin typeface="Times New Roman" pitchFamily="18" charset="0"/>
              <a:cs typeface="Times New Roman" pitchFamily="18" charset="0"/>
            </a:endParaRPr>
          </a:p>
        </p:txBody>
      </p:sp>
      <p:sp>
        <p:nvSpPr>
          <p:cNvPr id="4" name="Rectangle 3"/>
          <p:cNvSpPr/>
          <p:nvPr/>
        </p:nvSpPr>
        <p:spPr>
          <a:xfrm>
            <a:off x="0" y="6429396"/>
            <a:ext cx="12192000" cy="369332"/>
          </a:xfrm>
          <a:prstGeom prst="rect">
            <a:avLst/>
          </a:prstGeom>
        </p:spPr>
        <p:txBody>
          <a:bodyPr wrap="square">
            <a:spAutoFit/>
          </a:bodyPr>
          <a:lstStyle/>
          <a:p>
            <a:pPr algn="ctr" fontAlgn="base">
              <a:spcBef>
                <a:spcPct val="0"/>
              </a:spcBef>
              <a:spcAft>
                <a:spcPct val="0"/>
              </a:spcAft>
            </a:pPr>
            <a:r>
              <a:rPr lang="en-US" dirty="0" err="1" smtClean="0">
                <a:solidFill>
                  <a:prstClr val="white"/>
                </a:solidFill>
                <a:latin typeface="Times New Roman" pitchFamily="18" charset="0"/>
                <a:cs typeface="Times New Roman" pitchFamily="18" charset="0"/>
              </a:rPr>
              <a:t>Leontiadis</a:t>
            </a:r>
            <a:r>
              <a:rPr lang="en-US" dirty="0" smtClean="0">
                <a:solidFill>
                  <a:prstClr val="white"/>
                </a:solidFill>
                <a:latin typeface="Times New Roman" pitchFamily="18" charset="0"/>
                <a:cs typeface="Times New Roman" pitchFamily="18" charset="0"/>
              </a:rPr>
              <a:t> GI et al. Cochrane Database </a:t>
            </a:r>
            <a:r>
              <a:rPr lang="en-US" dirty="0" err="1" smtClean="0">
                <a:solidFill>
                  <a:prstClr val="white"/>
                </a:solidFill>
                <a:latin typeface="Times New Roman" pitchFamily="18" charset="0"/>
                <a:cs typeface="Times New Roman" pitchFamily="18" charset="0"/>
              </a:rPr>
              <a:t>Syst</a:t>
            </a:r>
            <a:r>
              <a:rPr lang="en-US" dirty="0" smtClean="0">
                <a:solidFill>
                  <a:prstClr val="white"/>
                </a:solidFill>
                <a:latin typeface="Times New Roman" pitchFamily="18" charset="0"/>
                <a:cs typeface="Times New Roman" pitchFamily="18" charset="0"/>
              </a:rPr>
              <a:t> Rev 2006;(1):CD002094.</a:t>
            </a:r>
            <a:endParaRPr lang="en-US" dirty="0">
              <a:solidFill>
                <a:prstClr val="white"/>
              </a:solidFill>
              <a:latin typeface="Times New Roman" pitchFamily="18" charset="0"/>
              <a:cs typeface="Times New Roman" pitchFamily="18" charset="0"/>
            </a:endParaRPr>
          </a:p>
        </p:txBody>
      </p:sp>
      <p:grpSp>
        <p:nvGrpSpPr>
          <p:cNvPr id="3" name="Group 13"/>
          <p:cNvGrpSpPr/>
          <p:nvPr/>
        </p:nvGrpSpPr>
        <p:grpSpPr>
          <a:xfrm>
            <a:off x="6572255" y="1324263"/>
            <a:ext cx="5334037" cy="4890821"/>
            <a:chOff x="4929190" y="1324261"/>
            <a:chExt cx="4000528" cy="4890821"/>
          </a:xfrm>
        </p:grpSpPr>
        <p:pic>
          <p:nvPicPr>
            <p:cNvPr id="201736" name="Picture 8"/>
            <p:cNvPicPr>
              <a:picLocks noChangeAspect="1" noChangeArrowheads="1"/>
            </p:cNvPicPr>
            <p:nvPr/>
          </p:nvPicPr>
          <p:blipFill>
            <a:blip r:embed="rId3" cstate="print"/>
            <a:srcRect/>
            <a:stretch>
              <a:fillRect/>
            </a:stretch>
          </p:blipFill>
          <p:spPr bwMode="auto">
            <a:xfrm>
              <a:off x="4948268" y="1814532"/>
              <a:ext cx="3981450" cy="4400550"/>
            </a:xfrm>
            <a:prstGeom prst="rect">
              <a:avLst/>
            </a:prstGeom>
            <a:noFill/>
            <a:ln w="9525">
              <a:solidFill>
                <a:srgbClr val="0000FF"/>
              </a:solidFill>
              <a:miter lim="800000"/>
              <a:headEnd/>
              <a:tailEnd/>
            </a:ln>
            <a:effectLst/>
          </p:spPr>
        </p:pic>
        <p:sp>
          <p:nvSpPr>
            <p:cNvPr id="10" name="Rectangle 9"/>
            <p:cNvSpPr/>
            <p:nvPr/>
          </p:nvSpPr>
          <p:spPr>
            <a:xfrm>
              <a:off x="4929190" y="1324261"/>
              <a:ext cx="4000528" cy="461665"/>
            </a:xfrm>
            <a:prstGeom prst="rect">
              <a:avLst/>
            </a:prstGeom>
          </p:spPr>
          <p:txBody>
            <a:bodyPr wrap="square">
              <a:spAutoFit/>
            </a:bodyPr>
            <a:lstStyle/>
            <a:p>
              <a:pPr algn="ctr" fontAlgn="base">
                <a:spcBef>
                  <a:spcPct val="0"/>
                </a:spcBef>
                <a:spcAft>
                  <a:spcPct val="0"/>
                </a:spcAft>
              </a:pPr>
              <a:r>
                <a:rPr lang="en-US" sz="2400" b="1" dirty="0" smtClean="0">
                  <a:solidFill>
                    <a:prstClr val="white"/>
                  </a:solidFill>
                  <a:latin typeface="Times New Roman" pitchFamily="18" charset="0"/>
                  <a:cs typeface="Times New Roman" pitchFamily="18" charset="0"/>
                </a:rPr>
                <a:t>Mortality</a:t>
              </a:r>
              <a:endParaRPr lang="en-US" sz="2400" b="1" dirty="0">
                <a:solidFill>
                  <a:prstClr val="white"/>
                </a:solidFill>
                <a:latin typeface="Times New Roman" pitchFamily="18" charset="0"/>
                <a:cs typeface="Times New Roman" pitchFamily="18" charset="0"/>
              </a:endParaRPr>
            </a:p>
          </p:txBody>
        </p:sp>
      </p:grpSp>
      <p:grpSp>
        <p:nvGrpSpPr>
          <p:cNvPr id="5" name="Group 12"/>
          <p:cNvGrpSpPr/>
          <p:nvPr/>
        </p:nvGrpSpPr>
        <p:grpSpPr>
          <a:xfrm>
            <a:off x="380960" y="1324263"/>
            <a:ext cx="5334037" cy="4890821"/>
            <a:chOff x="285720" y="1324261"/>
            <a:chExt cx="4000528" cy="4890821"/>
          </a:xfrm>
        </p:grpSpPr>
        <p:pic>
          <p:nvPicPr>
            <p:cNvPr id="201734" name="Picture 6"/>
            <p:cNvPicPr>
              <a:picLocks noChangeAspect="1" noChangeArrowheads="1"/>
            </p:cNvPicPr>
            <p:nvPr/>
          </p:nvPicPr>
          <p:blipFill>
            <a:blip r:embed="rId4" cstate="print"/>
            <a:srcRect/>
            <a:stretch>
              <a:fillRect/>
            </a:stretch>
          </p:blipFill>
          <p:spPr bwMode="auto">
            <a:xfrm>
              <a:off x="285720" y="1814532"/>
              <a:ext cx="3971925" cy="4400550"/>
            </a:xfrm>
            <a:prstGeom prst="rect">
              <a:avLst/>
            </a:prstGeom>
            <a:noFill/>
            <a:ln w="9525">
              <a:solidFill>
                <a:srgbClr val="0000FF"/>
              </a:solidFill>
              <a:miter lim="800000"/>
              <a:headEnd/>
              <a:tailEnd/>
            </a:ln>
            <a:effectLst/>
          </p:spPr>
        </p:pic>
        <p:sp>
          <p:nvSpPr>
            <p:cNvPr id="12" name="Rectangle 11"/>
            <p:cNvSpPr/>
            <p:nvPr/>
          </p:nvSpPr>
          <p:spPr>
            <a:xfrm>
              <a:off x="285720" y="1324261"/>
              <a:ext cx="4000528" cy="461665"/>
            </a:xfrm>
            <a:prstGeom prst="rect">
              <a:avLst/>
            </a:prstGeom>
          </p:spPr>
          <p:txBody>
            <a:bodyPr wrap="square">
              <a:spAutoFit/>
            </a:bodyPr>
            <a:lstStyle/>
            <a:p>
              <a:pPr algn="ctr" fontAlgn="base">
                <a:spcBef>
                  <a:spcPct val="0"/>
                </a:spcBef>
                <a:spcAft>
                  <a:spcPct val="0"/>
                </a:spcAft>
              </a:pPr>
              <a:r>
                <a:rPr lang="en-US" sz="2400" b="1" dirty="0" err="1" smtClean="0">
                  <a:solidFill>
                    <a:prstClr val="white"/>
                  </a:solidFill>
                  <a:latin typeface="Times New Roman" pitchFamily="18" charset="0"/>
                  <a:cs typeface="Times New Roman" pitchFamily="18" charset="0"/>
                </a:rPr>
                <a:t>Rebleeding</a:t>
              </a:r>
              <a:r>
                <a:rPr lang="en-US" sz="2400" b="1" dirty="0" smtClean="0">
                  <a:solidFill>
                    <a:prstClr val="white"/>
                  </a:solidFill>
                  <a:latin typeface="Times New Roman" pitchFamily="18" charset="0"/>
                  <a:cs typeface="Times New Roman" pitchFamily="18" charset="0"/>
                </a:rPr>
                <a:t> – NNT 13</a:t>
              </a:r>
              <a:endParaRPr lang="en-US" sz="2400" b="1" dirty="0">
                <a:solidFill>
                  <a:prstClr val="white"/>
                </a:solidFill>
                <a:latin typeface="Times New Roman" pitchFamily="18" charset="0"/>
                <a:cs typeface="Times New Roman" pitchFamily="18" charset="0"/>
              </a:endParaRPr>
            </a:p>
          </p:txBody>
        </p:sp>
      </p:grpSp>
      <p:sp>
        <p:nvSpPr>
          <p:cNvPr id="8" name="Rectangle 4"/>
          <p:cNvSpPr>
            <a:spLocks noChangeArrowheads="1"/>
          </p:cNvSpPr>
          <p:nvPr/>
        </p:nvSpPr>
        <p:spPr bwMode="auto">
          <a:xfrm>
            <a:off x="380962" y="5479274"/>
            <a:ext cx="5280697" cy="235745"/>
          </a:xfrm>
          <a:prstGeom prst="rect">
            <a:avLst/>
          </a:prstGeom>
          <a:noFill/>
          <a:ln w="25400">
            <a:solidFill>
              <a:srgbClr val="FF0000"/>
            </a:solid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9" name="Rectangle 4"/>
          <p:cNvSpPr>
            <a:spLocks noChangeArrowheads="1"/>
          </p:cNvSpPr>
          <p:nvPr/>
        </p:nvSpPr>
        <p:spPr bwMode="auto">
          <a:xfrm>
            <a:off x="6625596" y="5336398"/>
            <a:ext cx="5280697" cy="235745"/>
          </a:xfrm>
          <a:prstGeom prst="rect">
            <a:avLst/>
          </a:prstGeom>
          <a:noFill/>
          <a:ln w="25400">
            <a:solidFill>
              <a:srgbClr val="FF0000"/>
            </a:solid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500306"/>
            <a:ext cx="11144328" cy="1143000"/>
          </a:xfrm>
          <a:solidFill>
            <a:schemeClr val="bg1">
              <a:lumMod val="95000"/>
            </a:schemeClr>
          </a:solidFill>
          <a:ln w="19050">
            <a:solidFill>
              <a:srgbClr val="0000FF"/>
            </a:solidFill>
          </a:ln>
        </p:spPr>
        <p:txBody>
          <a:bodyPr/>
          <a:lstStyle/>
          <a:p>
            <a:r>
              <a:rPr lang="en-US" sz="4000" dirty="0" smtClean="0">
                <a:solidFill>
                  <a:srgbClr val="333399"/>
                </a:solidFill>
                <a:sym typeface="Wingdings 2"/>
              </a:rPr>
              <a:t></a:t>
            </a:r>
            <a:r>
              <a:rPr lang="en-US" sz="4000" b="1" dirty="0" smtClean="0">
                <a:solidFill>
                  <a:srgbClr val="333399"/>
                </a:solidFill>
                <a:sym typeface="Wingdings"/>
              </a:rPr>
              <a:t> </a:t>
            </a:r>
            <a:r>
              <a:rPr lang="en-US" sz="4000" b="1" dirty="0" smtClean="0">
                <a:solidFill>
                  <a:srgbClr val="333399"/>
                </a:solidFill>
              </a:rPr>
              <a:t>PPIs &amp; NSAIDs</a:t>
            </a:r>
            <a:endParaRPr lang="en-US" sz="4000" b="1" dirty="0">
              <a:solidFill>
                <a:srgbClr val="33339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80" name="Freeform 4"/>
          <p:cNvSpPr>
            <a:spLocks/>
          </p:cNvSpPr>
          <p:nvPr/>
        </p:nvSpPr>
        <p:spPr bwMode="auto">
          <a:xfrm rot="10792205">
            <a:off x="3479800" y="3378200"/>
            <a:ext cx="4675717" cy="915988"/>
          </a:xfrm>
          <a:custGeom>
            <a:avLst/>
            <a:gdLst/>
            <a:ahLst/>
            <a:cxnLst>
              <a:cxn ang="0">
                <a:pos x="0" y="0"/>
              </a:cxn>
              <a:cxn ang="0">
                <a:pos x="2894" y="0"/>
              </a:cxn>
              <a:cxn ang="0">
                <a:pos x="2456" y="438"/>
              </a:cxn>
              <a:cxn ang="0">
                <a:pos x="431" y="438"/>
              </a:cxn>
              <a:cxn ang="0">
                <a:pos x="0" y="0"/>
              </a:cxn>
            </a:cxnLst>
            <a:rect l="0" t="0" r="r" b="b"/>
            <a:pathLst>
              <a:path w="2895" h="439">
                <a:moveTo>
                  <a:pt x="0" y="0"/>
                </a:moveTo>
                <a:lnTo>
                  <a:pt x="2894" y="0"/>
                </a:lnTo>
                <a:lnTo>
                  <a:pt x="2456" y="438"/>
                </a:lnTo>
                <a:lnTo>
                  <a:pt x="431" y="438"/>
                </a:lnTo>
                <a:lnTo>
                  <a:pt x="0" y="0"/>
                </a:lnTo>
              </a:path>
            </a:pathLst>
          </a:custGeom>
          <a:solidFill>
            <a:srgbClr val="C0C0C0"/>
          </a:solidFill>
          <a:ln w="12700" cap="rnd" cmpd="sng">
            <a:noFill/>
            <a:prstDash val="solid"/>
            <a:round/>
            <a:headEnd type="none" w="sm" len="sm"/>
            <a:tailEnd type="none" w="sm" len="sm"/>
          </a:ln>
          <a:effectLst>
            <a:outerShdw dist="71842" dir="2700000" algn="ctr" rotWithShape="0">
              <a:srgbClr val="4D4D4D"/>
            </a:outerShdw>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382981" name="Freeform 5"/>
          <p:cNvSpPr>
            <a:spLocks/>
          </p:cNvSpPr>
          <p:nvPr/>
        </p:nvSpPr>
        <p:spPr bwMode="auto">
          <a:xfrm rot="10792205">
            <a:off x="4294717" y="2468566"/>
            <a:ext cx="3048000" cy="763587"/>
          </a:xfrm>
          <a:custGeom>
            <a:avLst/>
            <a:gdLst/>
            <a:ahLst/>
            <a:cxnLst>
              <a:cxn ang="0">
                <a:pos x="0" y="0"/>
              </a:cxn>
              <a:cxn ang="0">
                <a:pos x="1884" y="0"/>
              </a:cxn>
              <a:cxn ang="0">
                <a:pos x="1446" y="447"/>
              </a:cxn>
              <a:cxn ang="0">
                <a:pos x="438" y="447"/>
              </a:cxn>
              <a:cxn ang="0">
                <a:pos x="0" y="0"/>
              </a:cxn>
            </a:cxnLst>
            <a:rect l="0" t="0" r="r" b="b"/>
            <a:pathLst>
              <a:path w="1885" h="448">
                <a:moveTo>
                  <a:pt x="0" y="0"/>
                </a:moveTo>
                <a:lnTo>
                  <a:pt x="1884" y="0"/>
                </a:lnTo>
                <a:lnTo>
                  <a:pt x="1446" y="447"/>
                </a:lnTo>
                <a:lnTo>
                  <a:pt x="438" y="447"/>
                </a:lnTo>
                <a:lnTo>
                  <a:pt x="0" y="0"/>
                </a:lnTo>
              </a:path>
            </a:pathLst>
          </a:custGeom>
          <a:solidFill>
            <a:srgbClr val="FF9900"/>
          </a:solidFill>
          <a:ln w="12700" cap="rnd" cmpd="sng">
            <a:noFill/>
            <a:prstDash val="solid"/>
            <a:round/>
            <a:headEnd type="none" w="sm" len="sm"/>
            <a:tailEnd type="none" w="sm" len="sm"/>
          </a:ln>
          <a:effectLst>
            <a:outerShdw dist="71842" dir="2700000" algn="ctr" rotWithShape="0">
              <a:srgbClr val="4D4D4D"/>
            </a:outerShdw>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382982" name="Freeform 6"/>
          <p:cNvSpPr>
            <a:spLocks/>
          </p:cNvSpPr>
          <p:nvPr/>
        </p:nvSpPr>
        <p:spPr bwMode="auto">
          <a:xfrm rot="10792205">
            <a:off x="5105400" y="1473200"/>
            <a:ext cx="1464733" cy="852488"/>
          </a:xfrm>
          <a:custGeom>
            <a:avLst/>
            <a:gdLst/>
            <a:ahLst/>
            <a:cxnLst>
              <a:cxn ang="0">
                <a:pos x="0" y="0"/>
              </a:cxn>
              <a:cxn ang="0">
                <a:pos x="872" y="0"/>
              </a:cxn>
              <a:cxn ang="0">
                <a:pos x="438" y="446"/>
              </a:cxn>
              <a:cxn ang="0">
                <a:pos x="0" y="0"/>
              </a:cxn>
            </a:cxnLst>
            <a:rect l="0" t="0" r="r" b="b"/>
            <a:pathLst>
              <a:path w="873" h="447">
                <a:moveTo>
                  <a:pt x="0" y="0"/>
                </a:moveTo>
                <a:lnTo>
                  <a:pt x="872" y="0"/>
                </a:lnTo>
                <a:lnTo>
                  <a:pt x="438" y="446"/>
                </a:lnTo>
                <a:lnTo>
                  <a:pt x="0" y="0"/>
                </a:lnTo>
              </a:path>
            </a:pathLst>
          </a:custGeom>
          <a:solidFill>
            <a:srgbClr val="FF0000"/>
          </a:solidFill>
          <a:ln w="12700" cap="rnd" cmpd="sng">
            <a:noFill/>
            <a:prstDash val="solid"/>
            <a:round/>
            <a:headEnd type="none" w="sm" len="sm"/>
            <a:tailEnd type="none" w="sm" len="sm"/>
          </a:ln>
          <a:effectLst>
            <a:outerShdw dist="71842" dir="2700000" algn="ctr" rotWithShape="0">
              <a:srgbClr val="4D4D4D"/>
            </a:outerShdw>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65541" name="Text Box 7"/>
          <p:cNvSpPr txBox="1">
            <a:spLocks noChangeArrowheads="1"/>
          </p:cNvSpPr>
          <p:nvPr/>
        </p:nvSpPr>
        <p:spPr bwMode="auto">
          <a:xfrm>
            <a:off x="7492594" y="1643053"/>
            <a:ext cx="2664511" cy="461665"/>
          </a:xfrm>
          <a:prstGeom prst="rect">
            <a:avLst/>
          </a:prstGeom>
          <a:solidFill>
            <a:srgbClr val="333399"/>
          </a:solidFill>
          <a:ln w="9525">
            <a:solidFill>
              <a:srgbClr val="333399"/>
            </a:solidFill>
            <a:miter lim="800000"/>
            <a:headEnd type="none" w="sm" len="sm"/>
            <a:tailEnd type="none" w="sm" len="sm"/>
          </a:ln>
        </p:spPr>
        <p:txBody>
          <a:bodyPr wrap="none">
            <a:spAutoFit/>
          </a:bodyPr>
          <a:lstStyle/>
          <a:p>
            <a:pPr algn="ctr" eaLnBrk="0" fontAlgn="base" hangingPunct="0">
              <a:spcBef>
                <a:spcPct val="0"/>
              </a:spcBef>
              <a:spcAft>
                <a:spcPct val="0"/>
              </a:spcAft>
              <a:defRPr/>
            </a:pPr>
            <a:r>
              <a:rPr lang="en-US" sz="2400" dirty="0">
                <a:solidFill>
                  <a:prstClr val="white"/>
                </a:solidFill>
                <a:latin typeface="Arial" charset="0"/>
                <a:cs typeface="Arial" charset="0"/>
              </a:rPr>
              <a:t>Serious GI Events</a:t>
            </a:r>
          </a:p>
        </p:txBody>
      </p:sp>
      <p:sp>
        <p:nvSpPr>
          <p:cNvPr id="65542" name="Text Box 8"/>
          <p:cNvSpPr txBox="1">
            <a:spLocks noChangeArrowheads="1"/>
          </p:cNvSpPr>
          <p:nvPr/>
        </p:nvSpPr>
        <p:spPr bwMode="auto">
          <a:xfrm>
            <a:off x="8262218" y="2500309"/>
            <a:ext cx="2138726" cy="461665"/>
          </a:xfrm>
          <a:prstGeom prst="rect">
            <a:avLst/>
          </a:prstGeom>
          <a:solidFill>
            <a:srgbClr val="333399"/>
          </a:solidFill>
          <a:ln w="9525">
            <a:solidFill>
              <a:srgbClr val="333399"/>
            </a:solidFill>
            <a:miter lim="800000"/>
            <a:headEnd type="none" w="sm" len="sm"/>
            <a:tailEnd type="none" w="sm" len="sm"/>
          </a:ln>
        </p:spPr>
        <p:txBody>
          <a:bodyPr wrap="none">
            <a:spAutoFit/>
          </a:bodyPr>
          <a:lstStyle/>
          <a:p>
            <a:pPr algn="ctr" eaLnBrk="0" fontAlgn="base" hangingPunct="0">
              <a:spcBef>
                <a:spcPct val="0"/>
              </a:spcBef>
              <a:spcAft>
                <a:spcPct val="0"/>
              </a:spcAft>
              <a:defRPr/>
            </a:pPr>
            <a:r>
              <a:rPr lang="en-US" sz="2400" dirty="0">
                <a:solidFill>
                  <a:prstClr val="white"/>
                </a:solidFill>
                <a:latin typeface="Arial" charset="0"/>
                <a:cs typeface="Arial" charset="0"/>
              </a:rPr>
              <a:t>Clinical Ulcers</a:t>
            </a:r>
          </a:p>
        </p:txBody>
      </p:sp>
      <p:sp>
        <p:nvSpPr>
          <p:cNvPr id="65543" name="Text Box 9"/>
          <p:cNvSpPr txBox="1">
            <a:spLocks noChangeArrowheads="1"/>
          </p:cNvSpPr>
          <p:nvPr/>
        </p:nvSpPr>
        <p:spPr bwMode="auto">
          <a:xfrm>
            <a:off x="8191515" y="3500438"/>
            <a:ext cx="3619524" cy="461665"/>
          </a:xfrm>
          <a:prstGeom prst="rect">
            <a:avLst/>
          </a:prstGeom>
          <a:solidFill>
            <a:srgbClr val="333399"/>
          </a:solidFill>
          <a:ln w="9525">
            <a:solidFill>
              <a:srgbClr val="333399"/>
            </a:solidFill>
            <a:miter lim="800000"/>
            <a:headEnd type="none" w="sm" len="sm"/>
            <a:tailEnd type="none" w="sm" len="sm"/>
          </a:ln>
        </p:spPr>
        <p:txBody>
          <a:bodyPr wrap="square">
            <a:spAutoFit/>
          </a:bodyPr>
          <a:lstStyle/>
          <a:p>
            <a:pPr algn="ctr" eaLnBrk="0" fontAlgn="base" hangingPunct="0">
              <a:spcBef>
                <a:spcPct val="0"/>
              </a:spcBef>
              <a:spcAft>
                <a:spcPct val="0"/>
              </a:spcAft>
              <a:defRPr/>
            </a:pPr>
            <a:r>
              <a:rPr lang="en-US" sz="2400" dirty="0">
                <a:solidFill>
                  <a:prstClr val="white"/>
                </a:solidFill>
                <a:latin typeface="Arial" charset="0"/>
                <a:cs typeface="Arial" charset="0"/>
              </a:rPr>
              <a:t>Endoscopic Ulcers</a:t>
            </a:r>
          </a:p>
        </p:txBody>
      </p:sp>
      <p:sp>
        <p:nvSpPr>
          <p:cNvPr id="382986" name="Rectangle 10"/>
          <p:cNvSpPr>
            <a:spLocks noChangeArrowheads="1"/>
          </p:cNvSpPr>
          <p:nvPr/>
        </p:nvSpPr>
        <p:spPr bwMode="auto">
          <a:xfrm>
            <a:off x="1428752" y="2311400"/>
            <a:ext cx="3604683" cy="458788"/>
          </a:xfrm>
          <a:prstGeom prst="rect">
            <a:avLst/>
          </a:prstGeom>
          <a:noFill/>
          <a:ln w="9525">
            <a:noFill/>
            <a:miter lim="800000"/>
            <a:headEnd/>
            <a:tailEnd/>
          </a:ln>
          <a:effectLst/>
        </p:spPr>
        <p:txBody>
          <a:bodyPr lIns="90488" tIns="44450" rIns="90488" bIns="44450">
            <a:spAutoFit/>
          </a:bodyPr>
          <a:lstStyle/>
          <a:p>
            <a:pPr marL="250825" indent="-250825" defTabSz="800100" eaLnBrk="0" fontAlgn="base" hangingPunct="0">
              <a:spcBef>
                <a:spcPct val="0"/>
              </a:spcBef>
              <a:spcAft>
                <a:spcPct val="0"/>
              </a:spcAft>
              <a:defRPr/>
            </a:pPr>
            <a:r>
              <a:rPr lang="en-US" sz="2400" b="1" dirty="0">
                <a:solidFill>
                  <a:prstClr val="white"/>
                </a:solidFill>
                <a:latin typeface="Arial" charset="0"/>
                <a:cs typeface="Arial" charset="0"/>
              </a:rPr>
              <a:t>Relative Severity</a:t>
            </a:r>
          </a:p>
        </p:txBody>
      </p:sp>
      <p:sp>
        <p:nvSpPr>
          <p:cNvPr id="382987" name="Freeform 11"/>
          <p:cNvSpPr>
            <a:spLocks/>
          </p:cNvSpPr>
          <p:nvPr/>
        </p:nvSpPr>
        <p:spPr bwMode="auto">
          <a:xfrm>
            <a:off x="2760135" y="4443413"/>
            <a:ext cx="6148917" cy="920750"/>
          </a:xfrm>
          <a:custGeom>
            <a:avLst/>
            <a:gdLst/>
            <a:ahLst/>
            <a:cxnLst>
              <a:cxn ang="0">
                <a:pos x="2905" y="576"/>
              </a:cxn>
              <a:cxn ang="0">
                <a:pos x="0" y="580"/>
              </a:cxn>
              <a:cxn ang="0">
                <a:pos x="321" y="5"/>
              </a:cxn>
              <a:cxn ang="0">
                <a:pos x="2582" y="0"/>
              </a:cxn>
              <a:cxn ang="0">
                <a:pos x="2901" y="573"/>
              </a:cxn>
            </a:cxnLst>
            <a:rect l="0" t="0" r="r" b="b"/>
            <a:pathLst>
              <a:path w="2905" h="580">
                <a:moveTo>
                  <a:pt x="2905" y="576"/>
                </a:moveTo>
                <a:lnTo>
                  <a:pt x="0" y="580"/>
                </a:lnTo>
                <a:lnTo>
                  <a:pt x="321" y="5"/>
                </a:lnTo>
                <a:lnTo>
                  <a:pt x="2582" y="0"/>
                </a:lnTo>
                <a:lnTo>
                  <a:pt x="2901" y="573"/>
                </a:lnTo>
              </a:path>
            </a:pathLst>
          </a:custGeom>
          <a:solidFill>
            <a:schemeClr val="accent1">
              <a:lumMod val="75000"/>
            </a:schemeClr>
          </a:solidFill>
          <a:ln w="12700" cap="rnd" cmpd="sng">
            <a:noFill/>
            <a:prstDash val="solid"/>
            <a:round/>
            <a:headEnd type="none" w="sm" len="sm"/>
            <a:tailEnd type="none" w="sm" len="sm"/>
          </a:ln>
          <a:effectLst>
            <a:outerShdw dist="71842" dir="2700000" algn="ctr" rotWithShape="0">
              <a:srgbClr val="4D4D4D"/>
            </a:outerShdw>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65546" name="Text Box 12"/>
          <p:cNvSpPr txBox="1">
            <a:spLocks noChangeArrowheads="1"/>
          </p:cNvSpPr>
          <p:nvPr/>
        </p:nvSpPr>
        <p:spPr bwMode="auto">
          <a:xfrm>
            <a:off x="9389997" y="4572011"/>
            <a:ext cx="2047355" cy="461665"/>
          </a:xfrm>
          <a:prstGeom prst="rect">
            <a:avLst/>
          </a:prstGeom>
          <a:solidFill>
            <a:srgbClr val="333399"/>
          </a:solidFill>
          <a:ln w="9525">
            <a:solidFill>
              <a:srgbClr val="333399"/>
            </a:solidFill>
            <a:miter lim="800000"/>
            <a:headEnd type="none" w="sm" len="sm"/>
            <a:tailEnd type="none" w="sm" len="sm"/>
          </a:ln>
        </p:spPr>
        <p:txBody>
          <a:bodyPr wrap="none">
            <a:spAutoFit/>
          </a:bodyPr>
          <a:lstStyle/>
          <a:p>
            <a:pPr algn="ctr" eaLnBrk="0" fontAlgn="base" hangingPunct="0">
              <a:spcBef>
                <a:spcPct val="0"/>
              </a:spcBef>
              <a:spcAft>
                <a:spcPct val="0"/>
              </a:spcAft>
              <a:defRPr/>
            </a:pPr>
            <a:r>
              <a:rPr lang="en-US" sz="2400" dirty="0">
                <a:solidFill>
                  <a:prstClr val="white"/>
                </a:solidFill>
                <a:latin typeface="Arial" charset="0"/>
                <a:cs typeface="Arial" charset="0"/>
              </a:rPr>
              <a:t>GI Symptoms</a:t>
            </a:r>
            <a:endParaRPr lang="en-US" sz="2800" dirty="0">
              <a:solidFill>
                <a:prstClr val="white"/>
              </a:solidFill>
              <a:latin typeface="Arial" charset="0"/>
              <a:cs typeface="Arial" charset="0"/>
            </a:endParaRPr>
          </a:p>
        </p:txBody>
      </p:sp>
      <p:sp>
        <p:nvSpPr>
          <p:cNvPr id="382990" name="Text Box 14"/>
          <p:cNvSpPr txBox="1">
            <a:spLocks noChangeArrowheads="1"/>
          </p:cNvSpPr>
          <p:nvPr/>
        </p:nvSpPr>
        <p:spPr bwMode="auto">
          <a:xfrm>
            <a:off x="3619502" y="5467353"/>
            <a:ext cx="4381500" cy="461963"/>
          </a:xfrm>
          <a:prstGeom prst="rect">
            <a:avLst/>
          </a:prstGeom>
          <a:noFill/>
          <a:ln w="25400">
            <a:noFill/>
            <a:miter lim="800000"/>
            <a:headEnd type="none" w="sm" len="sm"/>
            <a:tailEnd type="none" w="sm" len="sm"/>
          </a:ln>
          <a:effectLst/>
        </p:spPr>
        <p:txBody>
          <a:bodyPr>
            <a:spAutoFit/>
          </a:bodyPr>
          <a:lstStyle/>
          <a:p>
            <a:pPr algn="ctr" eaLnBrk="0" fontAlgn="base" hangingPunct="0">
              <a:spcBef>
                <a:spcPct val="0"/>
              </a:spcBef>
              <a:spcAft>
                <a:spcPct val="0"/>
              </a:spcAft>
              <a:defRPr/>
            </a:pPr>
            <a:r>
              <a:rPr lang="en-US" sz="2400" b="1" dirty="0">
                <a:solidFill>
                  <a:prstClr val="white"/>
                </a:solidFill>
                <a:latin typeface="Arial" charset="0"/>
                <a:cs typeface="Arial" charset="0"/>
              </a:rPr>
              <a:t>Relative Frequency</a:t>
            </a:r>
          </a:p>
        </p:txBody>
      </p:sp>
      <p:sp>
        <p:nvSpPr>
          <p:cNvPr id="67596" name="Line 15"/>
          <p:cNvSpPr>
            <a:spLocks noChangeShapeType="1"/>
          </p:cNvSpPr>
          <p:nvPr/>
        </p:nvSpPr>
        <p:spPr bwMode="auto">
          <a:xfrm>
            <a:off x="7791453" y="5721350"/>
            <a:ext cx="1443567" cy="0"/>
          </a:xfrm>
          <a:prstGeom prst="line">
            <a:avLst/>
          </a:prstGeom>
          <a:noFill/>
          <a:ln w="28575">
            <a:solidFill>
              <a:schemeClr val="bg1"/>
            </a:solidFill>
            <a:round/>
            <a:headEnd/>
            <a:tailEnd type="triangle" w="med" len="me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7597" name="Line 16"/>
          <p:cNvSpPr>
            <a:spLocks noChangeShapeType="1"/>
          </p:cNvSpPr>
          <p:nvPr/>
        </p:nvSpPr>
        <p:spPr bwMode="auto">
          <a:xfrm flipH="1">
            <a:off x="2285975" y="5715000"/>
            <a:ext cx="1445684" cy="0"/>
          </a:xfrm>
          <a:prstGeom prst="line">
            <a:avLst/>
          </a:prstGeom>
          <a:noFill/>
          <a:ln w="28575">
            <a:solidFill>
              <a:schemeClr val="bg1"/>
            </a:solidFill>
            <a:round/>
            <a:headEnd/>
            <a:tailEnd type="triangle" w="med" len="me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67598" name="Line 17"/>
          <p:cNvSpPr>
            <a:spLocks noChangeShapeType="1"/>
          </p:cNvSpPr>
          <p:nvPr/>
        </p:nvSpPr>
        <p:spPr bwMode="auto">
          <a:xfrm flipH="1" flipV="1">
            <a:off x="1399117" y="1687513"/>
            <a:ext cx="0" cy="3687762"/>
          </a:xfrm>
          <a:prstGeom prst="line">
            <a:avLst/>
          </a:prstGeom>
          <a:noFill/>
          <a:ln w="28575">
            <a:solidFill>
              <a:schemeClr val="bg1"/>
            </a:solidFill>
            <a:round/>
            <a:headEnd/>
            <a:tailEnd type="triangle" w="med" len="me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382994" name="Rectangle 18"/>
          <p:cNvSpPr>
            <a:spLocks noGrp="1" noChangeArrowheads="1"/>
          </p:cNvSpPr>
          <p:nvPr>
            <p:ph type="title"/>
          </p:nvPr>
        </p:nvSpPr>
        <p:spPr>
          <a:xfrm>
            <a:off x="461433" y="158750"/>
            <a:ext cx="11616267" cy="1143000"/>
          </a:xfrm>
        </p:spPr>
        <p:txBody>
          <a:bodyPr/>
          <a:lstStyle/>
          <a:p>
            <a:pPr>
              <a:defRPr/>
            </a:pPr>
            <a:r>
              <a:rPr lang="en-US" sz="3600" b="1" dirty="0">
                <a:solidFill>
                  <a:schemeClr val="bg1"/>
                </a:solidFill>
                <a:cs typeface="Tahoma" pitchFamily="34" charset="0"/>
              </a:rPr>
              <a:t>NSAID-related GI side effects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2980"/>
                                        </p:tgtEl>
                                        <p:attrNameLst>
                                          <p:attrName>style.visibility</p:attrName>
                                        </p:attrNameLst>
                                      </p:cBhvr>
                                      <p:to>
                                        <p:strVal val="visible"/>
                                      </p:to>
                                    </p:set>
                                    <p:animEffect transition="in" filter="blinds(horizontal)">
                                      <p:cBhvr>
                                        <p:cTn id="7" dur="500"/>
                                        <p:tgtEl>
                                          <p:spTgt spid="38298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5543"/>
                                        </p:tgtEl>
                                        <p:attrNameLst>
                                          <p:attrName>style.visibility</p:attrName>
                                        </p:attrNameLst>
                                      </p:cBhvr>
                                      <p:to>
                                        <p:strVal val="visible"/>
                                      </p:to>
                                    </p:set>
                                    <p:animEffect transition="in" filter="blinds(horizontal)">
                                      <p:cBhvr>
                                        <p:cTn id="10" dur="500"/>
                                        <p:tgtEl>
                                          <p:spTgt spid="6554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2981"/>
                                        </p:tgtEl>
                                        <p:attrNameLst>
                                          <p:attrName>style.visibility</p:attrName>
                                        </p:attrNameLst>
                                      </p:cBhvr>
                                      <p:to>
                                        <p:strVal val="visible"/>
                                      </p:to>
                                    </p:set>
                                    <p:animEffect transition="in" filter="blinds(horizontal)">
                                      <p:cBhvr>
                                        <p:cTn id="15" dur="500"/>
                                        <p:tgtEl>
                                          <p:spTgt spid="382981"/>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5542"/>
                                        </p:tgtEl>
                                        <p:attrNameLst>
                                          <p:attrName>style.visibility</p:attrName>
                                        </p:attrNameLst>
                                      </p:cBhvr>
                                      <p:to>
                                        <p:strVal val="visible"/>
                                      </p:to>
                                    </p:set>
                                    <p:animEffect transition="in" filter="blinds(horizontal)">
                                      <p:cBhvr>
                                        <p:cTn id="18" dur="500"/>
                                        <p:tgtEl>
                                          <p:spTgt spid="6554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82982"/>
                                        </p:tgtEl>
                                        <p:attrNameLst>
                                          <p:attrName>style.visibility</p:attrName>
                                        </p:attrNameLst>
                                      </p:cBhvr>
                                      <p:to>
                                        <p:strVal val="visible"/>
                                      </p:to>
                                    </p:set>
                                    <p:animEffect transition="in" filter="blinds(horizontal)">
                                      <p:cBhvr>
                                        <p:cTn id="23" dur="500"/>
                                        <p:tgtEl>
                                          <p:spTgt spid="38298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65541"/>
                                        </p:tgtEl>
                                        <p:attrNameLst>
                                          <p:attrName>style.visibility</p:attrName>
                                        </p:attrNameLst>
                                      </p:cBhvr>
                                      <p:to>
                                        <p:strVal val="visible"/>
                                      </p:to>
                                    </p:set>
                                    <p:animEffect transition="in" filter="blinds(horizontal)">
                                      <p:cBhvr>
                                        <p:cTn id="26" dur="500"/>
                                        <p:tgtEl>
                                          <p:spTgt spid="65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0" grpId="0" animBg="1"/>
      <p:bldP spid="382981" grpId="0" animBg="1"/>
      <p:bldP spid="382982" grpId="0" animBg="1"/>
      <p:bldP spid="65541" grpId="0" animBg="1"/>
      <p:bldP spid="65542" grpId="0" animBg="1"/>
      <p:bldP spid="6554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14290"/>
            <a:ext cx="11176000" cy="1011222"/>
          </a:xfrm>
        </p:spPr>
        <p:txBody>
          <a:bodyPr/>
          <a:lstStyle/>
          <a:p>
            <a:r>
              <a:rPr lang="en-US" sz="3200" b="1" dirty="0" smtClean="0">
                <a:solidFill>
                  <a:schemeClr val="bg1"/>
                </a:solidFill>
                <a:latin typeface="Calibri" pitchFamily="34" charset="0"/>
              </a:rPr>
              <a:t>Patients at increased risk for NSAIDs GI toxicity</a:t>
            </a:r>
            <a:endParaRPr lang="en-US" sz="3200" dirty="0">
              <a:solidFill>
                <a:schemeClr val="bg1"/>
              </a:solidFill>
              <a:latin typeface="Calibri" pitchFamily="34" charset="0"/>
            </a:endParaRPr>
          </a:p>
        </p:txBody>
      </p:sp>
      <p:graphicFrame>
        <p:nvGraphicFramePr>
          <p:cNvPr id="3" name="Table 2"/>
          <p:cNvGraphicFramePr>
            <a:graphicFrameLocks noGrp="1"/>
          </p:cNvGraphicFramePr>
          <p:nvPr/>
        </p:nvGraphicFramePr>
        <p:xfrm>
          <a:off x="609600" y="1428736"/>
          <a:ext cx="11144328" cy="1000132"/>
        </p:xfrm>
        <a:graphic>
          <a:graphicData uri="http://schemas.openxmlformats.org/drawingml/2006/table">
            <a:tbl>
              <a:tblPr firstRow="1" bandRow="1">
                <a:tableStyleId>{69CF1AB2-1976-4502-BF36-3FF5EA218861}</a:tableStyleId>
              </a:tblPr>
              <a:tblGrid>
                <a:gridCol w="3030475"/>
                <a:gridCol w="8113853"/>
              </a:tblGrid>
              <a:tr h="10001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00" b="1" i="1" dirty="0" smtClean="0">
                        <a:solidFill>
                          <a:schemeClr val="tx1"/>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smtClean="0">
                          <a:solidFill>
                            <a:schemeClr val="tx1"/>
                          </a:solidFill>
                          <a:latin typeface="Times New Roman" pitchFamily="18" charset="0"/>
                          <a:cs typeface="Times New Roman" pitchFamily="18" charset="0"/>
                        </a:rPr>
                        <a:t>High risk</a:t>
                      </a:r>
                    </a:p>
                    <a:p>
                      <a:pPr algn="ctr"/>
                      <a:endParaRPr lang="en-US" sz="2000" b="1" i="1" dirty="0">
                        <a:solidFill>
                          <a:schemeClr val="tx1"/>
                        </a:solidFill>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1. History of complicated ulcer especially recent</a:t>
                      </a:r>
                    </a:p>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2. Multiple (&gt; 2 risk factors)</a:t>
                      </a:r>
                    </a:p>
                    <a:p>
                      <a:pPr>
                        <a:buNone/>
                      </a:pPr>
                      <a:endParaRPr lang="en-US" sz="400" b="0" i="0" dirty="0">
                        <a:latin typeface="Times New Roman" pitchFamily="18" charset="0"/>
                        <a:cs typeface="Times New Roman" pitchFamily="18" charset="0"/>
                      </a:endParaRPr>
                    </a:p>
                  </a:txBody>
                  <a:tcPr marL="121920" marR="121920">
                    <a:solidFill>
                      <a:schemeClr val="bg1"/>
                    </a:solidFill>
                  </a:tcPr>
                </a:tc>
              </a:tr>
            </a:tbl>
          </a:graphicData>
        </a:graphic>
      </p:graphicFrame>
      <p:sp>
        <p:nvSpPr>
          <p:cNvPr id="4" name="Rectangle 3"/>
          <p:cNvSpPr/>
          <p:nvPr/>
        </p:nvSpPr>
        <p:spPr>
          <a:xfrm>
            <a:off x="609600" y="5396230"/>
            <a:ext cx="11144328" cy="461665"/>
          </a:xfrm>
          <a:prstGeom prst="rect">
            <a:avLst/>
          </a:prstGeom>
        </p:spPr>
        <p:txBody>
          <a:bodyPr wrap="square">
            <a:spAutoFit/>
          </a:bodyPr>
          <a:lstStyle/>
          <a:p>
            <a:pPr algn="ctr" fontAlgn="base">
              <a:spcBef>
                <a:spcPct val="0"/>
              </a:spcBef>
              <a:spcAft>
                <a:spcPct val="0"/>
              </a:spcAft>
            </a:pPr>
            <a:r>
              <a:rPr lang="en-US" sz="2400" dirty="0" smtClean="0">
                <a:solidFill>
                  <a:prstClr val="white"/>
                </a:solidFill>
                <a:latin typeface="Times New Roman" pitchFamily="18" charset="0"/>
                <a:cs typeface="Times New Roman" pitchFamily="18" charset="0"/>
              </a:rPr>
              <a:t>HP is independent &amp; additive risk factor &amp; addressed separately</a:t>
            </a:r>
            <a:endParaRPr lang="en-US" sz="2400" dirty="0">
              <a:solidFill>
                <a:prstClr val="white"/>
              </a:solidFill>
              <a:latin typeface="Times New Roman" pitchFamily="18" charset="0"/>
              <a:cs typeface="Times New Roman" pitchFamily="18" charset="0"/>
            </a:endParaRPr>
          </a:p>
        </p:txBody>
      </p:sp>
      <p:sp>
        <p:nvSpPr>
          <p:cNvPr id="5" name="Rectangle 4"/>
          <p:cNvSpPr/>
          <p:nvPr/>
        </p:nvSpPr>
        <p:spPr>
          <a:xfrm>
            <a:off x="0" y="6135472"/>
            <a:ext cx="12192000" cy="646331"/>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ACG guidelines for prevention of NSAID-related ulcer complications . </a:t>
            </a:r>
          </a:p>
          <a:p>
            <a:pPr algn="ctr" fontAlgn="base">
              <a:spcBef>
                <a:spcPct val="0"/>
              </a:spcBef>
              <a:spcAft>
                <a:spcPct val="0"/>
              </a:spcAft>
            </a:pPr>
            <a:r>
              <a:rPr lang="en-US" dirty="0" smtClean="0">
                <a:solidFill>
                  <a:prstClr val="white"/>
                </a:solidFill>
                <a:latin typeface="Times New Roman" pitchFamily="18" charset="0"/>
                <a:cs typeface="Times New Roman" pitchFamily="18" charset="0"/>
              </a:rPr>
              <a:t>Am J </a:t>
            </a:r>
            <a:r>
              <a:rPr lang="en-US" dirty="0" err="1" smtClean="0">
                <a:solidFill>
                  <a:prstClr val="white"/>
                </a:solidFill>
                <a:latin typeface="Times New Roman" pitchFamily="18" charset="0"/>
                <a:cs typeface="Times New Roman" pitchFamily="18" charset="0"/>
              </a:rPr>
              <a:t>Gastroenterol</a:t>
            </a:r>
            <a:r>
              <a:rPr lang="en-US" dirty="0" smtClean="0">
                <a:solidFill>
                  <a:prstClr val="white"/>
                </a:solidFill>
                <a:latin typeface="Times New Roman" pitchFamily="18" charset="0"/>
                <a:cs typeface="Times New Roman" pitchFamily="18" charset="0"/>
              </a:rPr>
              <a:t> 2009 ; 104: 728 – 738.</a:t>
            </a:r>
            <a:endParaRPr lang="en-US" dirty="0">
              <a:solidFill>
                <a:prstClr val="white"/>
              </a:solidFill>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609600" y="2357430"/>
          <a:ext cx="11144328" cy="2428892"/>
        </p:xfrm>
        <a:graphic>
          <a:graphicData uri="http://schemas.openxmlformats.org/drawingml/2006/table">
            <a:tbl>
              <a:tblPr firstRow="1" bandRow="1">
                <a:tableStyleId>{69CF1AB2-1976-4502-BF36-3FF5EA218861}</a:tableStyleId>
              </a:tblPr>
              <a:tblGrid>
                <a:gridCol w="3030475"/>
                <a:gridCol w="8113853"/>
              </a:tblGrid>
              <a:tr h="24288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00" b="1" i="1" dirty="0" smtClean="0">
                        <a:solidFill>
                          <a:schemeClr val="tx1"/>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smtClean="0">
                          <a:solidFill>
                            <a:schemeClr val="tx1"/>
                          </a:solidFill>
                          <a:latin typeface="Times New Roman" pitchFamily="18" charset="0"/>
                          <a:cs typeface="Times New Roman" pitchFamily="18" charset="0"/>
                        </a:rPr>
                        <a:t>Moderate risk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smtClean="0">
                          <a:solidFill>
                            <a:schemeClr val="tx1"/>
                          </a:solidFill>
                          <a:latin typeface="Times New Roman" pitchFamily="18" charset="0"/>
                          <a:cs typeface="Times New Roman" pitchFamily="18" charset="0"/>
                        </a:rPr>
                        <a:t>(1 – 2 risk factors)</a:t>
                      </a:r>
                    </a:p>
                    <a:p>
                      <a:pPr algn="ctr"/>
                      <a:endParaRPr lang="en-US" sz="2000" b="1" i="1" dirty="0">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1. Age &gt; 65 years (</a:t>
                      </a:r>
                      <a:r>
                        <a:rPr lang="en-US" sz="2000" b="1" i="0" kern="1200" baseline="0" dirty="0" smtClean="0">
                          <a:solidFill>
                            <a:srgbClr val="000099"/>
                          </a:solidFill>
                          <a:latin typeface="Times New Roman" pitchFamily="18" charset="0"/>
                          <a:ea typeface="+mn-ea"/>
                          <a:cs typeface="Times New Roman" pitchFamily="18" charset="0"/>
                        </a:rPr>
                        <a:t>OR </a:t>
                      </a:r>
                      <a:r>
                        <a:rPr lang="en-US" sz="2000" kern="1200" baseline="0" dirty="0" smtClean="0">
                          <a:solidFill>
                            <a:srgbClr val="000099"/>
                          </a:solidFill>
                          <a:latin typeface="Times New Roman" pitchFamily="18" charset="0"/>
                          <a:ea typeface="+mn-ea"/>
                          <a:cs typeface="Times New Roman" pitchFamily="18" charset="0"/>
                        </a:rPr>
                        <a:t>2.0 – 3.5</a:t>
                      </a:r>
                      <a:r>
                        <a:rPr lang="en-US" sz="2000" b="0" kern="1200" baseline="0" dirty="0" smtClean="0">
                          <a:solidFill>
                            <a:schemeClr val="dk1"/>
                          </a:solidFill>
                          <a:latin typeface="Times New Roman" pitchFamily="18" charset="0"/>
                          <a:ea typeface="+mn-ea"/>
                          <a:cs typeface="Times New Roman" pitchFamily="18" charset="0"/>
                        </a:rPr>
                        <a:t>)</a:t>
                      </a:r>
                      <a:endParaRPr lang="en-US" sz="2000" b="0" i="0" dirty="0" smtClean="0">
                        <a:solidFill>
                          <a:schemeClr val="tx1"/>
                        </a:solidFill>
                        <a:latin typeface="Times New Roman" pitchFamily="18" charset="0"/>
                        <a:cs typeface="Times New Roman" pitchFamily="18" charset="0"/>
                      </a:endParaRPr>
                    </a:p>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2. High dose NSAID therapy (</a:t>
                      </a:r>
                      <a:r>
                        <a:rPr lang="en-US" sz="2000" kern="1200" baseline="0" dirty="0" smtClean="0">
                          <a:solidFill>
                            <a:srgbClr val="000099"/>
                          </a:solidFill>
                          <a:latin typeface="Times New Roman" pitchFamily="18" charset="0"/>
                          <a:ea typeface="+mn-ea"/>
                          <a:cs typeface="Times New Roman" pitchFamily="18" charset="0"/>
                        </a:rPr>
                        <a:t>OR 8.0</a:t>
                      </a:r>
                      <a:r>
                        <a:rPr lang="en-US" sz="2000" b="0" i="0" dirty="0" smtClean="0">
                          <a:solidFill>
                            <a:schemeClr val="tx1"/>
                          </a:solidFill>
                          <a:latin typeface="Times New Roman" pitchFamily="18" charset="0"/>
                          <a:cs typeface="Times New Roman" pitchFamily="18" charset="0"/>
                        </a:rPr>
                        <a:t>) </a:t>
                      </a:r>
                    </a:p>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3. Previous history of uncomplicated ulcer</a:t>
                      </a:r>
                    </a:p>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4. Concurrent use of aspirin</a:t>
                      </a:r>
                    </a:p>
                    <a:p>
                      <a:pPr>
                        <a:buNone/>
                      </a:pPr>
                      <a:endParaRPr lang="en-US" sz="400" b="0" i="0" dirty="0" smtClean="0">
                        <a:solidFill>
                          <a:schemeClr val="tx1"/>
                        </a:solidFill>
                        <a:latin typeface="Times New Roman" pitchFamily="18" charset="0"/>
                        <a:cs typeface="Times New Roman" pitchFamily="18" charset="0"/>
                      </a:endParaRPr>
                    </a:p>
                    <a:p>
                      <a:pPr>
                        <a:buNone/>
                      </a:pPr>
                      <a:r>
                        <a:rPr lang="en-US" sz="2000" b="0" i="0" dirty="0" smtClean="0">
                          <a:solidFill>
                            <a:schemeClr val="tx1"/>
                          </a:solidFill>
                          <a:latin typeface="Times New Roman" pitchFamily="18" charset="0"/>
                          <a:cs typeface="Times New Roman" pitchFamily="18" charset="0"/>
                        </a:rPr>
                        <a:t> 5. Concurrent use of corticosteroids (</a:t>
                      </a:r>
                      <a:r>
                        <a:rPr lang="en-US" sz="2000" kern="1200" baseline="0" dirty="0" smtClean="0">
                          <a:solidFill>
                            <a:srgbClr val="000099"/>
                          </a:solidFill>
                          <a:latin typeface="Times New Roman" pitchFamily="18" charset="0"/>
                          <a:ea typeface="+mn-ea"/>
                          <a:cs typeface="Times New Roman" pitchFamily="18" charset="0"/>
                        </a:rPr>
                        <a:t>OR 2.0</a:t>
                      </a:r>
                      <a:r>
                        <a:rPr lang="en-US" sz="2000" b="0" i="0" dirty="0" smtClean="0">
                          <a:solidFill>
                            <a:schemeClr val="tx1"/>
                          </a:solidFill>
                          <a:latin typeface="Times New Roman" pitchFamily="18" charset="0"/>
                          <a:cs typeface="Times New Roman" pitchFamily="18" charset="0"/>
                        </a:rPr>
                        <a:t>) </a:t>
                      </a:r>
                    </a:p>
                    <a:p>
                      <a:endParaRPr lang="en-US" sz="400" b="0" i="0" dirty="0" smtClean="0">
                        <a:solidFill>
                          <a:schemeClr val="tx1"/>
                        </a:solidFill>
                        <a:latin typeface="Times New Roman" pitchFamily="18" charset="0"/>
                        <a:cs typeface="Times New Roman" pitchFamily="18" charset="0"/>
                      </a:endParaRPr>
                    </a:p>
                    <a:p>
                      <a:r>
                        <a:rPr lang="en-US" sz="2000" b="0" i="0" dirty="0" smtClean="0">
                          <a:solidFill>
                            <a:schemeClr val="tx1"/>
                          </a:solidFill>
                          <a:latin typeface="Times New Roman" pitchFamily="18" charset="0"/>
                          <a:cs typeface="Times New Roman" pitchFamily="18" charset="0"/>
                        </a:rPr>
                        <a:t> 6. Concurrent use of anticoagulants (</a:t>
                      </a:r>
                      <a:r>
                        <a:rPr lang="en-US" sz="2000" kern="1200" baseline="0" dirty="0" smtClean="0">
                          <a:solidFill>
                            <a:srgbClr val="000099"/>
                          </a:solidFill>
                          <a:latin typeface="Times New Roman" pitchFamily="18" charset="0"/>
                          <a:ea typeface="+mn-ea"/>
                          <a:cs typeface="Times New Roman" pitchFamily="18" charset="0"/>
                        </a:rPr>
                        <a:t>OR 3.0</a:t>
                      </a:r>
                      <a:r>
                        <a:rPr lang="en-US" sz="2000" b="0" i="0" dirty="0" smtClean="0">
                          <a:solidFill>
                            <a:schemeClr val="tx1"/>
                          </a:solidFill>
                          <a:latin typeface="Times New Roman" pitchFamily="18" charset="0"/>
                          <a:cs typeface="Times New Roman" pitchFamily="18" charset="0"/>
                        </a:rPr>
                        <a:t>)</a:t>
                      </a:r>
                    </a:p>
                    <a:p>
                      <a:endParaRPr lang="en-US" sz="400" b="0" i="0" dirty="0">
                        <a:solidFill>
                          <a:schemeClr val="tx1"/>
                        </a:solidFill>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7" name="Table 6"/>
          <p:cNvGraphicFramePr>
            <a:graphicFrameLocks noGrp="1"/>
          </p:cNvGraphicFramePr>
          <p:nvPr/>
        </p:nvGraphicFramePr>
        <p:xfrm>
          <a:off x="609600" y="4786322"/>
          <a:ext cx="11144328" cy="544496"/>
        </p:xfrm>
        <a:graphic>
          <a:graphicData uri="http://schemas.openxmlformats.org/drawingml/2006/table">
            <a:tbl>
              <a:tblPr firstRow="1" bandRow="1">
                <a:tableStyleId>{69CF1AB2-1976-4502-BF36-3FF5EA218861}</a:tableStyleId>
              </a:tblPr>
              <a:tblGrid>
                <a:gridCol w="3030475"/>
                <a:gridCol w="8113853"/>
              </a:tblGrid>
              <a:tr h="5444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00" b="1" i="1" dirty="0" smtClean="0">
                        <a:solidFill>
                          <a:schemeClr val="tx1"/>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smtClean="0">
                          <a:solidFill>
                            <a:schemeClr val="tx1"/>
                          </a:solidFill>
                          <a:latin typeface="Times New Roman" pitchFamily="18" charset="0"/>
                          <a:cs typeface="Times New Roman" pitchFamily="18" charset="0"/>
                        </a:rPr>
                        <a:t>Low risk</a:t>
                      </a:r>
                      <a:endParaRPr lang="en-US" sz="2000" b="1" i="1" dirty="0">
                        <a:solidFill>
                          <a:schemeClr val="tx1"/>
                        </a:solidFill>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endParaRPr lang="en-US" sz="400" b="0" i="0" dirty="0" smtClean="0">
                        <a:solidFill>
                          <a:schemeClr val="tx1"/>
                        </a:solidFill>
                        <a:latin typeface="Times New Roman" pitchFamily="18" charset="0"/>
                        <a:cs typeface="Times New Roman" pitchFamily="18" charset="0"/>
                      </a:endParaRPr>
                    </a:p>
                    <a:p>
                      <a:r>
                        <a:rPr lang="en-US" sz="2000" b="0" i="0" dirty="0" smtClean="0">
                          <a:solidFill>
                            <a:schemeClr val="tx1"/>
                          </a:solidFill>
                          <a:latin typeface="Times New Roman" pitchFamily="18" charset="0"/>
                          <a:cs typeface="Times New Roman" pitchFamily="18" charset="0"/>
                        </a:rPr>
                        <a:t> No risk factors</a:t>
                      </a:r>
                      <a:endParaRPr lang="en-US" sz="2000" b="0" i="0" dirty="0">
                        <a:solidFill>
                          <a:schemeClr val="tx1"/>
                        </a:solidFill>
                        <a:latin typeface="Times New Roman" pitchFamily="18" charset="0"/>
                        <a:cs typeface="Times New Roman" pitchFamily="18" charset="0"/>
                      </a:endParaRPr>
                    </a:p>
                  </a:txBody>
                  <a:tcPr marL="121920" marR="121920">
                    <a:solidFill>
                      <a:schemeClr val="bg1"/>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500306"/>
            <a:ext cx="11144328" cy="1143000"/>
          </a:xfrm>
          <a:solidFill>
            <a:schemeClr val="bg1">
              <a:lumMod val="95000"/>
            </a:schemeClr>
          </a:solidFill>
          <a:ln w="19050">
            <a:solidFill>
              <a:srgbClr val="0000FF"/>
            </a:solidFill>
          </a:ln>
        </p:spPr>
        <p:txBody>
          <a:bodyPr/>
          <a:lstStyle/>
          <a:p>
            <a:r>
              <a:rPr lang="en-US" sz="4000" dirty="0" smtClean="0">
                <a:solidFill>
                  <a:srgbClr val="333399"/>
                </a:solidFill>
                <a:sym typeface="Wingdings 2"/>
              </a:rPr>
              <a:t></a:t>
            </a:r>
            <a:r>
              <a:rPr lang="en-US" sz="4000" b="1" dirty="0" smtClean="0">
                <a:solidFill>
                  <a:srgbClr val="333399"/>
                </a:solidFill>
                <a:sym typeface="Wingdings"/>
              </a:rPr>
              <a:t> </a:t>
            </a:r>
            <a:r>
              <a:rPr lang="en-US" sz="4000" b="1" dirty="0" smtClean="0">
                <a:solidFill>
                  <a:srgbClr val="333399"/>
                </a:solidFill>
              </a:rPr>
              <a:t>PPIs &amp; dyspepsia</a:t>
            </a:r>
            <a:endParaRPr lang="en-US" sz="4000" b="1" dirty="0">
              <a:solidFill>
                <a:srgbClr val="333399"/>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11" y="274638"/>
            <a:ext cx="11620581" cy="939784"/>
          </a:xfrm>
        </p:spPr>
        <p:txBody>
          <a:bodyPr/>
          <a:lstStyle/>
          <a:p>
            <a:r>
              <a:rPr lang="en-US" sz="3600" b="1" dirty="0" smtClean="0">
                <a:solidFill>
                  <a:schemeClr val="bg1"/>
                </a:solidFill>
              </a:rPr>
              <a:t>Functional dyspepsia</a:t>
            </a:r>
            <a:endParaRPr lang="en-US" sz="3600" b="1" dirty="0">
              <a:solidFill>
                <a:schemeClr val="bg1"/>
              </a:solidFill>
            </a:endParaRPr>
          </a:p>
        </p:txBody>
      </p:sp>
      <p:sp>
        <p:nvSpPr>
          <p:cNvPr id="3" name="Content Placeholder 2"/>
          <p:cNvSpPr>
            <a:spLocks noGrp="1"/>
          </p:cNvSpPr>
          <p:nvPr>
            <p:ph idx="1"/>
          </p:nvPr>
        </p:nvSpPr>
        <p:spPr>
          <a:xfrm>
            <a:off x="285711" y="1428736"/>
            <a:ext cx="11620581" cy="4572032"/>
          </a:xfrm>
          <a:solidFill>
            <a:schemeClr val="accent3">
              <a:lumMod val="20000"/>
              <a:lumOff val="80000"/>
            </a:schemeClr>
          </a:solidFill>
          <a:ln w="25400">
            <a:solidFill>
              <a:schemeClr val="bg1"/>
            </a:solidFill>
          </a:ln>
        </p:spPr>
        <p:txBody>
          <a:bodyPr/>
          <a:lstStyle/>
          <a:p>
            <a:pPr>
              <a:buNone/>
            </a:pPr>
            <a:endParaRPr lang="en-US" sz="4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Persistent or recurrent pain or discomfort centered in the</a:t>
            </a:r>
          </a:p>
          <a:p>
            <a:pPr>
              <a:buNone/>
            </a:pPr>
            <a:r>
              <a:rPr lang="en-US" sz="2800" dirty="0" smtClean="0">
                <a:latin typeface="Times New Roman" pitchFamily="18" charset="0"/>
                <a:cs typeface="Times New Roman" pitchFamily="18" charset="0"/>
              </a:rPr>
              <a:t>	upper abdomen for more than 12 weeks in the preceding</a:t>
            </a:r>
          </a:p>
          <a:p>
            <a:pPr>
              <a:buNone/>
            </a:pPr>
            <a:r>
              <a:rPr lang="en-US" sz="2800" dirty="0" smtClean="0">
                <a:latin typeface="Times New Roman" pitchFamily="18" charset="0"/>
                <a:cs typeface="Times New Roman" pitchFamily="18" charset="0"/>
              </a:rPr>
              <a:t>	12 months with no evidence of an organic disease that is</a:t>
            </a:r>
          </a:p>
          <a:p>
            <a:pPr>
              <a:buNone/>
            </a:pPr>
            <a:r>
              <a:rPr lang="en-US" sz="2800" dirty="0" smtClean="0">
                <a:latin typeface="Times New Roman" pitchFamily="18" charset="0"/>
                <a:cs typeface="Times New Roman" pitchFamily="18" charset="0"/>
              </a:rPr>
              <a:t>	likely to explain the symptoms</a:t>
            </a:r>
          </a:p>
          <a:p>
            <a:pPr>
              <a:buNone/>
            </a:pPr>
            <a:endParaRPr lang="en-US" sz="10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Divided into 4 symptom groups:	</a:t>
            </a:r>
            <a:r>
              <a:rPr lang="en-US" sz="2800" b="1" dirty="0" smtClean="0">
                <a:solidFill>
                  <a:srgbClr val="333399"/>
                </a:solidFill>
                <a:latin typeface="Times New Roman" pitchFamily="18" charset="0"/>
                <a:cs typeface="Times New Roman" pitchFamily="18" charset="0"/>
              </a:rPr>
              <a:t>Ulcer-like</a:t>
            </a:r>
            <a:r>
              <a:rPr lang="en-US" sz="2800" dirty="0" smtClean="0">
                <a:latin typeface="Times New Roman" pitchFamily="18" charset="0"/>
                <a:cs typeface="Times New Roman" pitchFamily="18" charset="0"/>
              </a:rPr>
              <a:t> </a:t>
            </a:r>
          </a:p>
          <a:p>
            <a:pPr>
              <a:buNone/>
            </a:pPr>
            <a:r>
              <a:rPr lang="en-US" sz="2800" dirty="0" smtClean="0">
                <a:latin typeface="Times New Roman" pitchFamily="18" charset="0"/>
                <a:cs typeface="Times New Roman" pitchFamily="18" charset="0"/>
              </a:rPr>
              <a:t>							</a:t>
            </a:r>
            <a:r>
              <a:rPr lang="en-US" sz="2800" b="1" dirty="0" smtClean="0">
                <a:solidFill>
                  <a:srgbClr val="333399"/>
                </a:solidFill>
                <a:latin typeface="Times New Roman" pitchFamily="18" charset="0"/>
                <a:cs typeface="Times New Roman" pitchFamily="18" charset="0"/>
              </a:rPr>
              <a:t>Reflux-like</a:t>
            </a:r>
          </a:p>
          <a:p>
            <a:pPr>
              <a:buNone/>
            </a:pPr>
            <a:r>
              <a:rPr lang="en-US" sz="2800" dirty="0" smtClean="0">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Dysmotility</a:t>
            </a:r>
            <a:r>
              <a:rPr lang="en-US" sz="2800" b="1" dirty="0" smtClean="0">
                <a:solidFill>
                  <a:srgbClr val="333399"/>
                </a:solidFill>
                <a:latin typeface="Times New Roman" pitchFamily="18" charset="0"/>
                <a:cs typeface="Times New Roman" pitchFamily="18" charset="0"/>
              </a:rPr>
              <a:t>-like</a:t>
            </a:r>
            <a:r>
              <a:rPr lang="en-US" sz="2800" dirty="0" smtClean="0">
                <a:latin typeface="Times New Roman" pitchFamily="18" charset="0"/>
                <a:cs typeface="Times New Roman" pitchFamily="18" charset="0"/>
              </a:rPr>
              <a:t> </a:t>
            </a:r>
          </a:p>
          <a:p>
            <a:pPr>
              <a:buNone/>
            </a:pPr>
            <a:r>
              <a:rPr lang="en-US" sz="2800" dirty="0" smtClean="0">
                <a:latin typeface="Times New Roman" pitchFamily="18" charset="0"/>
                <a:cs typeface="Times New Roman" pitchFamily="18" charset="0"/>
              </a:rPr>
              <a:t>							</a:t>
            </a:r>
            <a:r>
              <a:rPr lang="en-US" sz="2800" b="1" dirty="0" smtClean="0">
                <a:solidFill>
                  <a:srgbClr val="333399"/>
                </a:solidFill>
                <a:latin typeface="Times New Roman" pitchFamily="18" charset="0"/>
                <a:cs typeface="Times New Roman" pitchFamily="18" charset="0"/>
              </a:rPr>
              <a:t>Unspecified </a:t>
            </a:r>
            <a:endParaRPr lang="en-US" b="1" dirty="0">
              <a:solidFill>
                <a:srgbClr val="33339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12192000" cy="857256"/>
          </a:xfrm>
        </p:spPr>
        <p:txBody>
          <a:bodyPr/>
          <a:lstStyle/>
          <a:p>
            <a:r>
              <a:rPr lang="en-US" sz="3200" b="1" dirty="0" smtClean="0">
                <a:solidFill>
                  <a:schemeClr val="bg1"/>
                </a:solidFill>
              </a:rPr>
              <a:t>Alarm features in dyspepsia (red flags)</a:t>
            </a:r>
            <a:endParaRPr lang="en-US" sz="3600" b="1" dirty="0">
              <a:solidFill>
                <a:srgbClr val="FF0000"/>
              </a:solidFill>
            </a:endParaRPr>
          </a:p>
        </p:txBody>
      </p:sp>
      <p:sp>
        <p:nvSpPr>
          <p:cNvPr id="3" name="Content Placeholder 2"/>
          <p:cNvSpPr>
            <a:spLocks noGrp="1"/>
          </p:cNvSpPr>
          <p:nvPr>
            <p:ph idx="1"/>
          </p:nvPr>
        </p:nvSpPr>
        <p:spPr>
          <a:xfrm>
            <a:off x="514351" y="1214422"/>
            <a:ext cx="11106189" cy="4857784"/>
          </a:xfrm>
          <a:solidFill>
            <a:schemeClr val="accent3">
              <a:lumMod val="20000"/>
              <a:lumOff val="80000"/>
            </a:schemeClr>
          </a:solidFill>
          <a:ln w="25400">
            <a:solidFill>
              <a:schemeClr val="bg1"/>
            </a:solidFill>
          </a:ln>
        </p:spPr>
        <p:txBody>
          <a:bodyPr/>
          <a:lstStyle/>
          <a:p>
            <a:pPr>
              <a:buNone/>
            </a:pPr>
            <a:endParaRPr lang="en-US" sz="4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Age &gt; 55 years with new-onset dyspepsia</a:t>
            </a:r>
          </a:p>
          <a:p>
            <a:r>
              <a:rPr lang="en-US" sz="2800" dirty="0" smtClean="0">
                <a:latin typeface="Times New Roman" pitchFamily="18" charset="0"/>
                <a:cs typeface="Times New Roman" pitchFamily="18" charset="0"/>
              </a:rPr>
              <a:t>Family history of UGI cancer</a:t>
            </a:r>
          </a:p>
          <a:p>
            <a:r>
              <a:rPr lang="en-US" sz="2800" dirty="0" smtClean="0">
                <a:latin typeface="Times New Roman" pitchFamily="18" charset="0"/>
                <a:cs typeface="Times New Roman" pitchFamily="18" charset="0"/>
              </a:rPr>
              <a:t>Unintended weight loss</a:t>
            </a:r>
          </a:p>
          <a:p>
            <a:r>
              <a:rPr lang="en-US" sz="2800" dirty="0" smtClean="0">
                <a:latin typeface="Times New Roman" pitchFamily="18" charset="0"/>
                <a:cs typeface="Times New Roman" pitchFamily="18" charset="0"/>
              </a:rPr>
              <a:t>Gastrointestinal bleeding</a:t>
            </a:r>
          </a:p>
          <a:p>
            <a:r>
              <a:rPr lang="en-US" sz="2800" dirty="0" smtClean="0">
                <a:latin typeface="Times New Roman" pitchFamily="18" charset="0"/>
                <a:cs typeface="Times New Roman" pitchFamily="18" charset="0"/>
              </a:rPr>
              <a:t>Progressive </a:t>
            </a:r>
            <a:r>
              <a:rPr lang="en-US" sz="2800" dirty="0" err="1" smtClean="0">
                <a:latin typeface="Times New Roman" pitchFamily="18" charset="0"/>
                <a:cs typeface="Times New Roman" pitchFamily="18" charset="0"/>
              </a:rPr>
              <a:t>dysphagia</a:t>
            </a:r>
            <a:r>
              <a:rPr lang="en-US" sz="2800" dirty="0" smtClean="0">
                <a:latin typeface="Times New Roman" pitchFamily="18" charset="0"/>
                <a:cs typeface="Times New Roman" pitchFamily="18" charset="0"/>
              </a:rPr>
              <a:t> or </a:t>
            </a:r>
            <a:r>
              <a:rPr lang="en-US" sz="2800" dirty="0" err="1" smtClean="0">
                <a:latin typeface="Times New Roman" pitchFamily="18" charset="0"/>
                <a:cs typeface="Times New Roman" pitchFamily="18" charset="0"/>
              </a:rPr>
              <a:t>odynophagia</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Unexplained iron-deficiency anemia</a:t>
            </a:r>
          </a:p>
          <a:p>
            <a:r>
              <a:rPr lang="en-US" sz="2800" dirty="0" smtClean="0">
                <a:latin typeface="Times New Roman" pitchFamily="18" charset="0"/>
                <a:cs typeface="Times New Roman" pitchFamily="18" charset="0"/>
              </a:rPr>
              <a:t>Persistent vomiting</a:t>
            </a:r>
          </a:p>
          <a:p>
            <a:r>
              <a:rPr lang="en-US" sz="2800" dirty="0" smtClean="0">
                <a:latin typeface="Times New Roman" pitchFamily="18" charset="0"/>
                <a:cs typeface="Times New Roman" pitchFamily="18" charset="0"/>
              </a:rPr>
              <a:t>Palpable mass or </a:t>
            </a:r>
            <a:r>
              <a:rPr lang="en-US" sz="2800" dirty="0" err="1" smtClean="0">
                <a:latin typeface="Times New Roman" pitchFamily="18" charset="0"/>
                <a:cs typeface="Times New Roman" pitchFamily="18" charset="0"/>
              </a:rPr>
              <a:t>lymphadenopathy</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Jaundice</a:t>
            </a:r>
            <a:endParaRPr lang="en-US" sz="2800" dirty="0">
              <a:latin typeface="Times New Roman" pitchFamily="18" charset="0"/>
              <a:cs typeface="Times New Roman" pitchFamily="18" charset="0"/>
            </a:endParaRPr>
          </a:p>
        </p:txBody>
      </p:sp>
      <p:sp>
        <p:nvSpPr>
          <p:cNvPr id="6" name="Rectangle 5"/>
          <p:cNvSpPr/>
          <p:nvPr/>
        </p:nvSpPr>
        <p:spPr>
          <a:xfrm>
            <a:off x="0" y="6140258"/>
            <a:ext cx="12192000" cy="646331"/>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AGA technical review on evaluation of dyspepsia. </a:t>
            </a:r>
          </a:p>
          <a:p>
            <a:pPr algn="ctr" fontAlgn="base">
              <a:spcBef>
                <a:spcPct val="0"/>
              </a:spcBef>
              <a:spcAft>
                <a:spcPct val="0"/>
              </a:spcAft>
            </a:pPr>
            <a:r>
              <a:rPr lang="en-US" dirty="0" smtClean="0">
                <a:solidFill>
                  <a:prstClr val="white"/>
                </a:solidFill>
                <a:latin typeface="Times New Roman" pitchFamily="18" charset="0"/>
                <a:cs typeface="Times New Roman" pitchFamily="18" charset="0"/>
              </a:rPr>
              <a:t>Gastroenterology 2005 ; 129 : 1756 – 80.</a:t>
            </a:r>
            <a:endParaRPr lang="en-US" dirty="0">
              <a:solidFill>
                <a:prstClr val="white"/>
              </a:solidFill>
              <a:latin typeface="Times New Roman" pitchFamily="18" charset="0"/>
              <a:cs typeface="Times New Roman" pitchFamily="18" charset="0"/>
            </a:endParaRPr>
          </a:p>
        </p:txBody>
      </p:sp>
      <p:sp>
        <p:nvSpPr>
          <p:cNvPr id="5" name="Rectangle 4"/>
          <p:cNvSpPr/>
          <p:nvPr/>
        </p:nvSpPr>
        <p:spPr>
          <a:xfrm>
            <a:off x="10477533" y="177864"/>
            <a:ext cx="1364049" cy="1107996"/>
          </a:xfrm>
          <a:prstGeom prst="rect">
            <a:avLst/>
          </a:prstGeom>
        </p:spPr>
        <p:txBody>
          <a:bodyPr wrap="square">
            <a:spAutoFit/>
          </a:bodyPr>
          <a:lstStyle/>
          <a:p>
            <a:pPr fontAlgn="base">
              <a:spcBef>
                <a:spcPct val="0"/>
              </a:spcBef>
              <a:spcAft>
                <a:spcPct val="0"/>
              </a:spcAft>
            </a:pPr>
            <a:r>
              <a:rPr lang="en-US" sz="6600" dirty="0" smtClean="0">
                <a:solidFill>
                  <a:srgbClr val="FF0000"/>
                </a:solidFill>
                <a:latin typeface="Times New Roman" pitchFamily="18" charset="0"/>
                <a:cs typeface="Times New Roman" pitchFamily="18" charset="0"/>
                <a:sym typeface="Wingdings"/>
              </a:rPr>
              <a:t></a:t>
            </a:r>
            <a:endParaRPr lang="en-US" sz="6600"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bg1"/>
                </a:solidFill>
              </a:rPr>
              <a:t>PPI versus placebo in uninvestigated dyspepsia</a:t>
            </a:r>
            <a:r>
              <a:rPr lang="en-US" sz="3200" dirty="0" smtClean="0">
                <a:solidFill>
                  <a:schemeClr val="bg1"/>
                </a:solidFill>
              </a:rPr>
              <a:t/>
            </a:r>
            <a:br>
              <a:rPr lang="en-US" sz="3200" dirty="0" smtClean="0">
                <a:solidFill>
                  <a:schemeClr val="bg1"/>
                </a:solidFill>
              </a:rPr>
            </a:br>
            <a:r>
              <a:rPr lang="en-US" sz="800" dirty="0" smtClean="0">
                <a:solidFill>
                  <a:schemeClr val="bg1"/>
                </a:solidFill>
              </a:rPr>
              <a:t/>
            </a:r>
            <a:br>
              <a:rPr lang="en-US" sz="800" dirty="0" smtClean="0">
                <a:solidFill>
                  <a:schemeClr val="bg1"/>
                </a:solidFill>
              </a:rPr>
            </a:br>
            <a:r>
              <a:rPr lang="en-US" sz="2800" b="1" dirty="0" smtClean="0">
                <a:solidFill>
                  <a:schemeClr val="bg1"/>
                </a:solidFill>
                <a:latin typeface="Times New Roman" pitchFamily="18" charset="0"/>
                <a:cs typeface="Times New Roman" pitchFamily="18" charset="0"/>
              </a:rPr>
              <a:t>MA of 4 RCTs</a:t>
            </a:r>
            <a:endParaRPr lang="en-US" sz="2800" b="1" dirty="0">
              <a:solidFill>
                <a:schemeClr val="bg1"/>
              </a:solidFill>
              <a:latin typeface="Times New Roman" pitchFamily="18" charset="0"/>
              <a:cs typeface="Times New Roman" pitchFamily="18" charset="0"/>
            </a:endParaRPr>
          </a:p>
        </p:txBody>
      </p:sp>
      <p:sp>
        <p:nvSpPr>
          <p:cNvPr id="6" name="Rectangle 5"/>
          <p:cNvSpPr/>
          <p:nvPr/>
        </p:nvSpPr>
        <p:spPr>
          <a:xfrm>
            <a:off x="0" y="6072206"/>
            <a:ext cx="12192000" cy="707886"/>
          </a:xfrm>
          <a:prstGeom prst="rect">
            <a:avLst/>
          </a:prstGeom>
        </p:spPr>
        <p:txBody>
          <a:bodyPr wrap="square">
            <a:spAutoFit/>
          </a:bodyPr>
          <a:lstStyle/>
          <a:p>
            <a:pPr algn="ctr" fontAlgn="base">
              <a:spcBef>
                <a:spcPct val="0"/>
              </a:spcBef>
              <a:spcAft>
                <a:spcPct val="0"/>
              </a:spcAft>
            </a:pPr>
            <a:r>
              <a:rPr lang="en-US" sz="2000" dirty="0" smtClean="0">
                <a:solidFill>
                  <a:prstClr val="white"/>
                </a:solidFill>
                <a:latin typeface="Times New Roman" pitchFamily="18" charset="0"/>
                <a:cs typeface="Times New Roman" pitchFamily="18" charset="0"/>
              </a:rPr>
              <a:t>AGA technical review on evaluation of dyspepsia. </a:t>
            </a:r>
          </a:p>
          <a:p>
            <a:pPr algn="ctr" fontAlgn="base">
              <a:spcBef>
                <a:spcPct val="0"/>
              </a:spcBef>
              <a:spcAft>
                <a:spcPct val="0"/>
              </a:spcAft>
            </a:pPr>
            <a:r>
              <a:rPr lang="en-US" sz="2000" dirty="0" smtClean="0">
                <a:solidFill>
                  <a:prstClr val="white"/>
                </a:solidFill>
                <a:latin typeface="Times New Roman" pitchFamily="18" charset="0"/>
                <a:cs typeface="Times New Roman" pitchFamily="18" charset="0"/>
              </a:rPr>
              <a:t>Gastroenterology 2005 ; 129 : 1756 - 80.</a:t>
            </a:r>
            <a:endParaRPr lang="en-US" sz="2000" dirty="0">
              <a:solidFill>
                <a:prstClr val="white"/>
              </a:solidFill>
              <a:latin typeface="Times New Roman" pitchFamily="18" charset="0"/>
              <a:cs typeface="Times New Roman" pitchFamily="18" charset="0"/>
            </a:endParaRPr>
          </a:p>
        </p:txBody>
      </p:sp>
      <p:pic>
        <p:nvPicPr>
          <p:cNvPr id="117766" name="Picture 6"/>
          <p:cNvPicPr>
            <a:picLocks noChangeAspect="1" noChangeArrowheads="1"/>
          </p:cNvPicPr>
          <p:nvPr/>
        </p:nvPicPr>
        <p:blipFill>
          <a:blip r:embed="rId3" cstate="print"/>
          <a:srcRect/>
          <a:stretch>
            <a:fillRect/>
          </a:stretch>
        </p:blipFill>
        <p:spPr bwMode="auto">
          <a:xfrm>
            <a:off x="2095472" y="1643050"/>
            <a:ext cx="8382000" cy="3829050"/>
          </a:xfrm>
          <a:prstGeom prst="rect">
            <a:avLst/>
          </a:prstGeom>
          <a:noFill/>
          <a:ln w="12700">
            <a:solidFill>
              <a:srgbClr val="0000FF"/>
            </a:solidFill>
            <a:miter lim="800000"/>
            <a:headEnd/>
            <a:tailEnd/>
          </a:ln>
          <a:effectLst/>
        </p:spPr>
      </p:pic>
      <p:sp>
        <p:nvSpPr>
          <p:cNvPr id="5" name="Rectangle 4"/>
          <p:cNvSpPr>
            <a:spLocks noChangeArrowheads="1"/>
          </p:cNvSpPr>
          <p:nvPr/>
        </p:nvSpPr>
        <p:spPr bwMode="auto">
          <a:xfrm>
            <a:off x="2095473" y="4071942"/>
            <a:ext cx="8382059" cy="285752"/>
          </a:xfrm>
          <a:prstGeom prst="rect">
            <a:avLst/>
          </a:prstGeom>
          <a:noFill/>
          <a:ln w="25400">
            <a:solidFill>
              <a:srgbClr val="FF0000"/>
            </a:solid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12192000" cy="1143008"/>
          </a:xfrm>
        </p:spPr>
        <p:txBody>
          <a:bodyPr/>
          <a:lstStyle/>
          <a:p>
            <a:r>
              <a:rPr lang="en-US" sz="3200" b="1" dirty="0" smtClean="0">
                <a:solidFill>
                  <a:schemeClr val="bg1"/>
                </a:solidFill>
              </a:rPr>
              <a:t>PPI versus placebo in </a:t>
            </a:r>
            <a:r>
              <a:rPr lang="en-US" sz="3200" b="1" dirty="0" err="1" smtClean="0">
                <a:solidFill>
                  <a:schemeClr val="bg1"/>
                </a:solidFill>
              </a:rPr>
              <a:t>nonulcer</a:t>
            </a:r>
            <a:r>
              <a:rPr lang="en-US" sz="3200" b="1" dirty="0" smtClean="0">
                <a:solidFill>
                  <a:schemeClr val="bg1"/>
                </a:solidFill>
              </a:rPr>
              <a:t> dyspepsia</a:t>
            </a:r>
            <a:br>
              <a:rPr lang="en-US" sz="3200" b="1" dirty="0" smtClean="0">
                <a:solidFill>
                  <a:schemeClr val="bg1"/>
                </a:solidFill>
              </a:rPr>
            </a:br>
            <a:r>
              <a:rPr lang="en-US" sz="800" b="1" dirty="0" smtClean="0">
                <a:solidFill>
                  <a:schemeClr val="bg1"/>
                </a:solidFill>
              </a:rPr>
              <a:t/>
            </a:r>
            <a:br>
              <a:rPr lang="en-US" sz="800" b="1" dirty="0" smtClean="0">
                <a:solidFill>
                  <a:schemeClr val="bg1"/>
                </a:solidFill>
              </a:rPr>
            </a:br>
            <a:r>
              <a:rPr lang="en-US" sz="2800" b="1" dirty="0" smtClean="0">
                <a:solidFill>
                  <a:schemeClr val="bg1"/>
                </a:solidFill>
                <a:latin typeface="Times New Roman" pitchFamily="18" charset="0"/>
                <a:cs typeface="Times New Roman" pitchFamily="18" charset="0"/>
              </a:rPr>
              <a:t>8 RCTs</a:t>
            </a:r>
            <a:endParaRPr lang="en-US" sz="2800" b="1" dirty="0">
              <a:solidFill>
                <a:schemeClr val="bg1"/>
              </a:solidFill>
              <a:latin typeface="Times New Roman" pitchFamily="18" charset="0"/>
              <a:cs typeface="Times New Roman" pitchFamily="18" charset="0"/>
            </a:endParaRPr>
          </a:p>
        </p:txBody>
      </p:sp>
      <p:sp>
        <p:nvSpPr>
          <p:cNvPr id="4" name="Rectangle 3"/>
          <p:cNvSpPr/>
          <p:nvPr/>
        </p:nvSpPr>
        <p:spPr>
          <a:xfrm>
            <a:off x="0" y="6078700"/>
            <a:ext cx="12192000" cy="707886"/>
          </a:xfrm>
          <a:prstGeom prst="rect">
            <a:avLst/>
          </a:prstGeom>
        </p:spPr>
        <p:txBody>
          <a:bodyPr wrap="square">
            <a:spAutoFit/>
          </a:bodyPr>
          <a:lstStyle/>
          <a:p>
            <a:pPr algn="ctr" fontAlgn="base">
              <a:spcBef>
                <a:spcPct val="0"/>
              </a:spcBef>
              <a:spcAft>
                <a:spcPct val="0"/>
              </a:spcAft>
            </a:pPr>
            <a:r>
              <a:rPr lang="en-US" sz="2000" dirty="0" smtClean="0">
                <a:solidFill>
                  <a:prstClr val="white"/>
                </a:solidFill>
                <a:latin typeface="Times New Roman" pitchFamily="18" charset="0"/>
                <a:cs typeface="Times New Roman" pitchFamily="18" charset="0"/>
              </a:rPr>
              <a:t>AGA technical review on evaluation of dyspepsia. </a:t>
            </a:r>
          </a:p>
          <a:p>
            <a:pPr algn="ctr" fontAlgn="base">
              <a:spcBef>
                <a:spcPct val="0"/>
              </a:spcBef>
              <a:spcAft>
                <a:spcPct val="0"/>
              </a:spcAft>
            </a:pPr>
            <a:r>
              <a:rPr lang="en-US" sz="2000" dirty="0" smtClean="0">
                <a:solidFill>
                  <a:prstClr val="white"/>
                </a:solidFill>
                <a:latin typeface="Times New Roman" pitchFamily="18" charset="0"/>
                <a:cs typeface="Times New Roman" pitchFamily="18" charset="0"/>
              </a:rPr>
              <a:t>Gastroenterology 2005 ; 129 : 1756 - 80.</a:t>
            </a:r>
            <a:endParaRPr lang="en-US" sz="2000" dirty="0">
              <a:solidFill>
                <a:prstClr val="white"/>
              </a:solidFill>
              <a:latin typeface="Times New Roman" pitchFamily="18" charset="0"/>
              <a:cs typeface="Times New Roman" pitchFamily="18" charset="0"/>
            </a:endParaRPr>
          </a:p>
        </p:txBody>
      </p:sp>
      <p:pic>
        <p:nvPicPr>
          <p:cNvPr id="118787" name="Picture 3"/>
          <p:cNvPicPr>
            <a:picLocks noChangeAspect="1" noChangeArrowheads="1"/>
          </p:cNvPicPr>
          <p:nvPr/>
        </p:nvPicPr>
        <p:blipFill>
          <a:blip r:embed="rId3" cstate="print"/>
          <a:srcRect/>
          <a:stretch>
            <a:fillRect/>
          </a:stretch>
        </p:blipFill>
        <p:spPr bwMode="auto">
          <a:xfrm>
            <a:off x="2095474" y="1500174"/>
            <a:ext cx="8039100" cy="4171950"/>
          </a:xfrm>
          <a:prstGeom prst="rect">
            <a:avLst/>
          </a:prstGeom>
          <a:noFill/>
          <a:ln w="12700">
            <a:solidFill>
              <a:srgbClr val="0000FF"/>
            </a:solidFill>
            <a:miter lim="800000"/>
            <a:headEnd/>
            <a:tailEnd/>
          </a:ln>
          <a:effectLst/>
        </p:spPr>
      </p:pic>
      <p:sp>
        <p:nvSpPr>
          <p:cNvPr id="5" name="Rectangle 4"/>
          <p:cNvSpPr>
            <a:spLocks noChangeArrowheads="1"/>
          </p:cNvSpPr>
          <p:nvPr/>
        </p:nvSpPr>
        <p:spPr bwMode="auto">
          <a:xfrm>
            <a:off x="2095472" y="4714884"/>
            <a:ext cx="8001056" cy="285752"/>
          </a:xfrm>
          <a:prstGeom prst="rect">
            <a:avLst/>
          </a:prstGeom>
          <a:noFill/>
          <a:ln w="25400">
            <a:solidFill>
              <a:srgbClr val="FF0000"/>
            </a:solidFill>
            <a:miter lim="800000"/>
            <a:headEnd/>
            <a:tailEnd/>
          </a:ln>
        </p:spPr>
        <p:txBody>
          <a:bodyPr wrap="none" anchor="ctr"/>
          <a:lstStyle/>
          <a:p>
            <a:pPr fontAlgn="base">
              <a:spcBef>
                <a:spcPct val="0"/>
              </a:spcBef>
              <a:spcAft>
                <a:spcPct val="0"/>
              </a:spcAft>
            </a:pPr>
            <a:endParaRPr lang="en-US">
              <a:solidFill>
                <a:prstClr val="black"/>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8E637C-8047-4BDE-BD64-85269157C24B}"/>
              </a:ext>
            </a:extLst>
          </p:cNvPr>
          <p:cNvSpPr>
            <a:spLocks noGrp="1"/>
          </p:cNvSpPr>
          <p:nvPr>
            <p:ph type="ctrTitle"/>
          </p:nvPr>
        </p:nvSpPr>
        <p:spPr>
          <a:xfrm>
            <a:off x="1409700" y="2085976"/>
            <a:ext cx="9144000" cy="2387600"/>
          </a:xfrm>
        </p:spPr>
        <p:txBody>
          <a:bodyPr/>
          <a:lstStyle/>
          <a:p>
            <a:r>
              <a:rPr lang="en-US" sz="4000" b="1" i="0" dirty="0">
                <a:solidFill>
                  <a:srgbClr val="000000"/>
                </a:solidFill>
                <a:effectLst>
                  <a:outerShdw blurRad="38100" dist="38100" dir="2700000" algn="tl">
                    <a:srgbClr val="000000">
                      <a:alpha val="43137"/>
                    </a:srgbClr>
                  </a:outerShdw>
                </a:effectLst>
              </a:rPr>
              <a:t>Over 25 Years of Proton Pump Inhibitors</a:t>
            </a:r>
            <a:r>
              <a:rPr lang="en-US" sz="1800" b="0" i="0" dirty="0">
                <a:solidFill>
                  <a:srgbClr val="000000"/>
                </a:solidFill>
                <a:effectLst/>
                <a:latin typeface="Cambria" panose="02040503050406030204" pitchFamily="18" charset="0"/>
              </a:rPr>
              <a:t/>
            </a:r>
            <a:br>
              <a:rPr lang="en-US" sz="1800" b="0" i="0" dirty="0">
                <a:solidFill>
                  <a:srgbClr val="000000"/>
                </a:solidFill>
                <a:effectLst/>
                <a:latin typeface="Cambria" panose="02040503050406030204" pitchFamily="18" charset="0"/>
              </a:rPr>
            </a:br>
            <a:endParaRPr lang="en-US" dirty="0"/>
          </a:p>
        </p:txBody>
      </p:sp>
    </p:spTree>
    <p:extLst>
      <p:ext uri="{BB962C8B-B14F-4D97-AF65-F5344CB8AC3E}">
        <p14:creationId xmlns:p14="http://schemas.microsoft.com/office/powerpoint/2010/main" xmlns="" val="34248055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61" y="2500306"/>
            <a:ext cx="11144328" cy="1143000"/>
          </a:xfrm>
          <a:solidFill>
            <a:schemeClr val="bg1">
              <a:lumMod val="95000"/>
            </a:schemeClr>
          </a:solidFill>
          <a:ln w="19050">
            <a:solidFill>
              <a:srgbClr val="0000FF"/>
            </a:solidFill>
          </a:ln>
        </p:spPr>
        <p:txBody>
          <a:bodyPr/>
          <a:lstStyle/>
          <a:p>
            <a:r>
              <a:rPr lang="en-US" sz="4000" dirty="0" smtClean="0">
                <a:solidFill>
                  <a:srgbClr val="333399"/>
                </a:solidFill>
                <a:sym typeface="Wingdings 2"/>
              </a:rPr>
              <a:t></a:t>
            </a:r>
            <a:r>
              <a:rPr lang="en-US" sz="4000" b="1" dirty="0" smtClean="0">
                <a:solidFill>
                  <a:srgbClr val="333399"/>
                </a:solidFill>
                <a:sym typeface="Wingdings"/>
              </a:rPr>
              <a:t> </a:t>
            </a:r>
            <a:r>
              <a:rPr lang="en-US" sz="4000" b="1" dirty="0" smtClean="0">
                <a:solidFill>
                  <a:srgbClr val="333399"/>
                </a:solidFill>
              </a:rPr>
              <a:t>PPIs &amp; </a:t>
            </a:r>
            <a:r>
              <a:rPr lang="en-US" sz="4000" b="1" dirty="0" err="1" smtClean="0">
                <a:solidFill>
                  <a:srgbClr val="333399"/>
                </a:solidFill>
              </a:rPr>
              <a:t>Zollinger</a:t>
            </a:r>
            <a:r>
              <a:rPr lang="en-US" sz="4000" b="1" dirty="0" smtClean="0">
                <a:solidFill>
                  <a:srgbClr val="333399"/>
                </a:solidFill>
              </a:rPr>
              <a:t>-Ellison syndrome</a:t>
            </a:r>
            <a:endParaRPr lang="en-US" sz="4000" b="1" dirty="0">
              <a:solidFill>
                <a:srgbClr val="333399"/>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r>
              <a:rPr lang="en-US" sz="3600" b="1" dirty="0" smtClean="0">
                <a:solidFill>
                  <a:schemeClr val="bg1"/>
                </a:solidFill>
              </a:rPr>
              <a:t>Suspicion of ZES</a:t>
            </a:r>
            <a:endParaRPr lang="en-US" sz="3600" b="1" dirty="0">
              <a:solidFill>
                <a:schemeClr val="bg1"/>
              </a:solidFill>
            </a:endParaRPr>
          </a:p>
        </p:txBody>
      </p:sp>
      <p:sp>
        <p:nvSpPr>
          <p:cNvPr id="3" name="Content Placeholder 2"/>
          <p:cNvSpPr>
            <a:spLocks noGrp="1"/>
          </p:cNvSpPr>
          <p:nvPr>
            <p:ph idx="1"/>
          </p:nvPr>
        </p:nvSpPr>
        <p:spPr>
          <a:xfrm>
            <a:off x="666712" y="1285860"/>
            <a:ext cx="10972800" cy="4857784"/>
          </a:xfrm>
          <a:solidFill>
            <a:schemeClr val="bg1">
              <a:lumMod val="95000"/>
            </a:schemeClr>
          </a:solidFill>
          <a:ln w="19050">
            <a:solidFill>
              <a:srgbClr val="0000FF"/>
            </a:solidFill>
          </a:ln>
        </p:spPr>
        <p:txBody>
          <a:bodyPr/>
          <a:lstStyle/>
          <a:p>
            <a:pPr>
              <a:buNone/>
            </a:pPr>
            <a:endParaRPr lang="en-US" sz="800" dirty="0" smtClean="0">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Refractory erosive </a:t>
            </a:r>
            <a:r>
              <a:rPr lang="en-US" sz="2800" b="1" dirty="0" err="1" smtClean="0">
                <a:solidFill>
                  <a:srgbClr val="000099"/>
                </a:solidFill>
                <a:latin typeface="Times New Roman" pitchFamily="18" charset="0"/>
                <a:cs typeface="Times New Roman" pitchFamily="18" charset="0"/>
              </a:rPr>
              <a:t>esophagitis</a:t>
            </a:r>
            <a:endParaRPr lang="en-US" sz="2800" b="1" dirty="0" smtClean="0">
              <a:solidFill>
                <a:srgbClr val="000099"/>
              </a:solidFill>
              <a:latin typeface="Times New Roman" pitchFamily="18" charset="0"/>
              <a:cs typeface="Times New Roman" pitchFamily="18" charset="0"/>
            </a:endParaRP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Multiple peptic ulcers</a:t>
            </a: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Ulcers in distal duodenum or jejunum</a:t>
            </a: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Complicated ulcers</a:t>
            </a: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Recurrent ulcers after acid-reducing surgery</a:t>
            </a: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Ulcers associated with diarrhea</a:t>
            </a:r>
          </a:p>
          <a:p>
            <a:pPr>
              <a:buNone/>
            </a:pPr>
            <a:endParaRPr lang="en-US" sz="8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Family history of MEN-1</a:t>
            </a:r>
            <a:endParaRPr lang="en-US" sz="2800" b="1" dirty="0">
              <a:solidFill>
                <a:srgbClr val="00009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11" y="274638"/>
            <a:ext cx="11430080" cy="939784"/>
          </a:xfrm>
        </p:spPr>
        <p:txBody>
          <a:bodyPr/>
          <a:lstStyle/>
          <a:p>
            <a:r>
              <a:rPr lang="en-US" sz="3600" b="1" dirty="0" smtClean="0">
                <a:solidFill>
                  <a:schemeClr val="bg1"/>
                </a:solidFill>
              </a:rPr>
              <a:t>Treatment of ZES</a:t>
            </a:r>
            <a:endParaRPr lang="en-US" sz="3600" b="1" dirty="0">
              <a:solidFill>
                <a:schemeClr val="bg1"/>
              </a:solidFill>
            </a:endParaRPr>
          </a:p>
        </p:txBody>
      </p:sp>
      <p:sp>
        <p:nvSpPr>
          <p:cNvPr id="3" name="Content Placeholder 2"/>
          <p:cNvSpPr>
            <a:spLocks noGrp="1"/>
          </p:cNvSpPr>
          <p:nvPr>
            <p:ph idx="1"/>
          </p:nvPr>
        </p:nvSpPr>
        <p:spPr>
          <a:xfrm>
            <a:off x="380961" y="1500174"/>
            <a:ext cx="11525331" cy="4071966"/>
          </a:xfrm>
          <a:solidFill>
            <a:schemeClr val="bg1">
              <a:lumMod val="95000"/>
            </a:schemeClr>
          </a:solidFill>
          <a:ln w="19050">
            <a:solidFill>
              <a:srgbClr val="0000FF"/>
            </a:solidFill>
          </a:ln>
        </p:spPr>
        <p:txBody>
          <a:bodyPr/>
          <a:lstStyle/>
          <a:p>
            <a:pPr>
              <a:buNone/>
            </a:pPr>
            <a:endParaRPr lang="en-US" sz="4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Surgery</a:t>
            </a:r>
            <a:r>
              <a:rPr lang="en-US" sz="2800" dirty="0" smtClean="0">
                <a:solidFill>
                  <a:schemeClr val="bg1"/>
                </a:solidFill>
                <a:latin typeface="Times New Roman" pitchFamily="18" charset="0"/>
                <a:cs typeface="Times New Roman" pitchFamily="18" charset="0"/>
              </a:rPr>
              <a:t> 	</a:t>
            </a:r>
            <a:r>
              <a:rPr lang="en-US" sz="2800" dirty="0" err="1" smtClean="0">
                <a:latin typeface="Times New Roman" pitchFamily="18" charset="0"/>
                <a:cs typeface="Times New Roman" pitchFamily="18" charset="0"/>
              </a:rPr>
              <a:t>Gastrinoma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enucleation</a:t>
            </a:r>
            <a:endParaRPr lang="en-US" sz="2800" dirty="0" smtClean="0">
              <a:latin typeface="Times New Roman" pitchFamily="18" charset="0"/>
              <a:cs typeface="Times New Roman" pitchFamily="18" charset="0"/>
            </a:endParaRPr>
          </a:p>
          <a:p>
            <a:pPr>
              <a:buNone/>
            </a:pPr>
            <a:r>
              <a:rPr lang="en-US" sz="2800" dirty="0" smtClean="0">
                <a:latin typeface="Times New Roman" pitchFamily="18" charset="0"/>
                <a:cs typeface="Times New Roman" pitchFamily="18" charset="0"/>
              </a:rPr>
              <a:t>			Parietal cell </a:t>
            </a:r>
            <a:r>
              <a:rPr lang="en-US" sz="2800" dirty="0" err="1" smtClean="0">
                <a:latin typeface="Times New Roman" pitchFamily="18" charset="0"/>
                <a:cs typeface="Times New Roman" pitchFamily="18" charset="0"/>
              </a:rPr>
              <a:t>vagotomy</a:t>
            </a:r>
            <a:endParaRPr lang="en-US" sz="2800" dirty="0" smtClean="0">
              <a:latin typeface="Times New Roman" pitchFamily="18" charset="0"/>
              <a:cs typeface="Times New Roman" pitchFamily="18" charset="0"/>
            </a:endParaRPr>
          </a:p>
          <a:p>
            <a:pPr>
              <a:buNone/>
            </a:pPr>
            <a:r>
              <a:rPr lang="en-US" sz="2800" dirty="0" smtClean="0">
                <a:latin typeface="Times New Roman" pitchFamily="18" charset="0"/>
                <a:cs typeface="Times New Roman" pitchFamily="18" charset="0"/>
              </a:rPr>
              <a:t>			Total </a:t>
            </a:r>
            <a:r>
              <a:rPr lang="en-US" sz="2800" dirty="0" err="1" smtClean="0">
                <a:latin typeface="Times New Roman" pitchFamily="18" charset="0"/>
                <a:cs typeface="Times New Roman" pitchFamily="18" charset="0"/>
              </a:rPr>
              <a:t>gastrectomy</a:t>
            </a:r>
            <a:r>
              <a:rPr lang="en-US" sz="2800" dirty="0" smtClean="0">
                <a:latin typeface="Times New Roman" pitchFamily="18" charset="0"/>
                <a:cs typeface="Times New Roman" pitchFamily="18" charset="0"/>
              </a:rPr>
              <a:t> (abandoned)</a:t>
            </a:r>
          </a:p>
          <a:p>
            <a:pPr>
              <a:buNone/>
            </a:pPr>
            <a:endParaRPr lang="en-US" sz="2800" dirty="0" smtClean="0">
              <a:latin typeface="Times New Roman" pitchFamily="18" charset="0"/>
              <a:cs typeface="Times New Roman" pitchFamily="18" charset="0"/>
            </a:endParaRPr>
          </a:p>
          <a:p>
            <a:pPr>
              <a:buNone/>
            </a:pPr>
            <a:endParaRPr lang="en-US" sz="1400" dirty="0" smtClean="0">
              <a:solidFill>
                <a:schemeClr val="bg1"/>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PPI</a:t>
            </a:r>
            <a:r>
              <a:rPr lang="en-US" sz="2800" dirty="0" smtClean="0">
                <a:solidFill>
                  <a:schemeClr val="bg1"/>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Control acid secretion in most patients</a:t>
            </a:r>
          </a:p>
          <a:p>
            <a:pPr>
              <a:buNone/>
            </a:pPr>
            <a:r>
              <a:rPr lang="en-US" sz="2800" dirty="0" smtClean="0">
                <a:latin typeface="Times New Roman" pitchFamily="18" charset="0"/>
                <a:cs typeface="Times New Roman" pitchFamily="18" charset="0"/>
              </a:rPr>
              <a:t>			Very high doses (</a:t>
            </a:r>
            <a:r>
              <a:rPr lang="en-US" sz="2800" dirty="0" err="1" smtClean="0">
                <a:latin typeface="Times New Roman" pitchFamily="18" charset="0"/>
                <a:cs typeface="Times New Roman" pitchFamily="18" charset="0"/>
              </a:rPr>
              <a:t>eg</a:t>
            </a:r>
            <a:r>
              <a:rPr lang="en-US" sz="2800" dirty="0" smtClean="0">
                <a:latin typeface="Times New Roman" pitchFamily="18" charset="0"/>
                <a:cs typeface="Times New Roman" pitchFamily="18" charset="0"/>
              </a:rPr>
              <a:t>,</a:t>
            </a:r>
            <a:r>
              <a:rPr lang="en-US" sz="2800" dirty="0" smtClean="0"/>
              <a:t> </a:t>
            </a:r>
            <a:r>
              <a:rPr lang="en-US" sz="2800" dirty="0" err="1" smtClean="0">
                <a:latin typeface="Times New Roman" pitchFamily="18" charset="0"/>
                <a:cs typeface="Times New Roman" pitchFamily="18" charset="0"/>
              </a:rPr>
              <a:t>omeprazole</a:t>
            </a:r>
            <a:r>
              <a:rPr lang="en-US" sz="2800" dirty="0" smtClean="0">
                <a:latin typeface="Times New Roman" pitchFamily="18" charset="0"/>
                <a:cs typeface="Times New Roman" pitchFamily="18" charset="0"/>
              </a:rPr>
              <a:t> 120mg/day) 		</a:t>
            </a:r>
            <a:endParaRPr lang="en-US" sz="2800" dirty="0">
              <a:latin typeface="Times New Roman" pitchFamily="18" charset="0"/>
              <a:cs typeface="Times New Roman" pitchFamily="18" charset="0"/>
            </a:endParaRPr>
          </a:p>
        </p:txBody>
      </p:sp>
      <p:sp>
        <p:nvSpPr>
          <p:cNvPr id="4" name="Rectangle 3"/>
          <p:cNvSpPr/>
          <p:nvPr/>
        </p:nvSpPr>
        <p:spPr>
          <a:xfrm>
            <a:off x="0" y="6315038"/>
            <a:ext cx="12192000" cy="369332"/>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Schubert ML &amp; </a:t>
            </a:r>
            <a:r>
              <a:rPr lang="en-US" dirty="0" err="1" smtClean="0">
                <a:solidFill>
                  <a:prstClr val="white"/>
                </a:solidFill>
                <a:latin typeface="Times New Roman" pitchFamily="18" charset="0"/>
                <a:cs typeface="Times New Roman" pitchFamily="18" charset="0"/>
              </a:rPr>
              <a:t>Peura</a:t>
            </a:r>
            <a:r>
              <a:rPr lang="en-US" dirty="0" smtClean="0">
                <a:solidFill>
                  <a:prstClr val="white"/>
                </a:solidFill>
                <a:latin typeface="Times New Roman" pitchFamily="18" charset="0"/>
                <a:cs typeface="Times New Roman" pitchFamily="18" charset="0"/>
              </a:rPr>
              <a:t> D A. Gastroenterology 2008 ; 134 : 1842 – 1860.</a:t>
            </a:r>
            <a:endParaRPr lang="en-US" dirty="0">
              <a:solidFill>
                <a:prstClr val="white"/>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60" y="214290"/>
            <a:ext cx="11430080" cy="857256"/>
          </a:xfrm>
        </p:spPr>
        <p:txBody>
          <a:bodyPr/>
          <a:lstStyle/>
          <a:p>
            <a:r>
              <a:rPr lang="en-US" sz="3600" b="1" dirty="0" smtClean="0">
                <a:solidFill>
                  <a:schemeClr val="bg1"/>
                </a:solidFill>
              </a:rPr>
              <a:t>Overprescribing PPIs</a:t>
            </a:r>
            <a:endParaRPr lang="en-US" sz="3600" b="1" dirty="0">
              <a:solidFill>
                <a:schemeClr val="bg1"/>
              </a:solidFill>
            </a:endParaRPr>
          </a:p>
        </p:txBody>
      </p:sp>
      <p:sp>
        <p:nvSpPr>
          <p:cNvPr id="3" name="Content Placeholder 2"/>
          <p:cNvSpPr>
            <a:spLocks noGrp="1"/>
          </p:cNvSpPr>
          <p:nvPr>
            <p:ph idx="1"/>
          </p:nvPr>
        </p:nvSpPr>
        <p:spPr>
          <a:xfrm>
            <a:off x="285711" y="1142984"/>
            <a:ext cx="11620581" cy="4071966"/>
          </a:xfrm>
          <a:solidFill>
            <a:schemeClr val="bg1">
              <a:lumMod val="95000"/>
            </a:schemeClr>
          </a:solidFill>
          <a:ln w="15875">
            <a:solidFill>
              <a:srgbClr val="0000FF"/>
            </a:solidFill>
          </a:ln>
        </p:spPr>
        <p:txBody>
          <a:bodyPr/>
          <a:lstStyle/>
          <a:p>
            <a:pPr algn="ctr">
              <a:buNone/>
            </a:pPr>
            <a:endParaRPr lang="en-US" sz="400" dirty="0" smtClean="0">
              <a:latin typeface="Times New Roman" pitchFamily="18" charset="0"/>
              <a:cs typeface="Times New Roman" pitchFamily="18" charset="0"/>
            </a:endParaRPr>
          </a:p>
          <a:p>
            <a:pPr algn="ctr">
              <a:buNone/>
            </a:pPr>
            <a:r>
              <a:rPr lang="en-US" sz="2800" b="1" dirty="0" smtClean="0">
                <a:solidFill>
                  <a:srgbClr val="333399"/>
                </a:solidFill>
                <a:latin typeface="Times New Roman" pitchFamily="18" charset="0"/>
                <a:cs typeface="Times New Roman" pitchFamily="18" charset="0"/>
              </a:rPr>
              <a:t>In a series of hospital inpatients in Michigan, USA</a:t>
            </a:r>
          </a:p>
          <a:p>
            <a:pPr>
              <a:buNone/>
            </a:pPr>
            <a:endParaRPr lang="en-US" sz="400" dirty="0" smtClean="0">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On admission</a:t>
            </a:r>
            <a:r>
              <a:rPr lang="en-US" sz="2800" dirty="0" smtClean="0">
                <a:latin typeface="Times New Roman" pitchFamily="18" charset="0"/>
                <a:cs typeface="Times New Roman" pitchFamily="18" charset="0"/>
              </a:rPr>
              <a:t>	 	20% of patients taking PPI</a:t>
            </a:r>
          </a:p>
          <a:p>
            <a:pPr>
              <a:buNone/>
            </a:pPr>
            <a:endParaRPr lang="en-US" sz="400" b="1" dirty="0" smtClean="0">
              <a:solidFill>
                <a:srgbClr val="333399"/>
              </a:solidFill>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During hospital stay </a:t>
            </a:r>
            <a:r>
              <a:rPr lang="en-US" sz="2800" dirty="0" smtClean="0">
                <a:latin typeface="Times New Roman" pitchFamily="18" charset="0"/>
                <a:cs typeface="Times New Roman" pitchFamily="18" charset="0"/>
              </a:rPr>
              <a:t>	Another 40% were prescribed PPI</a:t>
            </a:r>
          </a:p>
          <a:p>
            <a:pPr>
              <a:buNone/>
            </a:pPr>
            <a:r>
              <a:rPr lang="en-US" sz="2800" dirty="0" smtClean="0">
                <a:latin typeface="Times New Roman" pitchFamily="18" charset="0"/>
                <a:cs typeface="Times New Roman" pitchFamily="18" charset="0"/>
              </a:rPr>
              <a:t>					Mostly for prophylaxis </a:t>
            </a:r>
          </a:p>
          <a:p>
            <a:pPr>
              <a:buNone/>
            </a:pPr>
            <a:endParaRPr lang="en-US" sz="400" b="1" dirty="0" smtClean="0">
              <a:solidFill>
                <a:srgbClr val="333399"/>
              </a:solidFill>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At discharge </a:t>
            </a:r>
            <a:r>
              <a:rPr lang="en-US" sz="2800" dirty="0" smtClean="0">
                <a:latin typeface="Times New Roman" pitchFamily="18" charset="0"/>
                <a:cs typeface="Times New Roman" pitchFamily="18" charset="0"/>
              </a:rPr>
              <a:t>		50% of patients taking PPIs</a:t>
            </a:r>
          </a:p>
          <a:p>
            <a:pPr>
              <a:buNone/>
            </a:pPr>
            <a:r>
              <a:rPr lang="en-US" sz="2800" dirty="0" smtClean="0">
                <a:latin typeface="Times New Roman" pitchFamily="18" charset="0"/>
                <a:cs typeface="Times New Roman" pitchFamily="18" charset="0"/>
              </a:rPr>
              <a:t>					90% of patients did not need PPIs</a:t>
            </a:r>
          </a:p>
          <a:p>
            <a:pPr>
              <a:buNone/>
            </a:pPr>
            <a:r>
              <a:rPr lang="en-US" sz="2800" dirty="0" smtClean="0">
                <a:latin typeface="Times New Roman" pitchFamily="18" charset="0"/>
                <a:cs typeface="Times New Roman" pitchFamily="18" charset="0"/>
              </a:rPr>
              <a:t>					</a:t>
            </a:r>
          </a:p>
        </p:txBody>
      </p:sp>
      <p:sp>
        <p:nvSpPr>
          <p:cNvPr id="4" name="Rectangle 3"/>
          <p:cNvSpPr/>
          <p:nvPr/>
        </p:nvSpPr>
        <p:spPr>
          <a:xfrm>
            <a:off x="0" y="6386476"/>
            <a:ext cx="12192000" cy="369332"/>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Ann </a:t>
            </a:r>
            <a:r>
              <a:rPr lang="en-US" dirty="0" err="1" smtClean="0">
                <a:solidFill>
                  <a:prstClr val="white"/>
                </a:solidFill>
                <a:latin typeface="Times New Roman" pitchFamily="18" charset="0"/>
                <a:cs typeface="Times New Roman" pitchFamily="18" charset="0"/>
              </a:rPr>
              <a:t>Pharmacother</a:t>
            </a:r>
            <a:r>
              <a:rPr lang="en-US" dirty="0" smtClean="0">
                <a:solidFill>
                  <a:prstClr val="white"/>
                </a:solidFill>
                <a:latin typeface="Times New Roman" pitchFamily="18" charset="0"/>
                <a:cs typeface="Times New Roman" pitchFamily="18" charset="0"/>
              </a:rPr>
              <a:t> 2006 ; 40 : 1261 – 6.</a:t>
            </a:r>
            <a:endParaRPr lang="en-US" dirty="0">
              <a:solidFill>
                <a:prstClr val="white"/>
              </a:solidFill>
              <a:latin typeface="Times New Roman" pitchFamily="18" charset="0"/>
              <a:cs typeface="Times New Roman" pitchFamily="18" charset="0"/>
            </a:endParaRPr>
          </a:p>
        </p:txBody>
      </p:sp>
      <p:sp>
        <p:nvSpPr>
          <p:cNvPr id="5" name="Rectangle 4"/>
          <p:cNvSpPr/>
          <p:nvPr/>
        </p:nvSpPr>
        <p:spPr>
          <a:xfrm>
            <a:off x="285711" y="5214953"/>
            <a:ext cx="11620581" cy="769441"/>
          </a:xfrm>
          <a:prstGeom prst="rect">
            <a:avLst/>
          </a:prstGeom>
          <a:solidFill>
            <a:schemeClr val="accent3">
              <a:lumMod val="20000"/>
              <a:lumOff val="80000"/>
            </a:schemeClr>
          </a:solidFill>
          <a:ln w="15875">
            <a:solidFill>
              <a:srgbClr val="0000FF"/>
            </a:solidFill>
          </a:ln>
        </p:spPr>
        <p:txBody>
          <a:bodyPr wrap="square">
            <a:spAutoFit/>
          </a:bodyPr>
          <a:lstStyle/>
          <a:p>
            <a:pPr algn="ctr" fontAlgn="base">
              <a:spcBef>
                <a:spcPct val="0"/>
              </a:spcBef>
              <a:spcAft>
                <a:spcPct val="0"/>
              </a:spcAft>
            </a:pPr>
            <a:endParaRPr lang="en-US" sz="800" dirty="0" smtClean="0">
              <a:solidFill>
                <a:prstClr val="black"/>
              </a:solidFill>
              <a:latin typeface="Times New Roman" pitchFamily="18" charset="0"/>
              <a:cs typeface="Times New Roman" pitchFamily="18" charset="0"/>
            </a:endParaRPr>
          </a:p>
          <a:p>
            <a:pPr algn="ctr" fontAlgn="base">
              <a:spcBef>
                <a:spcPct val="0"/>
              </a:spcBef>
              <a:spcAft>
                <a:spcPct val="0"/>
              </a:spcAft>
            </a:pPr>
            <a:r>
              <a:rPr lang="en-US" sz="2800" b="1" dirty="0" smtClean="0">
                <a:solidFill>
                  <a:srgbClr val="333399"/>
                </a:solidFill>
                <a:latin typeface="Times New Roman" pitchFamily="18" charset="0"/>
                <a:cs typeface="Times New Roman" pitchFamily="18" charset="0"/>
              </a:rPr>
              <a:t>PPIs are clearly being overused</a:t>
            </a:r>
          </a:p>
          <a:p>
            <a:pPr algn="ctr" fontAlgn="base">
              <a:spcBef>
                <a:spcPct val="0"/>
              </a:spcBef>
              <a:spcAft>
                <a:spcPct val="0"/>
              </a:spcAft>
            </a:pPr>
            <a:endParaRPr lang="en-US" sz="8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868346"/>
          </a:xfrm>
        </p:spPr>
        <p:txBody>
          <a:bodyPr/>
          <a:lstStyle/>
          <a:p>
            <a:r>
              <a:rPr lang="en-US" sz="3600" b="1" dirty="0" smtClean="0">
                <a:solidFill>
                  <a:schemeClr val="bg1"/>
                </a:solidFill>
              </a:rPr>
              <a:t>Overprescribing PPIs</a:t>
            </a:r>
            <a:endParaRPr lang="en-US" sz="3600" b="1" dirty="0">
              <a:solidFill>
                <a:schemeClr val="bg1"/>
              </a:solidFill>
            </a:endParaRPr>
          </a:p>
        </p:txBody>
      </p:sp>
      <p:sp>
        <p:nvSpPr>
          <p:cNvPr id="3" name="Content Placeholder 2"/>
          <p:cNvSpPr>
            <a:spLocks noGrp="1"/>
          </p:cNvSpPr>
          <p:nvPr>
            <p:ph idx="1"/>
          </p:nvPr>
        </p:nvSpPr>
        <p:spPr>
          <a:xfrm>
            <a:off x="285709" y="1571612"/>
            <a:ext cx="11715832" cy="3786214"/>
          </a:xfrm>
          <a:solidFill>
            <a:schemeClr val="accent3">
              <a:lumMod val="20000"/>
              <a:lumOff val="80000"/>
            </a:schemeClr>
          </a:solidFill>
          <a:ln w="25400">
            <a:solidFill>
              <a:schemeClr val="bg1"/>
            </a:solidFill>
          </a:ln>
        </p:spPr>
        <p:txBody>
          <a:bodyPr/>
          <a:lstStyle/>
          <a:p>
            <a:pPr algn="ctr">
              <a:buNone/>
            </a:pPr>
            <a:endParaRPr lang="en-US" sz="400" dirty="0" smtClean="0">
              <a:latin typeface="Times New Roman" pitchFamily="18" charset="0"/>
              <a:cs typeface="Times New Roman" pitchFamily="18" charset="0"/>
            </a:endParaRPr>
          </a:p>
          <a:p>
            <a:r>
              <a:rPr lang="en-US" sz="2800" b="1" dirty="0" smtClean="0">
                <a:solidFill>
                  <a:srgbClr val="333399"/>
                </a:solidFill>
                <a:latin typeface="Times New Roman" pitchFamily="18" charset="0"/>
                <a:cs typeface="Times New Roman" pitchFamily="18" charset="0"/>
              </a:rPr>
              <a:t>2006</a:t>
            </a:r>
            <a:r>
              <a:rPr lang="en-US" sz="2800" dirty="0" smtClean="0">
                <a:latin typeface="Times New Roman" pitchFamily="18" charset="0"/>
                <a:cs typeface="Times New Roman" pitchFamily="18" charset="0"/>
              </a:rPr>
              <a:t>	     Expenditure on PPIs in England  </a:t>
            </a:r>
            <a:r>
              <a:rPr lang="en-US" sz="2800" b="1" dirty="0" smtClean="0">
                <a:solidFill>
                  <a:srgbClr val="333399"/>
                </a:solidFill>
                <a:latin typeface="Times New Roman" pitchFamily="18" charset="0"/>
                <a:cs typeface="Times New Roman" pitchFamily="18" charset="0"/>
              </a:rPr>
              <a:t>£425m </a:t>
            </a:r>
          </a:p>
          <a:p>
            <a:pPr>
              <a:buNone/>
            </a:pPr>
            <a:r>
              <a:rPr lang="en-US" sz="2800" dirty="0" smtClean="0">
                <a:latin typeface="Times New Roman" pitchFamily="18" charset="0"/>
                <a:cs typeface="Times New Roman" pitchFamily="18" charset="0"/>
              </a:rPr>
              <a:t>			     Expenditure on PPIs in the world </a:t>
            </a:r>
            <a:r>
              <a:rPr lang="en-US" sz="2800" b="1" dirty="0" smtClean="0">
                <a:solidFill>
                  <a:srgbClr val="333399"/>
                </a:solidFill>
                <a:latin typeface="Times New Roman" pitchFamily="18" charset="0"/>
                <a:cs typeface="Times New Roman" pitchFamily="18" charset="0"/>
              </a:rPr>
              <a:t>£7bn</a:t>
            </a:r>
          </a:p>
          <a:p>
            <a:pPr>
              <a:buNone/>
            </a:pPr>
            <a:endParaRPr lang="en-US" sz="1200" dirty="0" smtClean="0">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25-70% </a:t>
            </a:r>
            <a:r>
              <a:rPr lang="en-US" sz="2800" dirty="0" smtClean="0">
                <a:latin typeface="Times New Roman" pitchFamily="18" charset="0"/>
                <a:cs typeface="Times New Roman" pitchFamily="18" charset="0"/>
              </a:rPr>
              <a:t>of pts taking PPIs have no appropriate indication </a:t>
            </a:r>
          </a:p>
          <a:p>
            <a:pPr>
              <a:buNone/>
            </a:pPr>
            <a:endParaRPr lang="en-US" sz="12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Money spent unnecessarily on PPIs each year</a:t>
            </a:r>
          </a:p>
          <a:p>
            <a:pPr>
              <a:buNone/>
            </a:pPr>
            <a:r>
              <a:rPr lang="en-US" sz="2800" dirty="0" smtClean="0">
                <a:latin typeface="Times New Roman" pitchFamily="18" charset="0"/>
                <a:cs typeface="Times New Roman" pitchFamily="18" charset="0"/>
              </a:rPr>
              <a:t>	</a:t>
            </a:r>
            <a:r>
              <a:rPr lang="en-US" sz="2800" b="1" dirty="0" smtClean="0">
                <a:solidFill>
                  <a:srgbClr val="000099"/>
                </a:solidFill>
                <a:latin typeface="Times New Roman" pitchFamily="18" charset="0"/>
                <a:cs typeface="Times New Roman" pitchFamily="18" charset="0"/>
              </a:rPr>
              <a:t>England</a:t>
            </a:r>
            <a:r>
              <a:rPr lang="en-US" sz="2800" dirty="0" smtClean="0">
                <a:latin typeface="Times New Roman" pitchFamily="18" charset="0"/>
                <a:cs typeface="Times New Roman" pitchFamily="18" charset="0"/>
              </a:rPr>
              <a:t> 	     at least </a:t>
            </a:r>
            <a:r>
              <a:rPr lang="en-US" sz="2800" b="1" dirty="0" smtClean="0">
                <a:solidFill>
                  <a:srgbClr val="333399"/>
                </a:solidFill>
                <a:latin typeface="Times New Roman" pitchFamily="18" charset="0"/>
                <a:cs typeface="Times New Roman" pitchFamily="18" charset="0"/>
              </a:rPr>
              <a:t>£100m</a:t>
            </a:r>
          </a:p>
          <a:p>
            <a:pPr>
              <a:buNone/>
            </a:pPr>
            <a:r>
              <a:rPr lang="en-US" sz="2800" b="1" dirty="0" smtClean="0">
                <a:solidFill>
                  <a:srgbClr val="333399"/>
                </a:solidFill>
                <a:latin typeface="Times New Roman" pitchFamily="18" charset="0"/>
                <a:cs typeface="Times New Roman" pitchFamily="18" charset="0"/>
              </a:rPr>
              <a:t>	</a:t>
            </a:r>
            <a:r>
              <a:rPr lang="en-US" sz="2800" b="1" dirty="0" smtClean="0">
                <a:solidFill>
                  <a:srgbClr val="000099"/>
                </a:solidFill>
                <a:latin typeface="Times New Roman" pitchFamily="18" charset="0"/>
                <a:cs typeface="Times New Roman" pitchFamily="18" charset="0"/>
              </a:rPr>
              <a:t>Worldwide   </a:t>
            </a:r>
            <a:r>
              <a:rPr lang="en-US" sz="2800" dirty="0" smtClean="0">
                <a:latin typeface="Times New Roman" pitchFamily="18" charset="0"/>
                <a:cs typeface="Times New Roman" pitchFamily="18" charset="0"/>
              </a:rPr>
              <a:t>at least </a:t>
            </a:r>
            <a:r>
              <a:rPr lang="en-US" sz="2800" b="1" dirty="0" smtClean="0">
                <a:solidFill>
                  <a:srgbClr val="333399"/>
                </a:solidFill>
                <a:latin typeface="Times New Roman" pitchFamily="18" charset="0"/>
                <a:cs typeface="Times New Roman" pitchFamily="18" charset="0"/>
              </a:rPr>
              <a:t>£2bn</a:t>
            </a:r>
            <a:endParaRPr lang="en-US" sz="2800" b="1" dirty="0">
              <a:solidFill>
                <a:srgbClr val="333399"/>
              </a:solidFill>
              <a:latin typeface="Times New Roman" pitchFamily="18" charset="0"/>
              <a:cs typeface="Times New Roman" pitchFamily="18" charset="0"/>
            </a:endParaRPr>
          </a:p>
        </p:txBody>
      </p:sp>
      <p:sp>
        <p:nvSpPr>
          <p:cNvPr id="4" name="Rectangle 3"/>
          <p:cNvSpPr/>
          <p:nvPr/>
        </p:nvSpPr>
        <p:spPr>
          <a:xfrm>
            <a:off x="0" y="6345816"/>
            <a:ext cx="12192000" cy="369332"/>
          </a:xfrm>
          <a:prstGeom prst="rect">
            <a:avLst/>
          </a:prstGeom>
        </p:spPr>
        <p:txBody>
          <a:bodyPr wrap="square">
            <a:spAutoFit/>
          </a:bodyPr>
          <a:lstStyle/>
          <a:p>
            <a:pPr algn="ctr" fontAlgn="base">
              <a:spcBef>
                <a:spcPct val="0"/>
              </a:spcBef>
              <a:spcAft>
                <a:spcPct val="0"/>
              </a:spcAft>
            </a:pPr>
            <a:r>
              <a:rPr lang="en-US" dirty="0" err="1" smtClean="0">
                <a:solidFill>
                  <a:prstClr val="white"/>
                </a:solidFill>
                <a:latin typeface="Times New Roman" pitchFamily="18" charset="0"/>
                <a:cs typeface="Times New Roman" pitchFamily="18" charset="0"/>
              </a:rPr>
              <a:t>Bruzzi</a:t>
            </a:r>
            <a:r>
              <a:rPr lang="en-US" dirty="0" smtClean="0">
                <a:solidFill>
                  <a:prstClr val="white"/>
                </a:solidFill>
                <a:latin typeface="Times New Roman" pitchFamily="18" charset="0"/>
                <a:cs typeface="Times New Roman" pitchFamily="18" charset="0"/>
              </a:rPr>
              <a:t> P.</a:t>
            </a:r>
            <a:r>
              <a:rPr lang="en-US" b="1" dirty="0" smtClean="0">
                <a:solidFill>
                  <a:prstClr val="black"/>
                </a:solidFill>
                <a:latin typeface="Arial" pitchFamily="34" charset="0"/>
                <a:cs typeface="Arial" pitchFamily="34" charset="0"/>
              </a:rPr>
              <a:t>  </a:t>
            </a:r>
            <a:r>
              <a:rPr lang="en-US" dirty="0" smtClean="0">
                <a:solidFill>
                  <a:prstClr val="white"/>
                </a:solidFill>
                <a:latin typeface="Times New Roman" pitchFamily="18" charset="0"/>
                <a:cs typeface="Times New Roman" pitchFamily="18" charset="0"/>
              </a:rPr>
              <a:t>BMJ 2008 ; 336 : 2 – 3.</a:t>
            </a:r>
            <a:endParaRPr lang="en-US" dirty="0">
              <a:solidFill>
                <a:prstClr val="white"/>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14313"/>
            <a:ext cx="10972800" cy="868362"/>
          </a:xfrm>
        </p:spPr>
        <p:txBody>
          <a:bodyPr/>
          <a:lstStyle/>
          <a:p>
            <a:pPr>
              <a:defRPr/>
            </a:pPr>
            <a:r>
              <a:rPr lang="en-US" sz="3600" b="1" dirty="0" smtClean="0">
                <a:solidFill>
                  <a:schemeClr val="bg1"/>
                </a:solidFill>
              </a:rPr>
              <a:t>What dose of PPIs?</a:t>
            </a:r>
            <a:endParaRPr lang="en-US" sz="3600" b="1" dirty="0">
              <a:solidFill>
                <a:schemeClr val="bg1"/>
              </a:solidFill>
            </a:endParaRPr>
          </a:p>
        </p:txBody>
      </p:sp>
      <p:graphicFrame>
        <p:nvGraphicFramePr>
          <p:cNvPr id="4" name="Table 3"/>
          <p:cNvGraphicFramePr>
            <a:graphicFrameLocks noGrp="1"/>
          </p:cNvGraphicFramePr>
          <p:nvPr/>
        </p:nvGraphicFramePr>
        <p:xfrm>
          <a:off x="571500" y="1142984"/>
          <a:ext cx="11144289" cy="3857652"/>
        </p:xfrm>
        <a:graphic>
          <a:graphicData uri="http://schemas.openxmlformats.org/drawingml/2006/table">
            <a:tbl>
              <a:tblPr firstRow="1" bandRow="1">
                <a:tableStyleId>{69CF1AB2-1976-4502-BF36-3FF5EA218861}</a:tableStyleId>
              </a:tblPr>
              <a:tblGrid>
                <a:gridCol w="3714763"/>
                <a:gridCol w="3714763"/>
                <a:gridCol w="3714763"/>
              </a:tblGrid>
              <a:tr h="948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00" dirty="0" smtClean="0">
                          <a:solidFill>
                            <a:srgbClr val="000099"/>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0099"/>
                          </a:solidFill>
                        </a:rPr>
                        <a:t>Generic name</a:t>
                      </a:r>
                    </a:p>
                    <a:p>
                      <a:endParaRPr lang="en-US" sz="2400" b="1" dirty="0">
                        <a:solidFill>
                          <a:srgbClr val="000099"/>
                        </a:solidFill>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pPr algn="ctr"/>
                      <a:endParaRPr lang="en-US" sz="400" dirty="0" smtClean="0">
                        <a:solidFill>
                          <a:srgbClr val="000099"/>
                        </a:solidFill>
                      </a:endParaRPr>
                    </a:p>
                    <a:p>
                      <a:pPr algn="ctr"/>
                      <a:r>
                        <a:rPr lang="en-US" sz="2400" dirty="0" smtClean="0">
                          <a:solidFill>
                            <a:srgbClr val="000099"/>
                          </a:solidFill>
                        </a:rPr>
                        <a:t>Standard dose</a:t>
                      </a:r>
                    </a:p>
                    <a:p>
                      <a:pPr algn="ctr"/>
                      <a:r>
                        <a:rPr lang="en-US" sz="2400" dirty="0" smtClean="0">
                          <a:solidFill>
                            <a:srgbClr val="000099"/>
                          </a:solidFill>
                        </a:rPr>
                        <a:t>(mg/day)</a:t>
                      </a:r>
                      <a:endParaRPr lang="en-US" sz="2400" b="1" dirty="0">
                        <a:solidFill>
                          <a:srgbClr val="000099"/>
                        </a:solidFill>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00" dirty="0" smtClean="0">
                        <a:solidFill>
                          <a:srgbClr val="000099"/>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0099"/>
                          </a:solidFill>
                        </a:rPr>
                        <a:t>Refractory patient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0099"/>
                          </a:solidFill>
                        </a:rPr>
                        <a:t>(mg/day)</a:t>
                      </a:r>
                      <a:endParaRPr lang="en-US" sz="2400" b="1" dirty="0">
                        <a:solidFill>
                          <a:srgbClr val="000099"/>
                        </a:solidFill>
                        <a:latin typeface="Times New Roman" pitchFamily="18" charset="0"/>
                        <a:cs typeface="Times New Roman" pitchFamily="18" charset="0"/>
                      </a:endParaRPr>
                    </a:p>
                  </a:txBody>
                  <a:tcPr marL="121920" marR="121920">
                    <a:solidFill>
                      <a:schemeClr val="accent3">
                        <a:lumMod val="20000"/>
                        <a:lumOff val="80000"/>
                      </a:schemeClr>
                    </a:solidFill>
                  </a:tcPr>
                </a:tc>
              </a:tr>
              <a:tr h="584088">
                <a:tc>
                  <a:txBody>
                    <a:bodyPr/>
                    <a:lstStyle/>
                    <a:p>
                      <a:endParaRPr lang="en-US" sz="400" dirty="0" smtClean="0">
                        <a:effectLst/>
                        <a:latin typeface="Times New Roman" pitchFamily="18" charset="0"/>
                        <a:cs typeface="Times New Roman" pitchFamily="18" charset="0"/>
                      </a:endParaRPr>
                    </a:p>
                    <a:p>
                      <a:r>
                        <a:rPr lang="en-US" sz="2400" dirty="0" smtClean="0">
                          <a:effectLst/>
                          <a:latin typeface="Times New Roman" pitchFamily="18" charset="0"/>
                          <a:cs typeface="Times New Roman" pitchFamily="18" charset="0"/>
                        </a:rPr>
                        <a:t> </a:t>
                      </a:r>
                      <a:r>
                        <a:rPr lang="en-US" sz="2400" dirty="0" err="1" smtClean="0">
                          <a:effectLst/>
                          <a:latin typeface="Times New Roman" pitchFamily="18" charset="0"/>
                          <a:cs typeface="Times New Roman" pitchFamily="18" charset="0"/>
                        </a:rPr>
                        <a:t>Omeprazole</a:t>
                      </a:r>
                      <a:endParaRPr lang="en-US" sz="2400" b="1"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20 mg</a:t>
                      </a:r>
                      <a:endParaRPr lang="en-US" sz="2400" b="0"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80 mg</a:t>
                      </a:r>
                      <a:endParaRPr lang="en-US" sz="2400" b="0" dirty="0">
                        <a:effectLst/>
                        <a:latin typeface="Times New Roman" pitchFamily="18" charset="0"/>
                        <a:cs typeface="Times New Roman" pitchFamily="18" charset="0"/>
                      </a:endParaRPr>
                    </a:p>
                  </a:txBody>
                  <a:tcPr marL="121920" marR="121920">
                    <a:solidFill>
                      <a:schemeClr val="bg1"/>
                    </a:solidFill>
                  </a:tcPr>
                </a:tc>
              </a:tr>
              <a:tr h="584088">
                <a:tc>
                  <a:txBody>
                    <a:bodyPr/>
                    <a:lstStyle/>
                    <a:p>
                      <a:endParaRPr lang="en-US" sz="400" dirty="0" smtClean="0">
                        <a:effectLst/>
                        <a:latin typeface="Times New Roman" pitchFamily="18" charset="0"/>
                        <a:cs typeface="Times New Roman" pitchFamily="18" charset="0"/>
                      </a:endParaRPr>
                    </a:p>
                    <a:p>
                      <a:r>
                        <a:rPr lang="en-US" sz="2400" dirty="0" smtClean="0">
                          <a:effectLst/>
                          <a:latin typeface="Times New Roman" pitchFamily="18" charset="0"/>
                          <a:cs typeface="Times New Roman" pitchFamily="18" charset="0"/>
                        </a:rPr>
                        <a:t> </a:t>
                      </a:r>
                      <a:r>
                        <a:rPr lang="en-US" sz="2400" dirty="0" err="1" smtClean="0">
                          <a:effectLst/>
                          <a:latin typeface="Times New Roman" pitchFamily="18" charset="0"/>
                          <a:cs typeface="Times New Roman" pitchFamily="18" charset="0"/>
                        </a:rPr>
                        <a:t>Lanzoprazole</a:t>
                      </a:r>
                      <a:endParaRPr lang="en-US" sz="2400" b="1"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30 mg</a:t>
                      </a:r>
                      <a:endParaRPr lang="en-US" sz="2400" b="0"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120 mg</a:t>
                      </a:r>
                      <a:endParaRPr lang="en-US" sz="2400" b="0" dirty="0">
                        <a:effectLst/>
                        <a:latin typeface="Times New Roman" pitchFamily="18" charset="0"/>
                        <a:cs typeface="Times New Roman" pitchFamily="18" charset="0"/>
                      </a:endParaRPr>
                    </a:p>
                  </a:txBody>
                  <a:tcPr marL="121920" marR="121920">
                    <a:solidFill>
                      <a:schemeClr val="bg1"/>
                    </a:solidFill>
                  </a:tcPr>
                </a:tc>
              </a:tr>
              <a:tr h="57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400" dirty="0" smtClean="0">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effectLst/>
                          <a:latin typeface="Times New Roman" pitchFamily="18" charset="0"/>
                          <a:cs typeface="Times New Roman" pitchFamily="18" charset="0"/>
                        </a:rPr>
                        <a:t> </a:t>
                      </a:r>
                      <a:r>
                        <a:rPr lang="en-US" sz="2400" dirty="0" err="1" smtClean="0">
                          <a:effectLst/>
                          <a:latin typeface="Times New Roman" pitchFamily="18" charset="0"/>
                          <a:cs typeface="Times New Roman" pitchFamily="18" charset="0"/>
                        </a:rPr>
                        <a:t>Pantoprazole</a:t>
                      </a:r>
                      <a:endParaRPr lang="en-US" sz="2400" b="1"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40mg</a:t>
                      </a:r>
                      <a:endParaRPr lang="en-US" sz="2400" b="0"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160 mg</a:t>
                      </a:r>
                      <a:endParaRPr lang="en-US" sz="2400" b="0" dirty="0">
                        <a:effectLst/>
                        <a:latin typeface="Times New Roman" pitchFamily="18" charset="0"/>
                        <a:cs typeface="Times New Roman" pitchFamily="18" charset="0"/>
                      </a:endParaRPr>
                    </a:p>
                  </a:txBody>
                  <a:tcPr marL="121920" marR="121920">
                    <a:solidFill>
                      <a:schemeClr val="bg1"/>
                    </a:solidFill>
                  </a:tcPr>
                </a:tc>
              </a:tr>
              <a:tr h="584088">
                <a:tc>
                  <a:txBody>
                    <a:bodyPr/>
                    <a:lstStyle/>
                    <a:p>
                      <a:endParaRPr lang="en-US" sz="400" dirty="0" smtClean="0">
                        <a:effectLst/>
                        <a:latin typeface="Times New Roman" pitchFamily="18" charset="0"/>
                        <a:cs typeface="Times New Roman" pitchFamily="18" charset="0"/>
                      </a:endParaRPr>
                    </a:p>
                    <a:p>
                      <a:r>
                        <a:rPr lang="en-US" sz="2400" dirty="0" smtClean="0">
                          <a:effectLst/>
                          <a:latin typeface="Times New Roman" pitchFamily="18" charset="0"/>
                          <a:cs typeface="Times New Roman" pitchFamily="18" charset="0"/>
                        </a:rPr>
                        <a:t> </a:t>
                      </a:r>
                      <a:r>
                        <a:rPr lang="en-US" sz="2400" dirty="0" err="1" smtClean="0">
                          <a:effectLst/>
                          <a:latin typeface="Times New Roman" pitchFamily="18" charset="0"/>
                          <a:cs typeface="Times New Roman" pitchFamily="18" charset="0"/>
                        </a:rPr>
                        <a:t>Rabeprazole</a:t>
                      </a:r>
                      <a:endParaRPr lang="en-US" sz="2400" b="1"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20 mg</a:t>
                      </a:r>
                      <a:endParaRPr lang="en-US" sz="2400" b="0"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80 mg</a:t>
                      </a:r>
                      <a:endParaRPr lang="en-US" sz="2400" b="0" dirty="0">
                        <a:effectLst/>
                        <a:latin typeface="Times New Roman" pitchFamily="18" charset="0"/>
                        <a:cs typeface="Times New Roman" pitchFamily="18" charset="0"/>
                      </a:endParaRPr>
                    </a:p>
                  </a:txBody>
                  <a:tcPr marL="121920" marR="121920">
                    <a:solidFill>
                      <a:schemeClr val="bg1"/>
                    </a:solidFill>
                  </a:tcPr>
                </a:tc>
              </a:tr>
              <a:tr h="584088">
                <a:tc>
                  <a:txBody>
                    <a:bodyPr/>
                    <a:lstStyle/>
                    <a:p>
                      <a:endParaRPr lang="en-US" sz="400" dirty="0" smtClean="0">
                        <a:effectLst/>
                        <a:latin typeface="Times New Roman" pitchFamily="18" charset="0"/>
                        <a:cs typeface="Times New Roman" pitchFamily="18" charset="0"/>
                      </a:endParaRPr>
                    </a:p>
                    <a:p>
                      <a:r>
                        <a:rPr lang="en-US" sz="2400" dirty="0" smtClean="0">
                          <a:effectLst/>
                          <a:latin typeface="Times New Roman" pitchFamily="18" charset="0"/>
                          <a:cs typeface="Times New Roman" pitchFamily="18" charset="0"/>
                        </a:rPr>
                        <a:t> </a:t>
                      </a:r>
                      <a:r>
                        <a:rPr lang="en-US" sz="2400" dirty="0" err="1" smtClean="0">
                          <a:effectLst/>
                          <a:latin typeface="Times New Roman" pitchFamily="18" charset="0"/>
                          <a:cs typeface="Times New Roman" pitchFamily="18" charset="0"/>
                        </a:rPr>
                        <a:t>Esomeprazole</a:t>
                      </a:r>
                      <a:r>
                        <a:rPr lang="en-US" sz="2400" dirty="0" smtClean="0">
                          <a:effectLst/>
                          <a:latin typeface="Times New Roman" pitchFamily="18" charset="0"/>
                          <a:cs typeface="Times New Roman" pitchFamily="18" charset="0"/>
                        </a:rPr>
                        <a:t>*</a:t>
                      </a:r>
                      <a:endParaRPr lang="en-US" sz="2400" b="1"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40 mg</a:t>
                      </a:r>
                      <a:endParaRPr lang="en-US" sz="2400" b="0" dirty="0">
                        <a:effectLst/>
                        <a:latin typeface="Times New Roman" pitchFamily="18" charset="0"/>
                        <a:cs typeface="Times New Roman" pitchFamily="18" charset="0"/>
                      </a:endParaRPr>
                    </a:p>
                  </a:txBody>
                  <a:tcPr marL="121920" marR="121920">
                    <a:solidFill>
                      <a:schemeClr val="bg1"/>
                    </a:solidFill>
                  </a:tcPr>
                </a:tc>
                <a:tc>
                  <a:txBody>
                    <a:bodyPr/>
                    <a:lstStyle/>
                    <a:p>
                      <a:pPr algn="ctr"/>
                      <a:endParaRPr lang="en-US" sz="400" dirty="0" smtClean="0">
                        <a:effectLst/>
                        <a:latin typeface="Times New Roman" pitchFamily="18" charset="0"/>
                        <a:cs typeface="Times New Roman" pitchFamily="18" charset="0"/>
                      </a:endParaRPr>
                    </a:p>
                    <a:p>
                      <a:pPr algn="ctr"/>
                      <a:r>
                        <a:rPr lang="en-US" sz="2400" dirty="0" smtClean="0">
                          <a:effectLst/>
                          <a:latin typeface="Times New Roman" pitchFamily="18" charset="0"/>
                          <a:cs typeface="Times New Roman" pitchFamily="18" charset="0"/>
                        </a:rPr>
                        <a:t>80 mg</a:t>
                      </a:r>
                      <a:endParaRPr lang="en-US" sz="2400" b="0" dirty="0">
                        <a:effectLst/>
                        <a:latin typeface="Times New Roman" pitchFamily="18" charset="0"/>
                        <a:cs typeface="Times New Roman" pitchFamily="18" charset="0"/>
                      </a:endParaRPr>
                    </a:p>
                  </a:txBody>
                  <a:tcPr marL="121920" marR="121920">
                    <a:solidFill>
                      <a:schemeClr val="bg1"/>
                    </a:solidFill>
                  </a:tcPr>
                </a:tc>
              </a:tr>
            </a:tbl>
          </a:graphicData>
        </a:graphic>
      </p:graphicFrame>
      <p:sp>
        <p:nvSpPr>
          <p:cNvPr id="19489" name="TextBox 4"/>
          <p:cNvSpPr txBox="1">
            <a:spLocks noChangeArrowheads="1"/>
          </p:cNvSpPr>
          <p:nvPr/>
        </p:nvSpPr>
        <p:spPr bwMode="auto">
          <a:xfrm>
            <a:off x="571462" y="5143512"/>
            <a:ext cx="11144329" cy="1077218"/>
          </a:xfrm>
          <a:prstGeom prst="rect">
            <a:avLst/>
          </a:prstGeom>
          <a:solidFill>
            <a:srgbClr val="000099"/>
          </a:solidFill>
          <a:ln w="19050">
            <a:solidFill>
              <a:schemeClr val="bg1"/>
            </a:solidFill>
            <a:miter lim="800000"/>
            <a:headEnd/>
            <a:tailEnd/>
          </a:ln>
        </p:spPr>
        <p:txBody>
          <a:bodyPr wrap="square">
            <a:spAutoFit/>
          </a:bodyPr>
          <a:lstStyle/>
          <a:p>
            <a:pPr algn="ctr" fontAlgn="base">
              <a:spcBef>
                <a:spcPct val="0"/>
              </a:spcBef>
              <a:spcAft>
                <a:spcPct val="0"/>
              </a:spcAft>
            </a:pPr>
            <a:r>
              <a:rPr lang="en-US" sz="400" dirty="0">
                <a:solidFill>
                  <a:prstClr val="white"/>
                </a:solidFill>
                <a:latin typeface="Times New Roman" charset="0"/>
                <a:cs typeface="Times New Roman" charset="0"/>
              </a:rPr>
              <a:t> </a:t>
            </a:r>
            <a:endParaRPr lang="en-US" sz="400" dirty="0" smtClean="0">
              <a:solidFill>
                <a:prstClr val="white"/>
              </a:solidFill>
              <a:latin typeface="Times New Roman" charset="0"/>
              <a:cs typeface="Times New Roman" charset="0"/>
            </a:endParaRPr>
          </a:p>
          <a:p>
            <a:pPr algn="ctr" fontAlgn="base">
              <a:spcBef>
                <a:spcPct val="0"/>
              </a:spcBef>
              <a:spcAft>
                <a:spcPct val="0"/>
              </a:spcAft>
            </a:pPr>
            <a:r>
              <a:rPr lang="en-US" sz="2400" dirty="0" smtClean="0">
                <a:solidFill>
                  <a:prstClr val="white"/>
                </a:solidFill>
                <a:latin typeface="Times New Roman" charset="0"/>
                <a:cs typeface="Times New Roman" charset="0"/>
              </a:rPr>
              <a:t>* </a:t>
            </a:r>
            <a:r>
              <a:rPr lang="en-US" sz="2400" dirty="0">
                <a:solidFill>
                  <a:prstClr val="white"/>
                </a:solidFill>
                <a:latin typeface="Times New Roman" charset="0"/>
                <a:cs typeface="Times New Roman" charset="0"/>
              </a:rPr>
              <a:t>Therapeutic advantage of </a:t>
            </a:r>
            <a:r>
              <a:rPr lang="en-US" sz="2400" dirty="0" err="1">
                <a:solidFill>
                  <a:prstClr val="white"/>
                </a:solidFill>
                <a:latin typeface="Times New Roman" charset="0"/>
                <a:cs typeface="Times New Roman" charset="0"/>
              </a:rPr>
              <a:t>esomeprazole</a:t>
            </a:r>
            <a:r>
              <a:rPr lang="en-US" sz="2400" dirty="0">
                <a:solidFill>
                  <a:prstClr val="white"/>
                </a:solidFill>
                <a:latin typeface="Times New Roman" charset="0"/>
                <a:cs typeface="Times New Roman" charset="0"/>
              </a:rPr>
              <a:t>, which is less relevant </a:t>
            </a:r>
            <a:endParaRPr lang="en-US" sz="2400" dirty="0" smtClean="0">
              <a:solidFill>
                <a:prstClr val="white"/>
              </a:solidFill>
              <a:latin typeface="Times New Roman" charset="0"/>
              <a:cs typeface="Times New Roman" charset="0"/>
            </a:endParaRPr>
          </a:p>
          <a:p>
            <a:pPr algn="ctr" fontAlgn="base">
              <a:spcBef>
                <a:spcPct val="0"/>
              </a:spcBef>
              <a:spcAft>
                <a:spcPct val="0"/>
              </a:spcAft>
            </a:pPr>
            <a:endParaRPr lang="en-US" sz="800" dirty="0">
              <a:solidFill>
                <a:prstClr val="white"/>
              </a:solidFill>
              <a:latin typeface="Times New Roman" charset="0"/>
              <a:cs typeface="Times New Roman" charset="0"/>
            </a:endParaRPr>
          </a:p>
          <a:p>
            <a:pPr algn="ctr" fontAlgn="base">
              <a:spcBef>
                <a:spcPct val="0"/>
              </a:spcBef>
              <a:spcAft>
                <a:spcPct val="0"/>
              </a:spcAft>
            </a:pPr>
            <a:r>
              <a:rPr lang="en-US" sz="2400" dirty="0">
                <a:solidFill>
                  <a:prstClr val="white"/>
                </a:solidFill>
                <a:latin typeface="Times New Roman" charset="0"/>
                <a:cs typeface="Times New Roman" charset="0"/>
              </a:rPr>
              <a:t>    in overall population, might be of more interest in refractory </a:t>
            </a:r>
            <a:r>
              <a:rPr lang="en-US" sz="2400" dirty="0" smtClean="0">
                <a:solidFill>
                  <a:prstClr val="white"/>
                </a:solidFill>
                <a:latin typeface="Times New Roman" charset="0"/>
                <a:cs typeface="Times New Roman" charset="0"/>
              </a:rPr>
              <a:t>one</a:t>
            </a:r>
          </a:p>
          <a:p>
            <a:pPr algn="ctr" fontAlgn="base">
              <a:spcBef>
                <a:spcPct val="0"/>
              </a:spcBef>
              <a:spcAft>
                <a:spcPct val="0"/>
              </a:spcAft>
            </a:pPr>
            <a:endParaRPr lang="en-US" sz="400" dirty="0">
              <a:solidFill>
                <a:prstClr val="white"/>
              </a:solidFill>
              <a:latin typeface="Times New Roman" charset="0"/>
              <a:cs typeface="Times New Roman"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316"/>
            <a:ext cx="12192000" cy="1000125"/>
          </a:xfrm>
        </p:spPr>
        <p:txBody>
          <a:bodyPr/>
          <a:lstStyle/>
          <a:p>
            <a:pPr>
              <a:defRPr/>
            </a:pPr>
            <a:r>
              <a:rPr lang="en-US" sz="3600" b="1" dirty="0" smtClean="0">
                <a:solidFill>
                  <a:schemeClr val="bg1"/>
                </a:solidFill>
                <a:cs typeface="Tahoma" pitchFamily="34" charset="0"/>
              </a:rPr>
              <a:t>PPI dose adjustment </a:t>
            </a:r>
            <a:endParaRPr lang="en-US" sz="3600" b="1" dirty="0">
              <a:solidFill>
                <a:schemeClr val="bg1"/>
              </a:solidFill>
              <a:cs typeface="Tahoma" pitchFamily="34" charset="0"/>
            </a:endParaRPr>
          </a:p>
        </p:txBody>
      </p:sp>
      <p:sp>
        <p:nvSpPr>
          <p:cNvPr id="3" name="Content Placeholder 2"/>
          <p:cNvSpPr>
            <a:spLocks noGrp="1"/>
          </p:cNvSpPr>
          <p:nvPr>
            <p:ph idx="1"/>
          </p:nvPr>
        </p:nvSpPr>
        <p:spPr>
          <a:xfrm>
            <a:off x="380960" y="1571612"/>
            <a:ext cx="11430080" cy="4143404"/>
          </a:xfrm>
          <a:solidFill>
            <a:schemeClr val="accent3">
              <a:lumMod val="20000"/>
              <a:lumOff val="80000"/>
            </a:schemeClr>
          </a:solidFill>
          <a:ln w="25400">
            <a:solidFill>
              <a:schemeClr val="bg1"/>
            </a:solidFill>
          </a:ln>
        </p:spPr>
        <p:txBody>
          <a:bodyPr/>
          <a:lstStyle/>
          <a:p>
            <a:pPr algn="ctr">
              <a:buNone/>
            </a:pPr>
            <a:endParaRPr lang="en-US" sz="400" b="1" dirty="0" smtClean="0">
              <a:solidFill>
                <a:srgbClr val="000099"/>
              </a:solidFill>
              <a:latin typeface="Times New Roman" pitchFamily="18" charset="0"/>
              <a:cs typeface="Times New Roman" pitchFamily="18" charset="0"/>
            </a:endParaRPr>
          </a:p>
          <a:p>
            <a:r>
              <a:rPr lang="en-US" sz="2800" b="1" dirty="0" smtClean="0">
                <a:solidFill>
                  <a:srgbClr val="000099"/>
                </a:solidFill>
                <a:latin typeface="Times New Roman" pitchFamily="18" charset="0"/>
                <a:cs typeface="Times New Roman" pitchFamily="18" charset="0"/>
              </a:rPr>
              <a:t>Renal failure</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smtClean="0">
                <a:latin typeface="Times New Roman" pitchFamily="18" charset="0"/>
                <a:cs typeface="Times New Roman" pitchFamily="18" charset="0"/>
              </a:rPr>
              <a:t>No repercussion on PPI elimination</a:t>
            </a:r>
          </a:p>
          <a:p>
            <a:pPr>
              <a:buNone/>
              <a:defRPr/>
            </a:pP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smtClean="0">
                <a:latin typeface="Times New Roman" pitchFamily="18" charset="0"/>
                <a:cs typeface="Times New Roman" pitchFamily="18" charset="0"/>
              </a:rPr>
              <a:t>No need to adjust dosage</a:t>
            </a:r>
          </a:p>
          <a:p>
            <a:pPr>
              <a:buFont typeface="Arial" charset="0"/>
              <a:buNone/>
              <a:defRPr/>
            </a:pPr>
            <a:endParaRPr lang="en-US" sz="8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Arial" charset="0"/>
              <a:buChar char="•"/>
              <a:defRPr/>
            </a:pPr>
            <a:r>
              <a:rPr lang="en-US" sz="2800" b="1" dirty="0" smtClean="0">
                <a:solidFill>
                  <a:srgbClr val="000099"/>
                </a:solidFill>
                <a:latin typeface="Times New Roman" pitchFamily="18" charset="0"/>
                <a:cs typeface="Times New Roman" pitchFamily="18" charset="0"/>
              </a:rPr>
              <a:t>Liver failure</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smtClean="0">
                <a:latin typeface="Times New Roman" pitchFamily="18" charset="0"/>
                <a:cs typeface="Times New Roman" pitchFamily="18" charset="0"/>
              </a:rPr>
              <a:t>Half-life increases to 4 – 8 h (</a:t>
            </a:r>
            <a:r>
              <a:rPr lang="en-US" sz="2800" dirty="0" err="1" smtClean="0">
                <a:latin typeface="Times New Roman" pitchFamily="18" charset="0"/>
                <a:cs typeface="Times New Roman" pitchFamily="18" charset="0"/>
              </a:rPr>
              <a:t>nl</a:t>
            </a:r>
            <a:r>
              <a:rPr lang="en-US" sz="2800" dirty="0" smtClean="0">
                <a:latin typeface="Times New Roman" pitchFamily="18" charset="0"/>
                <a:cs typeface="Times New Roman" pitchFamily="18" charset="0"/>
              </a:rPr>
              <a:t>: 1 h)</a:t>
            </a:r>
          </a:p>
          <a:p>
            <a:pPr>
              <a:buFont typeface="Arial" charset="0"/>
              <a:buNone/>
              <a:defRPr/>
            </a:pPr>
            <a:r>
              <a:rPr lang="en-US" sz="2800" dirty="0" smtClean="0">
                <a:latin typeface="Times New Roman" pitchFamily="18" charset="0"/>
                <a:cs typeface="Times New Roman" pitchFamily="18" charset="0"/>
              </a:rPr>
              <a:t>				Reduction of dosage </a:t>
            </a:r>
          </a:p>
          <a:p>
            <a:pPr>
              <a:buFont typeface="Arial" charset="0"/>
              <a:buNone/>
              <a:defRPr/>
            </a:pPr>
            <a:endParaRPr lang="en-US" sz="8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Arial" charset="0"/>
              <a:buChar char="•"/>
              <a:defRPr/>
            </a:pPr>
            <a:r>
              <a:rPr lang="en-US" sz="2800" b="1" dirty="0" smtClean="0">
                <a:solidFill>
                  <a:srgbClr val="000099"/>
                </a:solidFill>
                <a:latin typeface="Times New Roman" pitchFamily="18" charset="0"/>
                <a:cs typeface="Times New Roman" pitchFamily="18" charset="0"/>
              </a:rPr>
              <a:t>Aged patients</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smtClean="0">
                <a:latin typeface="Times New Roman" pitchFamily="18" charset="0"/>
                <a:cs typeface="Times New Roman" pitchFamily="18" charset="0"/>
              </a:rPr>
              <a:t>No dosage adjustment usually</a:t>
            </a:r>
          </a:p>
          <a:p>
            <a:pPr>
              <a:buFont typeface="Arial" charset="0"/>
              <a:buNone/>
              <a:defRPr/>
            </a:pPr>
            <a:r>
              <a:rPr lang="en-US" sz="2800" dirty="0" smtClean="0">
                <a:latin typeface="Times New Roman" pitchFamily="18" charset="0"/>
                <a:cs typeface="Times New Roman" pitchFamily="18" charset="0"/>
              </a:rPr>
              <a:t>				Adjustment if hepatic or renal failure </a:t>
            </a:r>
          </a:p>
          <a:p>
            <a:pPr>
              <a:buFont typeface="Arial" charset="0"/>
              <a:buNone/>
              <a:defRPr/>
            </a:pPr>
            <a:r>
              <a:rPr lang="en-US" sz="2800" dirty="0" smtClean="0">
                <a:latin typeface="Times New Roman" pitchFamily="18" charset="0"/>
                <a:cs typeface="Times New Roman" pitchFamily="18" charset="0"/>
              </a:rPr>
              <a:t>				is added to advanced age</a:t>
            </a:r>
            <a:endParaRPr lang="en-US" sz="2800" dirty="0">
              <a:latin typeface="Times New Roman" pitchFamily="18" charset="0"/>
              <a:cs typeface="Times New Roman" pitchFamily="18" charset="0"/>
            </a:endParaRPr>
          </a:p>
        </p:txBody>
      </p:sp>
      <p:sp>
        <p:nvSpPr>
          <p:cNvPr id="4" name="Rectangle 3"/>
          <p:cNvSpPr/>
          <p:nvPr/>
        </p:nvSpPr>
        <p:spPr>
          <a:xfrm>
            <a:off x="0" y="6274378"/>
            <a:ext cx="12192000" cy="369332"/>
          </a:xfrm>
          <a:prstGeom prst="rect">
            <a:avLst/>
          </a:prstGeom>
        </p:spPr>
        <p:txBody>
          <a:bodyPr wrap="square">
            <a:spAutoFit/>
          </a:bodyPr>
          <a:lstStyle/>
          <a:p>
            <a:pPr algn="ctr" fontAlgn="base">
              <a:spcBef>
                <a:spcPct val="0"/>
              </a:spcBef>
              <a:spcAft>
                <a:spcPct val="0"/>
              </a:spcAft>
            </a:pPr>
            <a:r>
              <a:rPr lang="en-US" dirty="0" smtClean="0">
                <a:solidFill>
                  <a:prstClr val="white"/>
                </a:solidFill>
                <a:latin typeface="Times New Roman" pitchFamily="18" charset="0"/>
                <a:cs typeface="Times New Roman" pitchFamily="18" charset="0"/>
              </a:rPr>
              <a:t>Drugs 2005; 65 Suppl. 1</a:t>
            </a:r>
            <a:endParaRPr lang="en-US" dirty="0">
              <a:solidFill>
                <a:prstClr val="white"/>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316"/>
            <a:ext cx="12192000" cy="714357"/>
          </a:xfrm>
        </p:spPr>
        <p:txBody>
          <a:bodyPr/>
          <a:lstStyle/>
          <a:p>
            <a:pPr>
              <a:defRPr/>
            </a:pPr>
            <a:r>
              <a:rPr lang="en-US" sz="3600" b="1" dirty="0" smtClean="0">
                <a:solidFill>
                  <a:schemeClr val="bg1"/>
                </a:solidFill>
              </a:rPr>
              <a:t>For how long? </a:t>
            </a:r>
            <a:endParaRPr lang="en-US" sz="3600" b="1" dirty="0">
              <a:solidFill>
                <a:schemeClr val="bg1"/>
              </a:solidFill>
            </a:endParaRPr>
          </a:p>
        </p:txBody>
      </p:sp>
      <p:graphicFrame>
        <p:nvGraphicFramePr>
          <p:cNvPr id="4" name="Table 3"/>
          <p:cNvGraphicFramePr>
            <a:graphicFrameLocks noGrp="1"/>
          </p:cNvGraphicFramePr>
          <p:nvPr/>
        </p:nvGraphicFramePr>
        <p:xfrm>
          <a:off x="476211" y="1071549"/>
          <a:ext cx="11239580" cy="1224461"/>
        </p:xfrm>
        <a:graphic>
          <a:graphicData uri="http://schemas.openxmlformats.org/drawingml/2006/table">
            <a:tbl>
              <a:tblPr firstRow="1" bandRow="1">
                <a:tableStyleId>{69CF1AB2-1976-4502-BF36-3FF5EA218861}</a:tableStyleId>
              </a:tblPr>
              <a:tblGrid>
                <a:gridCol w="3333773"/>
                <a:gridCol w="7905807"/>
              </a:tblGrid>
              <a:tr h="571504">
                <a:tc>
                  <a:txBody>
                    <a:bodyPr/>
                    <a:lstStyle/>
                    <a:p>
                      <a:pPr algn="ctr"/>
                      <a:endParaRPr lang="en-US" sz="400" dirty="0" smtClean="0">
                        <a:solidFill>
                          <a:srgbClr val="000099"/>
                        </a:solidFill>
                        <a:effectLst/>
                      </a:endParaRPr>
                    </a:p>
                    <a:p>
                      <a:pPr algn="ctr"/>
                      <a:r>
                        <a:rPr lang="en-US" sz="2400" dirty="0" smtClean="0">
                          <a:solidFill>
                            <a:srgbClr val="000099"/>
                          </a:solidFill>
                          <a:effectLst/>
                        </a:rPr>
                        <a:t>Indication</a:t>
                      </a:r>
                      <a:endParaRPr lang="en-US" sz="2400" dirty="0">
                        <a:solidFill>
                          <a:srgbClr val="000099"/>
                        </a:solidFill>
                        <a:effectLst/>
                        <a:latin typeface="Times New Roman" pitchFamily="18" charset="0"/>
                        <a:cs typeface="Times New Roman" pitchFamily="18" charset="0"/>
                      </a:endParaRPr>
                    </a:p>
                  </a:txBody>
                  <a:tcPr marL="121920" marR="121920">
                    <a:solidFill>
                      <a:schemeClr val="accent3">
                        <a:lumMod val="20000"/>
                        <a:lumOff val="80000"/>
                      </a:schemeClr>
                    </a:solidFill>
                  </a:tcPr>
                </a:tc>
                <a:tc>
                  <a:txBody>
                    <a:bodyPr/>
                    <a:lstStyle/>
                    <a:p>
                      <a:pPr algn="ctr"/>
                      <a:endParaRPr lang="en-US" sz="400" dirty="0" smtClean="0">
                        <a:solidFill>
                          <a:srgbClr val="000099"/>
                        </a:solidFill>
                        <a:effectLst/>
                      </a:endParaRPr>
                    </a:p>
                    <a:p>
                      <a:pPr algn="ctr"/>
                      <a:r>
                        <a:rPr lang="en-US" sz="2400" dirty="0" smtClean="0">
                          <a:solidFill>
                            <a:srgbClr val="000099"/>
                          </a:solidFill>
                          <a:effectLst/>
                        </a:rPr>
                        <a:t>Duration</a:t>
                      </a:r>
                      <a:endParaRPr lang="en-US" sz="2400" dirty="0">
                        <a:solidFill>
                          <a:srgbClr val="000099"/>
                        </a:solidFill>
                        <a:effectLst/>
                        <a:latin typeface="Times New Roman" pitchFamily="18" charset="0"/>
                        <a:cs typeface="Times New Roman" pitchFamily="18" charset="0"/>
                      </a:endParaRPr>
                    </a:p>
                  </a:txBody>
                  <a:tcPr marL="121920" marR="121920">
                    <a:solidFill>
                      <a:schemeClr val="accent3">
                        <a:lumMod val="20000"/>
                        <a:lumOff val="80000"/>
                      </a:schemeClr>
                    </a:solidFill>
                  </a:tcPr>
                </a:tc>
              </a:tr>
              <a:tr h="6529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GERD</a:t>
                      </a:r>
                    </a:p>
                  </a:txBody>
                  <a:tcPr marL="121920" marR="12192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latin typeface="Times New Roman" pitchFamily="18" charset="0"/>
                          <a:cs typeface="Times New Roman" pitchFamily="18" charset="0"/>
                        </a:rPr>
                        <a:t> Indefinite period of time or use on demand</a:t>
                      </a:r>
                      <a:endParaRPr lang="en-US" sz="2400" b="1" dirty="0">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5" name="Table 4"/>
          <p:cNvGraphicFramePr>
            <a:graphicFrameLocks noGrp="1"/>
          </p:cNvGraphicFramePr>
          <p:nvPr/>
        </p:nvGraphicFramePr>
        <p:xfrm>
          <a:off x="476211" y="2285992"/>
          <a:ext cx="11239580" cy="642942"/>
        </p:xfrm>
        <a:graphic>
          <a:graphicData uri="http://schemas.openxmlformats.org/drawingml/2006/table">
            <a:tbl>
              <a:tblPr firstRow="1" bandRow="1">
                <a:tableStyleId>{69CF1AB2-1976-4502-BF36-3FF5EA218861}</a:tableStyleId>
              </a:tblPr>
              <a:tblGrid>
                <a:gridCol w="3333775"/>
                <a:gridCol w="7905805"/>
              </a:tblGrid>
              <a:tr h="6429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HP eradication</a:t>
                      </a:r>
                    </a:p>
                  </a:txBody>
                  <a:tcPr marL="121920" marR="121920">
                    <a:solidFill>
                      <a:schemeClr val="bg1"/>
                    </a:solidFill>
                  </a:tcPr>
                </a:tc>
                <a:tc>
                  <a:txBody>
                    <a:bodyPr/>
                    <a:lstStyle/>
                    <a:p>
                      <a:r>
                        <a:rPr lang="en-US" sz="2400" b="0" dirty="0" smtClean="0">
                          <a:latin typeface="Times New Roman" pitchFamily="18" charset="0"/>
                          <a:cs typeface="Times New Roman" pitchFamily="18" charset="0"/>
                        </a:rPr>
                        <a:t> 7 – 10 – 14  days</a:t>
                      </a:r>
                      <a:endParaRPr lang="en-US" sz="2400" b="0" dirty="0">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6" name="Table 5"/>
          <p:cNvGraphicFramePr>
            <a:graphicFrameLocks noGrp="1"/>
          </p:cNvGraphicFramePr>
          <p:nvPr/>
        </p:nvGraphicFramePr>
        <p:xfrm>
          <a:off x="476211" y="2857499"/>
          <a:ext cx="11239580" cy="603759"/>
        </p:xfrm>
        <a:graphic>
          <a:graphicData uri="http://schemas.openxmlformats.org/drawingml/2006/table">
            <a:tbl>
              <a:tblPr firstRow="1" bandRow="1">
                <a:tableStyleId>{69CF1AB2-1976-4502-BF36-3FF5EA218861}</a:tableStyleId>
              </a:tblPr>
              <a:tblGrid>
                <a:gridCol w="3333773"/>
                <a:gridCol w="7905807"/>
              </a:tblGrid>
              <a:tr h="603759">
                <a:tc>
                  <a:txBody>
                    <a:bodyPr/>
                    <a:lstStyle/>
                    <a:p>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Duodenal ulcer           </a:t>
                      </a:r>
                      <a:endParaRPr lang="en-US" sz="2400" b="1" dirty="0">
                        <a:solidFill>
                          <a:srgbClr val="000099"/>
                        </a:solidFill>
                        <a:latin typeface="Times New Roman" pitchFamily="18" charset="0"/>
                        <a:cs typeface="Times New Roman" pitchFamily="18" charset="0"/>
                      </a:endParaRPr>
                    </a:p>
                  </a:txBody>
                  <a:tcPr marL="121920" marR="121920">
                    <a:solidFill>
                      <a:schemeClr val="bg1"/>
                    </a:solidFill>
                  </a:tcPr>
                </a:tc>
                <a:tc>
                  <a:txBody>
                    <a:bodyPr/>
                    <a:lstStyle/>
                    <a:p>
                      <a:r>
                        <a:rPr lang="en-US" sz="2400" b="0" kern="1200" baseline="0" dirty="0" smtClean="0">
                          <a:latin typeface="Times New Roman" pitchFamily="18" charset="0"/>
                          <a:cs typeface="Times New Roman" pitchFamily="18" charset="0"/>
                        </a:rPr>
                        <a:t> 4 wks – duration increased in refractory cases</a:t>
                      </a:r>
                      <a:endParaRPr lang="en-US" sz="2400" b="0" kern="1200" baseline="0" dirty="0" smtClean="0">
                        <a:solidFill>
                          <a:schemeClr val="dk1"/>
                        </a:solidFill>
                        <a:latin typeface="Times New Roman" pitchFamily="18" charset="0"/>
                        <a:ea typeface="+mn-ea"/>
                        <a:cs typeface="Times New Roman" pitchFamily="18" charset="0"/>
                      </a:endParaRPr>
                    </a:p>
                  </a:txBody>
                  <a:tcPr marL="121920" marR="121920">
                    <a:solidFill>
                      <a:schemeClr val="bg1"/>
                    </a:solidFill>
                  </a:tcPr>
                </a:tc>
              </a:tr>
            </a:tbl>
          </a:graphicData>
        </a:graphic>
      </p:graphicFrame>
      <p:graphicFrame>
        <p:nvGraphicFramePr>
          <p:cNvPr id="7" name="Table 6"/>
          <p:cNvGraphicFramePr>
            <a:graphicFrameLocks noGrp="1"/>
          </p:cNvGraphicFramePr>
          <p:nvPr/>
        </p:nvGraphicFramePr>
        <p:xfrm>
          <a:off x="476211" y="3429000"/>
          <a:ext cx="11239580" cy="638055"/>
        </p:xfrm>
        <a:graphic>
          <a:graphicData uri="http://schemas.openxmlformats.org/drawingml/2006/table">
            <a:tbl>
              <a:tblPr firstRow="1" bandRow="1">
                <a:tableStyleId>{69CF1AB2-1976-4502-BF36-3FF5EA218861}</a:tableStyleId>
              </a:tblPr>
              <a:tblGrid>
                <a:gridCol w="3333773"/>
                <a:gridCol w="7905807"/>
              </a:tblGrid>
              <a:tr h="638055">
                <a:tc>
                  <a:txBody>
                    <a:bodyPr/>
                    <a:lstStyle/>
                    <a:p>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Gastric ulcer </a:t>
                      </a:r>
                      <a:endParaRPr lang="en-US" sz="2400" b="1" dirty="0">
                        <a:solidFill>
                          <a:srgbClr val="000099"/>
                        </a:solidFill>
                        <a:latin typeface="Times New Roman" pitchFamily="18" charset="0"/>
                        <a:cs typeface="Times New Roman" pitchFamily="18" charset="0"/>
                      </a:endParaRPr>
                    </a:p>
                  </a:txBody>
                  <a:tcPr marL="121920" marR="12192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latin typeface="Times New Roman" pitchFamily="18" charset="0"/>
                          <a:cs typeface="Times New Roman" pitchFamily="18" charset="0"/>
                        </a:rPr>
                        <a:t> 8 wks – d</a:t>
                      </a:r>
                      <a:r>
                        <a:rPr lang="en-US" sz="2400" b="0" kern="1200" baseline="0" dirty="0" smtClean="0">
                          <a:latin typeface="Times New Roman" pitchFamily="18" charset="0"/>
                          <a:cs typeface="Times New Roman" pitchFamily="18" charset="0"/>
                        </a:rPr>
                        <a:t>uration increased in refractory cases</a:t>
                      </a:r>
                      <a:endParaRPr lang="en-US" sz="2400" b="0" kern="1200" baseline="0" dirty="0" smtClean="0">
                        <a:solidFill>
                          <a:schemeClr val="dk1"/>
                        </a:solidFill>
                        <a:latin typeface="Times New Roman" pitchFamily="18" charset="0"/>
                        <a:ea typeface="+mn-ea"/>
                        <a:cs typeface="Times New Roman" pitchFamily="18" charset="0"/>
                      </a:endParaRPr>
                    </a:p>
                  </a:txBody>
                  <a:tcPr marL="121920" marR="121920">
                    <a:solidFill>
                      <a:schemeClr val="bg1"/>
                    </a:solidFill>
                  </a:tcPr>
                </a:tc>
              </a:tr>
            </a:tbl>
          </a:graphicData>
        </a:graphic>
      </p:graphicFrame>
      <p:graphicFrame>
        <p:nvGraphicFramePr>
          <p:cNvPr id="8" name="Table 7"/>
          <p:cNvGraphicFramePr>
            <a:graphicFrameLocks noGrp="1"/>
          </p:cNvGraphicFramePr>
          <p:nvPr/>
        </p:nvGraphicFramePr>
        <p:xfrm>
          <a:off x="476211" y="4000504"/>
          <a:ext cx="11239580" cy="642942"/>
        </p:xfrm>
        <a:graphic>
          <a:graphicData uri="http://schemas.openxmlformats.org/drawingml/2006/table">
            <a:tbl>
              <a:tblPr firstRow="1" bandRow="1">
                <a:tableStyleId>{69CF1AB2-1976-4502-BF36-3FF5EA218861}</a:tableStyleId>
              </a:tblPr>
              <a:tblGrid>
                <a:gridCol w="3333773"/>
                <a:gridCol w="7905807"/>
              </a:tblGrid>
              <a:tr h="642942">
                <a:tc>
                  <a:txBody>
                    <a:bodyPr/>
                    <a:lstStyle/>
                    <a:p>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Bleeding</a:t>
                      </a:r>
                      <a:r>
                        <a:rPr lang="en-US" sz="2400" b="1" baseline="0" dirty="0" smtClean="0">
                          <a:solidFill>
                            <a:srgbClr val="000099"/>
                          </a:solidFill>
                          <a:latin typeface="Times New Roman" pitchFamily="18" charset="0"/>
                          <a:cs typeface="Times New Roman" pitchFamily="18" charset="0"/>
                        </a:rPr>
                        <a:t> PU</a:t>
                      </a:r>
                      <a:endParaRPr lang="en-US" sz="2400" b="1" dirty="0">
                        <a:solidFill>
                          <a:srgbClr val="000099"/>
                        </a:solidFill>
                        <a:latin typeface="Times New Roman" pitchFamily="18" charset="0"/>
                        <a:cs typeface="Times New Roman" pitchFamily="18" charset="0"/>
                      </a:endParaRPr>
                    </a:p>
                  </a:txBody>
                  <a:tcPr marL="121920" marR="121920">
                    <a:solidFill>
                      <a:schemeClr val="bg1"/>
                    </a:solidFill>
                  </a:tcPr>
                </a:tc>
                <a:tc>
                  <a:txBody>
                    <a:bodyPr/>
                    <a:lstStyle/>
                    <a:p>
                      <a:r>
                        <a:rPr lang="en-US" sz="2400" b="0" dirty="0" smtClean="0">
                          <a:latin typeface="Times New Roman" pitchFamily="18" charset="0"/>
                          <a:cs typeface="Times New Roman" pitchFamily="18" charset="0"/>
                        </a:rPr>
                        <a:t> IV PPIs for 72 hours (</a:t>
                      </a:r>
                      <a:r>
                        <a:rPr lang="en-US" sz="2400" b="1" dirty="0" smtClean="0">
                          <a:solidFill>
                            <a:srgbClr val="333399"/>
                          </a:solidFill>
                          <a:latin typeface="Times New Roman" pitchFamily="18" charset="0"/>
                          <a:cs typeface="Times New Roman" pitchFamily="18" charset="0"/>
                        </a:rPr>
                        <a:t>consensus</a:t>
                      </a:r>
                      <a:r>
                        <a:rPr lang="en-US" sz="2400" b="0" dirty="0" smtClean="0">
                          <a:latin typeface="Times New Roman" pitchFamily="18" charset="0"/>
                          <a:cs typeface="Times New Roman" pitchFamily="18" charset="0"/>
                        </a:rPr>
                        <a:t>)</a:t>
                      </a:r>
                      <a:endParaRPr lang="en-US" sz="2400" b="0" dirty="0">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9" name="Table 8"/>
          <p:cNvGraphicFramePr>
            <a:graphicFrameLocks noGrp="1"/>
          </p:cNvGraphicFramePr>
          <p:nvPr/>
        </p:nvGraphicFramePr>
        <p:xfrm>
          <a:off x="476211" y="4572008"/>
          <a:ext cx="11239580" cy="571504"/>
        </p:xfrm>
        <a:graphic>
          <a:graphicData uri="http://schemas.openxmlformats.org/drawingml/2006/table">
            <a:tbl>
              <a:tblPr firstRow="1" bandRow="1">
                <a:tableStyleId>{69CF1AB2-1976-4502-BF36-3FF5EA218861}</a:tableStyleId>
              </a:tblPr>
              <a:tblGrid>
                <a:gridCol w="3333773"/>
                <a:gridCol w="7905807"/>
              </a:tblGrid>
              <a:tr h="5715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Gastroprotection</a:t>
                      </a:r>
                      <a:r>
                        <a:rPr lang="en-US" sz="2400" b="1" baseline="0" dirty="0" smtClean="0">
                          <a:solidFill>
                            <a:srgbClr val="000099"/>
                          </a:solidFill>
                          <a:latin typeface="Times New Roman" pitchFamily="18" charset="0"/>
                          <a:cs typeface="Times New Roman" pitchFamily="18" charset="0"/>
                        </a:rPr>
                        <a:t> </a:t>
                      </a:r>
                      <a:endParaRPr lang="en-US" sz="2400" b="1" dirty="0">
                        <a:solidFill>
                          <a:srgbClr val="000099"/>
                        </a:solidFill>
                        <a:latin typeface="Times New Roman" pitchFamily="18" charset="0"/>
                        <a:cs typeface="Times New Roman" pitchFamily="18" charset="0"/>
                      </a:endParaRPr>
                    </a:p>
                  </a:txBody>
                  <a:tcPr marL="121920" marR="12192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kern="1200" baseline="0" dirty="0" smtClean="0">
                          <a:latin typeface="Times New Roman" pitchFamily="18" charset="0"/>
                          <a:cs typeface="Times New Roman" pitchFamily="18" charset="0"/>
                        </a:rPr>
                        <a:t> As long as patient requires NSAIDs or ASA</a:t>
                      </a:r>
                      <a:endParaRPr lang="en-US" sz="2400" b="0" dirty="0">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10" name="Table 9"/>
          <p:cNvGraphicFramePr>
            <a:graphicFrameLocks noGrp="1"/>
          </p:cNvGraphicFramePr>
          <p:nvPr/>
        </p:nvGraphicFramePr>
        <p:xfrm>
          <a:off x="476211" y="5143512"/>
          <a:ext cx="11239580" cy="642942"/>
        </p:xfrm>
        <a:graphic>
          <a:graphicData uri="http://schemas.openxmlformats.org/drawingml/2006/table">
            <a:tbl>
              <a:tblPr firstRow="1" bandRow="1">
                <a:tableStyleId>{69CF1AB2-1976-4502-BF36-3FF5EA218861}</a:tableStyleId>
              </a:tblPr>
              <a:tblGrid>
                <a:gridCol w="3333773"/>
                <a:gridCol w="7905807"/>
              </a:tblGrid>
              <a:tr h="6429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Dyspepsia</a:t>
                      </a:r>
                      <a:r>
                        <a:rPr lang="en-US" sz="2400" b="1" baseline="0" dirty="0" smtClean="0">
                          <a:solidFill>
                            <a:srgbClr val="000099"/>
                          </a:solidFill>
                          <a:latin typeface="Times New Roman" pitchFamily="18" charset="0"/>
                          <a:cs typeface="Times New Roman" pitchFamily="18" charset="0"/>
                        </a:rPr>
                        <a:t> </a:t>
                      </a:r>
                      <a:endParaRPr lang="en-US" sz="2400" b="1" dirty="0" smtClean="0">
                        <a:solidFill>
                          <a:srgbClr val="000099"/>
                        </a:solidFill>
                        <a:latin typeface="Times New Roman" pitchFamily="18" charset="0"/>
                        <a:cs typeface="Times New Roman" pitchFamily="18" charset="0"/>
                      </a:endParaRPr>
                    </a:p>
                  </a:txBody>
                  <a:tcPr marL="121920" marR="12192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kern="1200" baseline="0" dirty="0" smtClean="0">
                          <a:latin typeface="Times New Roman" pitchFamily="18" charset="0"/>
                          <a:cs typeface="Times New Roman" pitchFamily="18" charset="0"/>
                        </a:rPr>
                        <a:t> Depend on symptomatic response</a:t>
                      </a:r>
                      <a:endParaRPr lang="en-US" sz="2400" b="0" dirty="0">
                        <a:latin typeface="Times New Roman" pitchFamily="18" charset="0"/>
                        <a:cs typeface="Times New Roman" pitchFamily="18" charset="0"/>
                      </a:endParaRPr>
                    </a:p>
                  </a:txBody>
                  <a:tcPr marL="121920" marR="121920">
                    <a:solidFill>
                      <a:schemeClr val="bg1"/>
                    </a:solidFill>
                  </a:tcPr>
                </a:tc>
              </a:tr>
            </a:tbl>
          </a:graphicData>
        </a:graphic>
      </p:graphicFrame>
      <p:graphicFrame>
        <p:nvGraphicFramePr>
          <p:cNvPr id="11" name="Table 10"/>
          <p:cNvGraphicFramePr>
            <a:graphicFrameLocks noGrp="1"/>
          </p:cNvGraphicFramePr>
          <p:nvPr/>
        </p:nvGraphicFramePr>
        <p:xfrm>
          <a:off x="476211" y="5715016"/>
          <a:ext cx="11239580" cy="550664"/>
        </p:xfrm>
        <a:graphic>
          <a:graphicData uri="http://schemas.openxmlformats.org/drawingml/2006/table">
            <a:tbl>
              <a:tblPr firstRow="1" bandRow="1">
                <a:tableStyleId>{69CF1AB2-1976-4502-BF36-3FF5EA218861}</a:tableStyleId>
              </a:tblPr>
              <a:tblGrid>
                <a:gridCol w="3333773"/>
                <a:gridCol w="7905807"/>
              </a:tblGrid>
              <a:tr h="5506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latin typeface="Times New Roman" pitchFamily="18" charset="0"/>
                          <a:cs typeface="Times New Roman" pitchFamily="18" charset="0"/>
                        </a:rPr>
                        <a:t> </a:t>
                      </a:r>
                      <a:r>
                        <a:rPr lang="en-US" sz="2400" b="1" dirty="0" smtClean="0">
                          <a:solidFill>
                            <a:srgbClr val="000099"/>
                          </a:solidFill>
                          <a:latin typeface="Times New Roman" pitchFamily="18" charset="0"/>
                          <a:cs typeface="Times New Roman" pitchFamily="18" charset="0"/>
                        </a:rPr>
                        <a:t>ZES</a:t>
                      </a:r>
                    </a:p>
                  </a:txBody>
                  <a:tcPr marL="121920" marR="12192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kern="1200" baseline="0" dirty="0" smtClean="0">
                          <a:latin typeface="Times New Roman" pitchFamily="18" charset="0"/>
                          <a:cs typeface="Times New Roman" pitchFamily="18" charset="0"/>
                        </a:rPr>
                        <a:t> Indefinite period of time </a:t>
                      </a:r>
                      <a:endParaRPr lang="en-US" sz="2400" b="0" dirty="0">
                        <a:latin typeface="Times New Roman" pitchFamily="18" charset="0"/>
                        <a:cs typeface="Times New Roman" pitchFamily="18" charset="0"/>
                      </a:endParaRPr>
                    </a:p>
                  </a:txBody>
                  <a:tcPr marL="121920" marR="121920">
                    <a:solidFill>
                      <a:schemeClr val="bg1"/>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78"/>
            <a:ext cx="12192000" cy="785795"/>
          </a:xfrm>
        </p:spPr>
        <p:txBody>
          <a:bodyPr/>
          <a:lstStyle/>
          <a:p>
            <a:pPr>
              <a:defRPr/>
            </a:pPr>
            <a:r>
              <a:rPr lang="en-US" sz="3600" b="1" dirty="0" smtClean="0">
                <a:solidFill>
                  <a:schemeClr val="bg1"/>
                </a:solidFill>
                <a:cs typeface="Tahoma" pitchFamily="34" charset="0"/>
              </a:rPr>
              <a:t>Which PPIs?</a:t>
            </a:r>
            <a:endParaRPr lang="en-US" sz="3600" b="1" dirty="0">
              <a:solidFill>
                <a:schemeClr val="bg1"/>
              </a:solidFill>
              <a:cs typeface="Times New Roman" pitchFamily="18" charset="0"/>
            </a:endParaRPr>
          </a:p>
        </p:txBody>
      </p:sp>
      <p:sp>
        <p:nvSpPr>
          <p:cNvPr id="3" name="Content Placeholder 2"/>
          <p:cNvSpPr>
            <a:spLocks noGrp="1"/>
          </p:cNvSpPr>
          <p:nvPr>
            <p:ph idx="1"/>
          </p:nvPr>
        </p:nvSpPr>
        <p:spPr>
          <a:xfrm>
            <a:off x="190459" y="1000108"/>
            <a:ext cx="11715832" cy="5286412"/>
          </a:xfrm>
          <a:solidFill>
            <a:schemeClr val="bg1">
              <a:lumMod val="95000"/>
            </a:schemeClr>
          </a:solidFill>
          <a:ln w="19050">
            <a:solidFill>
              <a:srgbClr val="0000FF"/>
            </a:solidFill>
          </a:ln>
        </p:spPr>
        <p:txBody>
          <a:bodyPr/>
          <a:lstStyle/>
          <a:p>
            <a:pPr>
              <a:buNone/>
              <a:defRPr/>
            </a:pPr>
            <a:endParaRPr lang="en-US" sz="400" b="1" dirty="0" smtClean="0">
              <a:solidFill>
                <a:srgbClr val="000099"/>
              </a:solidFill>
              <a:latin typeface="Times New Roman" pitchFamily="18" charset="0"/>
              <a:cs typeface="Times New Roman" pitchFamily="18" charset="0"/>
            </a:endParaRPr>
          </a:p>
          <a:p>
            <a:pPr>
              <a:buNone/>
              <a:defRPr/>
            </a:pPr>
            <a:r>
              <a:rPr lang="en-US" sz="2800" dirty="0" smtClean="0">
                <a:solidFill>
                  <a:srgbClr val="000099"/>
                </a:solidFill>
                <a:latin typeface="Times New Roman" pitchFamily="18" charset="0"/>
                <a:cs typeface="Times New Roman" pitchFamily="18" charset="0"/>
                <a:sym typeface="Wingdings 2"/>
              </a:rPr>
              <a:t> </a:t>
            </a:r>
            <a:r>
              <a:rPr lang="en-US" sz="2800" b="1" dirty="0" smtClean="0">
                <a:solidFill>
                  <a:srgbClr val="000099"/>
                </a:solidFill>
                <a:latin typeface="Times New Roman" pitchFamily="18" charset="0"/>
                <a:cs typeface="Times New Roman" pitchFamily="18" charset="0"/>
                <a:sym typeface="Wingdings 2"/>
              </a:rPr>
              <a:t> </a:t>
            </a:r>
            <a:r>
              <a:rPr lang="en-US" sz="2800" b="1" dirty="0" smtClean="0">
                <a:solidFill>
                  <a:srgbClr val="000099"/>
                </a:solidFill>
                <a:latin typeface="Times New Roman" pitchFamily="18" charset="0"/>
                <a:cs typeface="Times New Roman" pitchFamily="18" charset="0"/>
              </a:rPr>
              <a:t>Efficacy	</a:t>
            </a:r>
          </a:p>
          <a:p>
            <a:pPr>
              <a:buNone/>
              <a:defRPr/>
            </a:pPr>
            <a:r>
              <a:rPr lang="en-US" sz="2800" b="1" dirty="0" smtClean="0">
                <a:solidFill>
                  <a:srgbClr val="000099"/>
                </a:solidFill>
                <a:latin typeface="Times New Roman" pitchFamily="18" charset="0"/>
                <a:cs typeface="Times New Roman" pitchFamily="18" charset="0"/>
              </a:rPr>
              <a:t>	 </a:t>
            </a:r>
            <a:r>
              <a:rPr lang="en-US" sz="2800" dirty="0" err="1" smtClean="0">
                <a:latin typeface="Times New Roman" pitchFamily="18" charset="0"/>
                <a:cs typeface="Times New Roman" pitchFamily="18" charset="0"/>
              </a:rPr>
              <a:t>Esomeprazole</a:t>
            </a:r>
            <a:r>
              <a:rPr lang="en-US" sz="2800" dirty="0" smtClean="0">
                <a:latin typeface="Times New Roman" pitchFamily="18" charset="0"/>
                <a:cs typeface="Times New Roman" pitchFamily="18" charset="0"/>
              </a:rPr>
              <a:t> (40mg/d) slightly more effective</a:t>
            </a:r>
          </a:p>
          <a:p>
            <a:pPr>
              <a:buFont typeface="Arial" charset="0"/>
              <a:buNone/>
              <a:defRPr/>
            </a:pPr>
            <a:r>
              <a:rPr lang="en-US" sz="2800" dirty="0" smtClean="0">
                <a:latin typeface="Times New Roman" pitchFamily="18" charset="0"/>
                <a:cs typeface="Times New Roman" pitchFamily="18" charset="0"/>
              </a:rPr>
              <a:t>	 Useful in refractory ulcer</a:t>
            </a:r>
          </a:p>
          <a:p>
            <a:pPr>
              <a:buFont typeface="Arial" charset="0"/>
              <a:buNone/>
              <a:defRPr/>
            </a:pPr>
            <a:r>
              <a:rPr lang="en-US" sz="2800" dirty="0" smtClean="0">
                <a:latin typeface="Times New Roman" pitchFamily="18" charset="0"/>
                <a:cs typeface="Times New Roman" pitchFamily="18" charset="0"/>
              </a:rPr>
              <a:t>	 Useful in difficult GERD: extent of lesion – Barrett’s</a:t>
            </a:r>
          </a:p>
          <a:p>
            <a:pPr>
              <a:buNone/>
              <a:defRPr/>
            </a:pPr>
            <a:endParaRPr lang="en-US" sz="800" b="1" dirty="0" smtClean="0">
              <a:solidFill>
                <a:srgbClr val="000099"/>
              </a:solidFill>
              <a:latin typeface="Times New Roman" pitchFamily="18" charset="0"/>
              <a:cs typeface="Times New Roman" pitchFamily="18" charset="0"/>
            </a:endParaRPr>
          </a:p>
          <a:p>
            <a:pPr>
              <a:buNone/>
              <a:defRPr/>
            </a:pPr>
            <a:r>
              <a:rPr lang="en-US" sz="2800" dirty="0" smtClean="0">
                <a:solidFill>
                  <a:srgbClr val="000099"/>
                </a:solidFill>
                <a:latin typeface="Times New Roman" pitchFamily="18" charset="0"/>
                <a:cs typeface="Times New Roman" pitchFamily="18" charset="0"/>
                <a:sym typeface="Wingdings 2"/>
              </a:rPr>
              <a:t> </a:t>
            </a:r>
            <a:r>
              <a:rPr lang="en-US" sz="2800" b="1" dirty="0" smtClean="0">
                <a:solidFill>
                  <a:srgbClr val="000099"/>
                </a:solidFill>
                <a:latin typeface="Times New Roman" pitchFamily="18" charset="0"/>
                <a:cs typeface="Times New Roman" pitchFamily="18" charset="0"/>
                <a:sym typeface="Wingdings 2"/>
              </a:rPr>
              <a:t> </a:t>
            </a:r>
            <a:r>
              <a:rPr lang="en-US" sz="2800" b="1" dirty="0" smtClean="0">
                <a:solidFill>
                  <a:srgbClr val="000099"/>
                </a:solidFill>
                <a:latin typeface="Times New Roman" pitchFamily="18" charset="0"/>
                <a:cs typeface="Times New Roman" pitchFamily="18" charset="0"/>
              </a:rPr>
              <a:t>Interactions with other drugs</a:t>
            </a:r>
          </a:p>
          <a:p>
            <a:pPr>
              <a:buFont typeface="Arial" charset="0"/>
              <a:buNone/>
              <a:defRPr/>
            </a:pPr>
            <a:r>
              <a:rPr lang="en-US" sz="2800" dirty="0" smtClean="0">
                <a:latin typeface="Times New Roman" pitchFamily="18" charset="0"/>
                <a:cs typeface="Times New Roman" pitchFamily="18" charset="0"/>
              </a:rPr>
              <a:t>	 Less interaction in </a:t>
            </a:r>
            <a:r>
              <a:rPr lang="en-US" sz="2800" dirty="0" err="1" smtClean="0">
                <a:latin typeface="Times New Roman" pitchFamily="18" charset="0"/>
                <a:cs typeface="Times New Roman" pitchFamily="18" charset="0"/>
              </a:rPr>
              <a:t>rabeprazole</a:t>
            </a:r>
            <a:r>
              <a:rPr lang="en-US" sz="2800" dirty="0" smtClean="0">
                <a:latin typeface="Times New Roman" pitchFamily="18" charset="0"/>
                <a:cs typeface="Times New Roman" pitchFamily="18" charset="0"/>
              </a:rPr>
              <a:t> &amp; especially </a:t>
            </a:r>
            <a:r>
              <a:rPr lang="en-US" sz="2800" dirty="0" err="1" smtClean="0">
                <a:latin typeface="Times New Roman" pitchFamily="18" charset="0"/>
                <a:cs typeface="Times New Roman" pitchFamily="18" charset="0"/>
              </a:rPr>
              <a:t>pantoprazole</a:t>
            </a:r>
            <a:endParaRPr lang="en-US" sz="2800" dirty="0" smtClean="0">
              <a:latin typeface="Times New Roman" pitchFamily="18" charset="0"/>
              <a:cs typeface="Times New Roman" pitchFamily="18" charset="0"/>
            </a:endParaRPr>
          </a:p>
          <a:p>
            <a:pPr>
              <a:buFont typeface="Arial" charset="0"/>
              <a:buNone/>
              <a:defRPr/>
            </a:pPr>
            <a:r>
              <a:rPr lang="en-US" sz="2800" dirty="0" smtClean="0">
                <a:latin typeface="Times New Roman" pitchFamily="18" charset="0"/>
                <a:cs typeface="Times New Roman" pitchFamily="18" charset="0"/>
              </a:rPr>
              <a:t>	 Clinical relevance probably minimal </a:t>
            </a:r>
          </a:p>
          <a:p>
            <a:pPr>
              <a:buNone/>
            </a:pPr>
            <a:r>
              <a:rPr lang="en-US" sz="2800" dirty="0" smtClean="0">
                <a:latin typeface="Times New Roman" pitchFamily="18" charset="0"/>
                <a:cs typeface="Times New Roman" pitchFamily="18" charset="0"/>
              </a:rPr>
              <a:t>	</a:t>
            </a:r>
            <a:r>
              <a:rPr lang="en-US" sz="2800" dirty="0" smtClean="0"/>
              <a:t> </a:t>
            </a:r>
            <a:r>
              <a:rPr lang="en-US" sz="2800" dirty="0" smtClean="0">
                <a:latin typeface="Times New Roman" pitchFamily="18" charset="0"/>
                <a:cs typeface="Times New Roman" pitchFamily="18" charset="0"/>
              </a:rPr>
              <a:t>Dose adjustment in </a:t>
            </a:r>
            <a:r>
              <a:rPr lang="en-US" sz="2800" b="1" dirty="0" smtClean="0">
                <a:solidFill>
                  <a:srgbClr val="333399"/>
                </a:solidFill>
                <a:latin typeface="Times New Roman" pitchFamily="18" charset="0"/>
                <a:cs typeface="Times New Roman" pitchFamily="18" charset="0"/>
              </a:rPr>
              <a:t>AVK</a:t>
            </a:r>
            <a:r>
              <a:rPr lang="en-US" sz="2800" dirty="0" smtClean="0">
                <a:latin typeface="Times New Roman" pitchFamily="18" charset="0"/>
                <a:cs typeface="Times New Roman" pitchFamily="18" charset="0"/>
              </a:rPr>
              <a:t>,</a:t>
            </a:r>
            <a:r>
              <a:rPr lang="en-US" sz="2800" b="1" dirty="0" smtClean="0">
                <a:solidFill>
                  <a:srgbClr val="333399"/>
                </a:solidFill>
                <a:latin typeface="Times New Roman" pitchFamily="18" charset="0"/>
                <a:cs typeface="Times New Roman" pitchFamily="18" charset="0"/>
              </a:rPr>
              <a:t> benzodiazepines</a:t>
            </a:r>
            <a:r>
              <a:rPr lang="en-US" sz="2800" dirty="0" smtClean="0">
                <a:latin typeface="Times New Roman" pitchFamily="18" charset="0"/>
                <a:cs typeface="Times New Roman" pitchFamily="18" charset="0"/>
              </a:rPr>
              <a:t>,</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phenytoin</a:t>
            </a:r>
            <a:endParaRPr lang="en-US" sz="2800" b="1" dirty="0" smtClean="0">
              <a:solidFill>
                <a:srgbClr val="333399"/>
              </a:solidFill>
              <a:latin typeface="Times New Roman" pitchFamily="18" charset="0"/>
              <a:cs typeface="Times New Roman" pitchFamily="18" charset="0"/>
            </a:endParaRPr>
          </a:p>
          <a:p>
            <a:pPr>
              <a:buNone/>
              <a:defRPr/>
            </a:pPr>
            <a:endParaRPr lang="en-US" sz="1000" b="1" dirty="0" smtClean="0">
              <a:solidFill>
                <a:srgbClr val="333399"/>
              </a:solidFill>
              <a:latin typeface="Times New Roman" pitchFamily="18" charset="0"/>
              <a:cs typeface="Times New Roman" pitchFamily="18" charset="0"/>
            </a:endParaRPr>
          </a:p>
          <a:p>
            <a:pPr>
              <a:buNone/>
              <a:defRPr/>
            </a:pPr>
            <a:r>
              <a:rPr lang="en-US" sz="2800" dirty="0" smtClean="0">
                <a:solidFill>
                  <a:srgbClr val="000099"/>
                </a:solidFill>
                <a:latin typeface="Times New Roman" pitchFamily="18" charset="0"/>
                <a:cs typeface="Times New Roman" pitchFamily="18" charset="0"/>
                <a:sym typeface="Wingdings 2"/>
              </a:rPr>
              <a:t> </a:t>
            </a:r>
            <a:r>
              <a:rPr lang="en-US" sz="2800" b="1" dirty="0" smtClean="0">
                <a:solidFill>
                  <a:srgbClr val="000099"/>
                </a:solidFill>
                <a:latin typeface="Times New Roman" pitchFamily="18" charset="0"/>
                <a:cs typeface="Times New Roman" pitchFamily="18" charset="0"/>
                <a:sym typeface="Wingdings 2"/>
              </a:rPr>
              <a:t> </a:t>
            </a:r>
            <a:r>
              <a:rPr lang="en-US" sz="2800" b="1" dirty="0" smtClean="0">
                <a:solidFill>
                  <a:srgbClr val="333399"/>
                </a:solidFill>
                <a:latin typeface="Times New Roman" pitchFamily="18" charset="0"/>
                <a:cs typeface="Times New Roman" pitchFamily="18" charset="0"/>
              </a:rPr>
              <a:t>Cost considerations</a:t>
            </a:r>
            <a:endParaRPr lang="en-US" sz="2800" b="1" dirty="0">
              <a:solidFill>
                <a:srgbClr val="333399"/>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linds(horizontal)">
                                      <p:cBhvr>
                                        <p:cTn id="7" dur="500"/>
                                        <p:tgtEl>
                                          <p:spTgt spid="3">
                                            <p:txEl>
                                              <p:pRg st="6" end="6"/>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blinds(horizontal)">
                                      <p:cBhvr>
                                        <p:cTn id="10" dur="500"/>
                                        <p:tgtEl>
                                          <p:spTgt spid="3">
                                            <p:txEl>
                                              <p:pRg st="7" end="7"/>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blinds(horizontal)">
                                      <p:cBhvr>
                                        <p:cTn id="13" dur="500"/>
                                        <p:tgtEl>
                                          <p:spTgt spid="3">
                                            <p:txEl>
                                              <p:pRg st="8" end="8"/>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blinds(horizontal)">
                                      <p:cBhvr>
                                        <p:cTn id="16" dur="500"/>
                                        <p:tgtEl>
                                          <p:spTgt spid="3">
                                            <p:txEl>
                                              <p:pRg st="9" end="9"/>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animEffect transition="in" filter="blinds(horizontal)">
                                      <p:cBhvr>
                                        <p:cTn id="2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03AD11-F6B6-464C-BAE9-243E3CA1053D}"/>
              </a:ext>
            </a:extLst>
          </p:cNvPr>
          <p:cNvSpPr>
            <a:spLocks noGrp="1"/>
          </p:cNvSpPr>
          <p:nvPr>
            <p:ph type="title"/>
          </p:nvPr>
        </p:nvSpPr>
        <p:spPr>
          <a:xfrm>
            <a:off x="838200" y="793750"/>
            <a:ext cx="9148763" cy="1325563"/>
          </a:xfrm>
        </p:spPr>
        <p:txBody>
          <a:bodyPr/>
          <a:lstStyle/>
          <a:p>
            <a:pPr algn="ctr"/>
            <a:r>
              <a:rPr lang="en-US" b="1" dirty="0">
                <a:effectLst>
                  <a:outerShdw blurRad="38100" dist="38100" dir="2700000" algn="tl">
                    <a:srgbClr val="000000">
                      <a:alpha val="43137"/>
                    </a:srgbClr>
                  </a:outerShdw>
                </a:effectLst>
              </a:rPr>
              <a:t>PPIs limitations</a:t>
            </a:r>
          </a:p>
        </p:txBody>
      </p:sp>
      <p:sp>
        <p:nvSpPr>
          <p:cNvPr id="3" name="Content Placeholder 2">
            <a:extLst>
              <a:ext uri="{FF2B5EF4-FFF2-40B4-BE49-F238E27FC236}">
                <a16:creationId xmlns:a16="http://schemas.microsoft.com/office/drawing/2014/main" xmlns="" id="{6EBCB403-69D8-4CA0-928C-7A6FD34C6D85}"/>
              </a:ext>
            </a:extLst>
          </p:cNvPr>
          <p:cNvSpPr>
            <a:spLocks noGrp="1"/>
          </p:cNvSpPr>
          <p:nvPr>
            <p:ph idx="1"/>
          </p:nvPr>
        </p:nvSpPr>
        <p:spPr>
          <a:xfrm>
            <a:off x="581025" y="2119313"/>
            <a:ext cx="10515600" cy="4351338"/>
          </a:xfrm>
        </p:spPr>
        <p:txBody>
          <a:bodyPr/>
          <a:lstStyle/>
          <a:p>
            <a:pPr>
              <a:lnSpc>
                <a:spcPct val="150000"/>
              </a:lnSpc>
            </a:pPr>
            <a:r>
              <a:rPr lang="en-US" dirty="0"/>
              <a:t>Poor compliance (50% of patients do not take their PPIs within 1 hour of breakfast</a:t>
            </a:r>
            <a:r>
              <a:rPr lang="en-US" dirty="0" smtClean="0"/>
              <a:t>).</a:t>
            </a:r>
            <a:endParaRPr lang="en-US" dirty="0"/>
          </a:p>
        </p:txBody>
      </p:sp>
      <p:sp>
        <p:nvSpPr>
          <p:cNvPr id="7" name="TextBox 6">
            <a:extLst>
              <a:ext uri="{FF2B5EF4-FFF2-40B4-BE49-F238E27FC236}">
                <a16:creationId xmlns:a16="http://schemas.microsoft.com/office/drawing/2014/main" xmlns="" id="{3B5FB131-31CB-400F-A3E3-883B55A743B6}"/>
              </a:ext>
            </a:extLst>
          </p:cNvPr>
          <p:cNvSpPr txBox="1"/>
          <p:nvPr/>
        </p:nvSpPr>
        <p:spPr>
          <a:xfrm>
            <a:off x="1873230" y="4295311"/>
            <a:ext cx="7921228"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dirty="0">
                <a:solidFill>
                  <a:prstClr val="black"/>
                </a:solidFill>
              </a:rPr>
              <a:t>A number of efforts have been made to overcome the inherent pharmacologic limitations of currently available PPIs</a:t>
            </a:r>
          </a:p>
        </p:txBody>
      </p:sp>
    </p:spTree>
    <p:extLst>
      <p:ext uri="{BB962C8B-B14F-4D97-AF65-F5344CB8AC3E}">
        <p14:creationId xmlns:p14="http://schemas.microsoft.com/office/powerpoint/2010/main" xmlns="" val="404326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FD499A-AC21-4F40-8980-E674FAEB7AC6}"/>
              </a:ext>
            </a:extLst>
          </p:cNvPr>
          <p:cNvSpPr>
            <a:spLocks noGrp="1"/>
          </p:cNvSpPr>
          <p:nvPr>
            <p:ph type="title"/>
          </p:nvPr>
        </p:nvSpPr>
        <p:spPr>
          <a:xfrm>
            <a:off x="1924049" y="793750"/>
            <a:ext cx="6087022" cy="1325563"/>
          </a:xfrm>
        </p:spPr>
        <p:txBody>
          <a:bodyPr/>
          <a:lstStyle/>
          <a:p>
            <a:pPr algn="ctr"/>
            <a:r>
              <a:rPr lang="en-US" b="1" dirty="0">
                <a:effectLst>
                  <a:outerShdw blurRad="38100" dist="38100" dir="2700000" algn="tl">
                    <a:srgbClr val="000000">
                      <a:alpha val="43137"/>
                    </a:srgbClr>
                  </a:outerShdw>
                </a:effectLst>
              </a:rPr>
              <a:t>Historical view </a:t>
            </a:r>
          </a:p>
        </p:txBody>
      </p:sp>
      <p:sp>
        <p:nvSpPr>
          <p:cNvPr id="3" name="Content Placeholder 2">
            <a:extLst>
              <a:ext uri="{FF2B5EF4-FFF2-40B4-BE49-F238E27FC236}">
                <a16:creationId xmlns:a16="http://schemas.microsoft.com/office/drawing/2014/main" xmlns="" id="{A4E807DF-67AC-4D36-B68A-24025740158C}"/>
              </a:ext>
            </a:extLst>
          </p:cNvPr>
          <p:cNvSpPr>
            <a:spLocks noGrp="1"/>
          </p:cNvSpPr>
          <p:nvPr>
            <p:ph idx="1"/>
          </p:nvPr>
        </p:nvSpPr>
        <p:spPr>
          <a:xfrm>
            <a:off x="552450" y="2254250"/>
            <a:ext cx="10515600" cy="3660775"/>
          </a:xfrm>
        </p:spPr>
        <p:txBody>
          <a:bodyPr/>
          <a:lstStyle/>
          <a:p>
            <a:pPr algn="just">
              <a:lnSpc>
                <a:spcPct val="100000"/>
              </a:lnSpc>
            </a:pPr>
            <a:r>
              <a:rPr lang="en-US" sz="2400" dirty="0"/>
              <a:t>Proton pump inhibitors (PPIs) were clinically introduced more than 25 years ago and have since proven to be invaluable, safe, and effective agents for the management of a variety of acid-related disorders.</a:t>
            </a:r>
          </a:p>
          <a:p>
            <a:pPr marL="0" indent="0" algn="just">
              <a:lnSpc>
                <a:spcPct val="100000"/>
              </a:lnSpc>
              <a:buNone/>
            </a:pPr>
            <a:endParaRPr lang="en-US" sz="2400" dirty="0"/>
          </a:p>
          <a:p>
            <a:pPr algn="just">
              <a:lnSpc>
                <a:spcPct val="100000"/>
              </a:lnSpc>
            </a:pPr>
            <a:r>
              <a:rPr lang="en-US" sz="2400" b="0" i="0" dirty="0">
                <a:solidFill>
                  <a:srgbClr val="212121"/>
                </a:solidFill>
                <a:effectLst/>
                <a:latin typeface="Cambria" panose="02040503050406030204" pitchFamily="18" charset="0"/>
              </a:rPr>
              <a:t>PPIs have demonstrated consistent patient tolerance, excellent safety, and generally superior acid suppressing capability than prior agents.</a:t>
            </a:r>
          </a:p>
          <a:p>
            <a:endParaRPr lang="en-US" dirty="0"/>
          </a:p>
        </p:txBody>
      </p:sp>
    </p:spTree>
    <p:extLst>
      <p:ext uri="{BB962C8B-B14F-4D97-AF65-F5344CB8AC3E}">
        <p14:creationId xmlns:p14="http://schemas.microsoft.com/office/powerpoint/2010/main" xmlns="" val="9012205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dexlansoprazole\brochure\0005.JPG"/>
          <p:cNvPicPr>
            <a:picLocks noChangeAspect="1" noChangeArrowheads="1"/>
          </p:cNvPicPr>
          <p:nvPr/>
        </p:nvPicPr>
        <p:blipFill>
          <a:blip r:embed="rId3" cstate="print"/>
          <a:srcRect/>
          <a:stretch>
            <a:fillRect/>
          </a:stretch>
        </p:blipFill>
        <p:spPr bwMode="auto">
          <a:xfrm>
            <a:off x="1295400" y="2890837"/>
            <a:ext cx="8458200" cy="3200400"/>
          </a:xfrm>
          <a:prstGeom prst="rect">
            <a:avLst/>
          </a:prstGeom>
          <a:noFill/>
        </p:spPr>
      </p:pic>
      <p:sp>
        <p:nvSpPr>
          <p:cNvPr id="7" name="TextBox 6"/>
          <p:cNvSpPr txBox="1"/>
          <p:nvPr/>
        </p:nvSpPr>
        <p:spPr>
          <a:xfrm>
            <a:off x="1790700" y="5737294"/>
            <a:ext cx="7467600" cy="707886"/>
          </a:xfrm>
          <a:prstGeom prst="rect">
            <a:avLst/>
          </a:prstGeom>
          <a:noFill/>
        </p:spPr>
        <p:txBody>
          <a:bodyPr wrap="square" rtlCol="0">
            <a:spAutoFit/>
          </a:bodyPr>
          <a:lstStyle/>
          <a:p>
            <a:pPr algn="ctr"/>
            <a:r>
              <a:rPr lang="en-US" sz="2000" b="1" dirty="0">
                <a:solidFill>
                  <a:srgbClr val="ED7D31"/>
                </a:solidFill>
              </a:rPr>
              <a:t>The Dual Delayed Release (DDR) formulation contains 2 types of</a:t>
            </a:r>
            <a:br>
              <a:rPr lang="en-US" sz="2000" b="1" dirty="0">
                <a:solidFill>
                  <a:srgbClr val="ED7D31"/>
                </a:solidFill>
              </a:rPr>
            </a:br>
            <a:r>
              <a:rPr lang="en-US" sz="2000" b="1" dirty="0">
                <a:solidFill>
                  <a:srgbClr val="ED7D31"/>
                </a:solidFill>
              </a:rPr>
              <a:t>enteric-coated granules</a:t>
            </a:r>
            <a:endParaRPr lang="en-US" sz="2000" dirty="0">
              <a:solidFill>
                <a:srgbClr val="ED7D31"/>
              </a:solidFill>
            </a:endParaRPr>
          </a:p>
        </p:txBody>
      </p:sp>
      <p:sp>
        <p:nvSpPr>
          <p:cNvPr id="11" name="Rounded Rectangle 4"/>
          <p:cNvSpPr/>
          <p:nvPr/>
        </p:nvSpPr>
        <p:spPr>
          <a:xfrm>
            <a:off x="0" y="849369"/>
            <a:ext cx="5381469" cy="1205113"/>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82880" tIns="182880" rIns="182880" bIns="182880" numCol="1" spcCol="1270" anchor="ctr" anchorCtr="0">
            <a:noAutofit/>
          </a:bodyPr>
          <a:lstStyle/>
          <a:p>
            <a:pPr defTabSz="2133600">
              <a:lnSpc>
                <a:spcPct val="90000"/>
              </a:lnSpc>
              <a:spcBef>
                <a:spcPct val="0"/>
              </a:spcBef>
              <a:spcAft>
                <a:spcPct val="35000"/>
              </a:spcAft>
            </a:pPr>
            <a:r>
              <a:rPr lang="en-US" sz="6000" b="1" dirty="0">
                <a:solidFill>
                  <a:srgbClr val="FFC000"/>
                </a:solidFill>
              </a:rPr>
              <a:t>   </a:t>
            </a:r>
          </a:p>
        </p:txBody>
      </p:sp>
      <p:sp>
        <p:nvSpPr>
          <p:cNvPr id="12" name="Rectangle 11"/>
          <p:cNvSpPr/>
          <p:nvPr/>
        </p:nvSpPr>
        <p:spPr>
          <a:xfrm>
            <a:off x="376682" y="1282194"/>
            <a:ext cx="6102120" cy="707886"/>
          </a:xfrm>
          <a:prstGeom prst="rect">
            <a:avLst/>
          </a:prstGeom>
        </p:spPr>
        <p:txBody>
          <a:bodyPr wrap="none">
            <a:spAutoFit/>
          </a:bodyPr>
          <a:lstStyle/>
          <a:p>
            <a:r>
              <a:rPr lang="en-US" sz="4000" b="1" dirty="0">
                <a:solidFill>
                  <a:srgbClr val="FFC000"/>
                </a:solidFill>
                <a:effectLst>
                  <a:outerShdw blurRad="38100" dist="38100" dir="2700000" algn="tl">
                    <a:srgbClr val="000000">
                      <a:alpha val="43137"/>
                    </a:srgbClr>
                  </a:outerShdw>
                </a:effectLst>
              </a:rPr>
              <a:t>Dexlansoprazole 30 – 60 mg</a:t>
            </a:r>
          </a:p>
        </p:txBody>
      </p:sp>
      <p:sp>
        <p:nvSpPr>
          <p:cNvPr id="13" name="Rectangle 12"/>
          <p:cNvSpPr/>
          <p:nvPr/>
        </p:nvSpPr>
        <p:spPr>
          <a:xfrm>
            <a:off x="6810533" y="1100375"/>
            <a:ext cx="3352800" cy="954107"/>
          </a:xfrm>
          <a:prstGeom prst="rect">
            <a:avLst/>
          </a:prstGeom>
        </p:spPr>
        <p:txBody>
          <a:bodyPr wrap="square">
            <a:spAutoFit/>
          </a:bodyPr>
          <a:lstStyle/>
          <a:p>
            <a:r>
              <a:rPr lang="en-US" sz="2800" b="1" dirty="0">
                <a:solidFill>
                  <a:srgbClr val="FFC000"/>
                </a:solidFill>
                <a:effectLst>
                  <a:outerShdw blurRad="38100" dist="38100" dir="2700000" algn="tl">
                    <a:srgbClr val="000000">
                      <a:alpha val="43137"/>
                    </a:srgbClr>
                  </a:outerShdw>
                </a:effectLst>
              </a:rPr>
              <a:t>A Dual Delayed</a:t>
            </a:r>
          </a:p>
          <a:p>
            <a:r>
              <a:rPr lang="en-US" sz="2800" b="1" dirty="0">
                <a:solidFill>
                  <a:srgbClr val="FFC000"/>
                </a:solidFill>
                <a:effectLst>
                  <a:outerShdw blurRad="38100" dist="38100" dir="2700000" algn="tl">
                    <a:srgbClr val="000000">
                      <a:alpha val="43137"/>
                    </a:srgbClr>
                  </a:outerShdw>
                </a:effectLst>
              </a:rPr>
              <a:t>     Release Capsule</a:t>
            </a:r>
            <a:endParaRPr lang="en-US" sz="2800" b="1" i="1" dirty="0">
              <a:solidFill>
                <a:srgbClr val="FFC000"/>
              </a:solidFill>
              <a:effectLst>
                <a:outerShdw blurRad="38100" dist="38100" dir="2700000" algn="tl">
                  <a:srgbClr val="000000">
                    <a:alpha val="43137"/>
                  </a:srgbClr>
                </a:outerShdw>
              </a:effectLst>
            </a:endParaRPr>
          </a:p>
        </p:txBody>
      </p:sp>
      <p:sp>
        <p:nvSpPr>
          <p:cNvPr id="14" name="Rectangle 13"/>
          <p:cNvSpPr/>
          <p:nvPr/>
        </p:nvSpPr>
        <p:spPr>
          <a:xfrm>
            <a:off x="2901410" y="2149494"/>
            <a:ext cx="5920339" cy="461665"/>
          </a:xfrm>
          <a:prstGeom prst="rect">
            <a:avLst/>
          </a:prstGeom>
        </p:spPr>
        <p:txBody>
          <a:bodyPr wrap="none">
            <a:spAutoFit/>
          </a:bodyPr>
          <a:lstStyle/>
          <a:p>
            <a:r>
              <a:rPr lang="en-US" sz="2400" b="1" dirty="0" smtClean="0">
                <a:solidFill>
                  <a:srgbClr val="ED7D31"/>
                </a:solidFill>
              </a:rPr>
              <a:t>One</a:t>
            </a:r>
            <a:r>
              <a:rPr lang="en-US" sz="2400" b="1" dirty="0" smtClean="0">
                <a:solidFill>
                  <a:srgbClr val="FFC000"/>
                </a:solidFill>
                <a:effectLst>
                  <a:outerShdw blurRad="38100" dist="38100" dir="2700000" algn="tl">
                    <a:srgbClr val="000000">
                      <a:alpha val="43137"/>
                    </a:srgbClr>
                  </a:outerShdw>
                </a:effectLst>
              </a:rPr>
              <a:t> </a:t>
            </a:r>
            <a:r>
              <a:rPr lang="en-US" sz="2400" b="1" dirty="0" err="1" smtClean="0">
                <a:solidFill>
                  <a:srgbClr val="FFC000"/>
                </a:solidFill>
                <a:effectLst>
                  <a:outerShdw blurRad="38100" dist="38100" dir="2700000" algn="tl">
                    <a:srgbClr val="000000">
                      <a:alpha val="43137"/>
                    </a:srgbClr>
                  </a:outerShdw>
                </a:effectLst>
              </a:rPr>
              <a:t>Dexlansoprazole</a:t>
            </a:r>
            <a:r>
              <a:rPr lang="en-US" sz="2400" b="1" dirty="0" smtClean="0">
                <a:solidFill>
                  <a:srgbClr val="ED7D31"/>
                </a:solidFill>
              </a:rPr>
              <a:t> capsule </a:t>
            </a:r>
            <a:r>
              <a:rPr lang="en-US" sz="2400" b="1" dirty="0">
                <a:solidFill>
                  <a:srgbClr val="ED7D31"/>
                </a:solidFill>
              </a:rPr>
              <a:t>… Two releases</a:t>
            </a:r>
            <a:endParaRPr lang="en-US" sz="2400" dirty="0">
              <a:solidFill>
                <a:srgbClr val="ED7D31"/>
              </a:solidFill>
            </a:endParaRPr>
          </a:p>
        </p:txBody>
      </p:sp>
    </p:spTree>
    <p:extLst>
      <p:ext uri="{BB962C8B-B14F-4D97-AF65-F5344CB8AC3E}">
        <p14:creationId xmlns:p14="http://schemas.microsoft.com/office/powerpoint/2010/main" xmlns="" val="17692448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960592C-C104-403B-BCD3-89D995E6F485}"/>
              </a:ext>
            </a:extLst>
          </p:cNvPr>
          <p:cNvSpPr>
            <a:spLocks noGrp="1"/>
          </p:cNvSpPr>
          <p:nvPr>
            <p:ph idx="1"/>
          </p:nvPr>
        </p:nvSpPr>
        <p:spPr>
          <a:xfrm>
            <a:off x="652462" y="1797049"/>
            <a:ext cx="10515600" cy="4689475"/>
          </a:xfrm>
        </p:spPr>
        <p:txBody>
          <a:bodyPr>
            <a:normAutofit fontScale="77500" lnSpcReduction="20000"/>
          </a:bodyPr>
          <a:lstStyle/>
          <a:p>
            <a:pPr>
              <a:lnSpc>
                <a:spcPct val="150000"/>
              </a:lnSpc>
            </a:pPr>
            <a:r>
              <a:rPr lang="en-GB" dirty="0" err="1"/>
              <a:t>Dexlansoprazole</a:t>
            </a:r>
            <a:r>
              <a:rPr lang="en-GB" dirty="0"/>
              <a:t> is the R-enantiomer of lansoprazole (a racemic </a:t>
            </a:r>
            <a:r>
              <a:rPr lang="en-US" dirty="0"/>
              <a:t>(50:50)</a:t>
            </a:r>
            <a:r>
              <a:rPr lang="en-GB" dirty="0"/>
              <a:t> mixture</a:t>
            </a:r>
            <a:r>
              <a:rPr lang="en-US" dirty="0"/>
              <a:t> </a:t>
            </a:r>
            <a:r>
              <a:rPr lang="en-GB" dirty="0"/>
              <a:t>of the R- and S-enantiomers)</a:t>
            </a:r>
          </a:p>
          <a:p>
            <a:pPr>
              <a:lnSpc>
                <a:spcPct val="150000"/>
              </a:lnSpc>
            </a:pPr>
            <a:r>
              <a:rPr lang="en-US" dirty="0"/>
              <a:t>Dual-release </a:t>
            </a:r>
            <a:r>
              <a:rPr lang="en-US" dirty="0" err="1"/>
              <a:t>dexlansoprazole</a:t>
            </a:r>
            <a:r>
              <a:rPr lang="en-US" dirty="0"/>
              <a:t> is formulated to release drug in two separate pH controlled phases. </a:t>
            </a:r>
          </a:p>
          <a:p>
            <a:pPr marL="514350" indent="-514350">
              <a:lnSpc>
                <a:spcPct val="150000"/>
              </a:lnSpc>
              <a:buFont typeface="+mj-lt"/>
              <a:buAutoNum type="arabicPeriod"/>
            </a:pPr>
            <a:r>
              <a:rPr lang="en-US" dirty="0"/>
              <a:t>First release </a:t>
            </a:r>
            <a:r>
              <a:rPr lang="en-US" dirty="0">
                <a:solidFill>
                  <a:srgbClr val="FF0000"/>
                </a:solidFill>
              </a:rPr>
              <a:t>25% </a:t>
            </a:r>
            <a:r>
              <a:rPr lang="en-US" dirty="0"/>
              <a:t>of the drug dose is liberated in the proximal small intestine at a pH of 5.5, with pharmacokinetics (peak plasma concentration of 1 to 2 hours) similar to traditional enteric coated PPIs.</a:t>
            </a:r>
          </a:p>
          <a:p>
            <a:pPr marL="514350" indent="-514350">
              <a:lnSpc>
                <a:spcPct val="150000"/>
              </a:lnSpc>
              <a:buFont typeface="+mj-lt"/>
              <a:buAutoNum type="arabicPeriod"/>
            </a:pPr>
            <a:r>
              <a:rPr lang="en-US" dirty="0"/>
              <a:t>second release of </a:t>
            </a:r>
            <a:r>
              <a:rPr lang="en-US" dirty="0">
                <a:solidFill>
                  <a:srgbClr val="FF0000"/>
                </a:solidFill>
              </a:rPr>
              <a:t>75% </a:t>
            </a:r>
            <a:r>
              <a:rPr lang="en-US" dirty="0"/>
              <a:t>of the drug dose in the more distal small intestine at a pH of 6.75 which provides a second serum peak at 5 to 6 hours after administration.</a:t>
            </a:r>
          </a:p>
        </p:txBody>
      </p:sp>
    </p:spTree>
    <p:extLst>
      <p:ext uri="{BB962C8B-B14F-4D97-AF65-F5344CB8AC3E}">
        <p14:creationId xmlns:p14="http://schemas.microsoft.com/office/powerpoint/2010/main" xmlns="" val="23206969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5776118"/>
            <a:ext cx="8229600" cy="639763"/>
          </a:xfrm>
          <a:effectLst/>
        </p:spPr>
        <p:txBody>
          <a:bodyPr>
            <a:noAutofit/>
          </a:bodyPr>
          <a:lstStyle/>
          <a:p>
            <a:pPr>
              <a:buNone/>
            </a:pPr>
            <a:r>
              <a:rPr lang="en-US" sz="2000" b="1" dirty="0">
                <a:solidFill>
                  <a:schemeClr val="accent2"/>
                </a:solidFill>
              </a:rPr>
              <a:t>	</a:t>
            </a:r>
            <a:r>
              <a:rPr lang="en-US" sz="2200" b="1" dirty="0" err="1">
                <a:solidFill>
                  <a:srgbClr val="92D050"/>
                </a:solidFill>
              </a:rPr>
              <a:t>Dexlansoprazole</a:t>
            </a:r>
            <a:r>
              <a:rPr lang="en-US" sz="2000" b="1" dirty="0">
                <a:solidFill>
                  <a:schemeClr val="accent2"/>
                </a:solidFill>
              </a:rPr>
              <a:t> is the first and only PPI that works with a Dual Delayed Release (DDR) formulation, which provides a second release of drug</a:t>
            </a:r>
          </a:p>
        </p:txBody>
      </p:sp>
      <p:pic>
        <p:nvPicPr>
          <p:cNvPr id="2051" name="Picture 3" descr="E:\dexlansoprazole\brochure\0004 modified.JPG"/>
          <p:cNvPicPr>
            <a:picLocks noChangeAspect="1" noChangeArrowheads="1"/>
          </p:cNvPicPr>
          <p:nvPr/>
        </p:nvPicPr>
        <p:blipFill>
          <a:blip r:embed="rId3" cstate="print"/>
          <a:srcRect/>
          <a:stretch>
            <a:fillRect/>
          </a:stretch>
        </p:blipFill>
        <p:spPr bwMode="auto">
          <a:xfrm>
            <a:off x="914400" y="2116723"/>
            <a:ext cx="8248714" cy="3505200"/>
          </a:xfrm>
          <a:prstGeom prst="rect">
            <a:avLst/>
          </a:prstGeom>
          <a:noFill/>
          <a:effectLst>
            <a:softEdge rad="127000"/>
          </a:effectLst>
        </p:spPr>
      </p:pic>
      <p:sp>
        <p:nvSpPr>
          <p:cNvPr id="9" name="Rounded Rectangle 8"/>
          <p:cNvSpPr/>
          <p:nvPr/>
        </p:nvSpPr>
        <p:spPr>
          <a:xfrm>
            <a:off x="9372600" y="2362200"/>
            <a:ext cx="1219200" cy="1905000"/>
          </a:xfrm>
          <a:prstGeom prst="roundRect">
            <a:avLst/>
          </a:prstGeom>
          <a:solidFill>
            <a:schemeClr val="bg1"/>
          </a:solidFill>
          <a:ln>
            <a:solidFill>
              <a:schemeClr val="accent3">
                <a:lumMod val="60000"/>
                <a:lumOff val="4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9372600" y="2408237"/>
            <a:ext cx="1219200" cy="1785104"/>
          </a:xfrm>
          <a:prstGeom prst="rect">
            <a:avLst/>
          </a:prstGeom>
          <a:effectLst>
            <a:outerShdw blurRad="50800" dist="38100" dir="5400000" algn="t" rotWithShape="0">
              <a:prstClr val="black">
                <a:alpha val="40000"/>
              </a:prstClr>
            </a:outerShdw>
          </a:effectLst>
        </p:spPr>
        <p:txBody>
          <a:bodyPr wrap="square">
            <a:spAutoFit/>
          </a:bodyPr>
          <a:lstStyle/>
          <a:p>
            <a:pPr algn="ctr"/>
            <a:r>
              <a:rPr lang="en-US" sz="1100" dirty="0">
                <a:solidFill>
                  <a:prstClr val="black"/>
                </a:solidFill>
              </a:rPr>
              <a:t>Randomized, open-label, multiple-dose, crossover study (n=40) evaluating DELASTOM 60 mg and </a:t>
            </a:r>
            <a:r>
              <a:rPr lang="en-US" sz="1100" dirty="0" err="1">
                <a:solidFill>
                  <a:prstClr val="black"/>
                </a:solidFill>
              </a:rPr>
              <a:t>lansoprazole</a:t>
            </a:r>
            <a:r>
              <a:rPr lang="en-US" sz="1100" dirty="0">
                <a:solidFill>
                  <a:prstClr val="black"/>
                </a:solidFill>
              </a:rPr>
              <a:t> 30 mg once daily for 5 days in healthy subjects</a:t>
            </a:r>
          </a:p>
        </p:txBody>
      </p:sp>
      <p:sp>
        <p:nvSpPr>
          <p:cNvPr id="17" name="Rectangle 1"/>
          <p:cNvSpPr>
            <a:spLocks noChangeArrowheads="1"/>
          </p:cNvSpPr>
          <p:nvPr/>
        </p:nvSpPr>
        <p:spPr bwMode="auto">
          <a:xfrm>
            <a:off x="1314514" y="1236077"/>
            <a:ext cx="7924800" cy="400110"/>
          </a:xfrm>
          <a:prstGeom prst="rect">
            <a:avLst/>
          </a:prstGeom>
          <a:noFill/>
          <a:ln w="9525">
            <a:noFill/>
            <a:miter lim="800000"/>
            <a:headEnd/>
            <a:tailEnd/>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000" b="1" dirty="0" err="1">
                <a:solidFill>
                  <a:prstClr val="black"/>
                </a:solidFill>
                <a:ea typeface="Times New Roman" pitchFamily="18" charset="0"/>
                <a:cs typeface="Arial" pitchFamily="34" charset="0"/>
              </a:rPr>
              <a:t>Dexlansoprazole</a:t>
            </a:r>
            <a:r>
              <a:rPr lang="en-US" sz="2000" b="1" dirty="0">
                <a:solidFill>
                  <a:prstClr val="black"/>
                </a:solidFill>
                <a:ea typeface="Times New Roman" pitchFamily="18" charset="0"/>
                <a:cs typeface="Arial" pitchFamily="34" charset="0"/>
              </a:rPr>
              <a:t> works a second shift to help shut down acid pumps</a:t>
            </a:r>
            <a:endParaRPr lang="en-US" sz="3200" b="1" dirty="0">
              <a:solidFill>
                <a:prstClr val="black"/>
              </a:solidFill>
              <a:cs typeface="Arial" pitchFamily="34" charset="0"/>
            </a:endParaRPr>
          </a:p>
        </p:txBody>
      </p:sp>
    </p:spTree>
    <p:extLst>
      <p:ext uri="{BB962C8B-B14F-4D97-AF65-F5344CB8AC3E}">
        <p14:creationId xmlns:p14="http://schemas.microsoft.com/office/powerpoint/2010/main" xmlns="" val="5854752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902" y="5519737"/>
            <a:ext cx="7391400" cy="990600"/>
          </a:xfrm>
          <a:effectLst/>
        </p:spPr>
        <p:txBody>
          <a:bodyPr>
            <a:noAutofit/>
          </a:bodyPr>
          <a:lstStyle/>
          <a:p>
            <a:pPr marL="360363" indent="-277813" algn="ctr" defTabSz="442913">
              <a:buNone/>
            </a:pPr>
            <a:r>
              <a:rPr lang="en-US" sz="2400" b="1" dirty="0" err="1"/>
              <a:t>Dexlansoprazole</a:t>
            </a:r>
            <a:r>
              <a:rPr lang="en-US" b="1" dirty="0"/>
              <a:t> </a:t>
            </a:r>
            <a:r>
              <a:rPr lang="en-US" sz="2200" b="1" dirty="0"/>
              <a:t>higher mean 24-h intra gastric pH values</a:t>
            </a:r>
          </a:p>
          <a:p>
            <a:pPr marL="360363" indent="-277813" algn="ctr" defTabSz="442913">
              <a:buNone/>
            </a:pPr>
            <a:r>
              <a:rPr lang="en-US" sz="2200" b="1" dirty="0"/>
              <a:t>vs. </a:t>
            </a:r>
            <a:r>
              <a:rPr lang="en-US" sz="2200" b="1" dirty="0" err="1"/>
              <a:t>lansoprazole</a:t>
            </a:r>
            <a:endParaRPr lang="en-US" sz="2200" b="1" dirty="0"/>
          </a:p>
        </p:txBody>
      </p:sp>
      <p:sp>
        <p:nvSpPr>
          <p:cNvPr id="19" name="Rectangle 18"/>
          <p:cNvSpPr/>
          <p:nvPr/>
        </p:nvSpPr>
        <p:spPr>
          <a:xfrm>
            <a:off x="1677884" y="1189748"/>
            <a:ext cx="8053883" cy="523220"/>
          </a:xfrm>
          <a:prstGeom prst="rect">
            <a:avLst/>
          </a:prstGeom>
        </p:spPr>
        <p:txBody>
          <a:bodyPr wrap="square">
            <a:spAutoFit/>
          </a:bodyPr>
          <a:lstStyle/>
          <a:p>
            <a:pPr algn="ctr"/>
            <a:r>
              <a:rPr lang="en-US" sz="2800" b="1" dirty="0" err="1">
                <a:solidFill>
                  <a:prstClr val="black"/>
                </a:solidFill>
              </a:rPr>
              <a:t>Dexlansoprazole</a:t>
            </a:r>
            <a:r>
              <a:rPr lang="en-US" sz="2800" b="1" dirty="0">
                <a:solidFill>
                  <a:prstClr val="black"/>
                </a:solidFill>
              </a:rPr>
              <a:t> maintains intra gastric pH &gt;4</a:t>
            </a:r>
          </a:p>
        </p:txBody>
      </p:sp>
      <p:pic>
        <p:nvPicPr>
          <p:cNvPr id="2050" name="Picture 2" descr="E:\dexlansoprazole\brochure\0006 2p modified.JPG"/>
          <p:cNvPicPr>
            <a:picLocks noChangeAspect="1" noChangeArrowheads="1"/>
          </p:cNvPicPr>
          <p:nvPr/>
        </p:nvPicPr>
        <p:blipFill>
          <a:blip r:embed="rId3" cstate="print"/>
          <a:srcRect/>
          <a:stretch>
            <a:fillRect/>
          </a:stretch>
        </p:blipFill>
        <p:spPr bwMode="auto">
          <a:xfrm>
            <a:off x="803565" y="1890713"/>
            <a:ext cx="9497723" cy="3629024"/>
          </a:xfrm>
          <a:prstGeom prst="rect">
            <a:avLst/>
          </a:prstGeom>
          <a:noFill/>
        </p:spPr>
      </p:pic>
      <p:sp>
        <p:nvSpPr>
          <p:cNvPr id="14" name="Rectangle 13"/>
          <p:cNvSpPr/>
          <p:nvPr/>
        </p:nvSpPr>
        <p:spPr>
          <a:xfrm>
            <a:off x="4620986" y="2695575"/>
            <a:ext cx="931440" cy="276999"/>
          </a:xfrm>
          <a:prstGeom prst="rect">
            <a:avLst/>
          </a:prstGeom>
        </p:spPr>
        <p:txBody>
          <a:bodyPr wrap="square">
            <a:spAutoFit/>
          </a:bodyPr>
          <a:lstStyle/>
          <a:p>
            <a:r>
              <a:rPr lang="en-US" sz="1200" b="1" dirty="0">
                <a:solidFill>
                  <a:prstClr val="black"/>
                </a:solidFill>
              </a:rPr>
              <a:t>p&lt;0.001</a:t>
            </a:r>
            <a:endParaRPr lang="en-US" sz="1400" b="1" dirty="0">
              <a:solidFill>
                <a:prstClr val="black"/>
              </a:solidFill>
            </a:endParaRPr>
          </a:p>
        </p:txBody>
      </p:sp>
      <p:sp>
        <p:nvSpPr>
          <p:cNvPr id="21" name="Diagonal Stripe 20"/>
          <p:cNvSpPr/>
          <p:nvPr/>
        </p:nvSpPr>
        <p:spPr>
          <a:xfrm>
            <a:off x="193964" y="1185429"/>
            <a:ext cx="914400" cy="1510146"/>
          </a:xfrm>
          <a:prstGeom prst="diagStrip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2" name="Rectangle 21"/>
          <p:cNvSpPr/>
          <p:nvPr/>
        </p:nvSpPr>
        <p:spPr>
          <a:xfrm rot="18074466">
            <a:off x="-75059" y="1495756"/>
            <a:ext cx="1186543" cy="492443"/>
          </a:xfrm>
          <a:prstGeom prst="rect">
            <a:avLst/>
          </a:prstGeom>
        </p:spPr>
        <p:txBody>
          <a:bodyPr wrap="non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Efficacy</a:t>
            </a:r>
          </a:p>
        </p:txBody>
      </p:sp>
    </p:spTree>
    <p:extLst>
      <p:ext uri="{BB962C8B-B14F-4D97-AF65-F5344CB8AC3E}">
        <p14:creationId xmlns:p14="http://schemas.microsoft.com/office/powerpoint/2010/main" xmlns="" val="652221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1687" y="6127132"/>
            <a:ext cx="6553200" cy="990600"/>
          </a:xfrm>
          <a:effectLst/>
        </p:spPr>
        <p:txBody>
          <a:bodyPr>
            <a:noAutofit/>
          </a:bodyPr>
          <a:lstStyle/>
          <a:p>
            <a:pPr indent="-260350" algn="ctr">
              <a:buNone/>
            </a:pPr>
            <a:r>
              <a:rPr lang="en-US" sz="2200" b="1" dirty="0" err="1"/>
              <a:t>Dexlansoprazole</a:t>
            </a:r>
            <a:r>
              <a:rPr lang="en-US" sz="2200" b="1" dirty="0"/>
              <a:t> </a:t>
            </a:r>
            <a:r>
              <a:rPr lang="en-US" sz="2000" b="1" dirty="0"/>
              <a:t>… 18% extra time maintains </a:t>
            </a:r>
            <a:r>
              <a:rPr lang="en-US" sz="2000" b="1" dirty="0" err="1"/>
              <a:t>intragastric</a:t>
            </a:r>
            <a:r>
              <a:rPr lang="en-US" sz="2000" b="1" dirty="0"/>
              <a:t> pH &gt;4 </a:t>
            </a:r>
            <a:r>
              <a:rPr lang="en-US" sz="2000" b="1" dirty="0" err="1"/>
              <a:t>vs</a:t>
            </a:r>
            <a:r>
              <a:rPr lang="en-US" sz="2000" b="1" dirty="0"/>
              <a:t>  </a:t>
            </a:r>
            <a:r>
              <a:rPr lang="en-US" sz="2000" b="1" dirty="0" err="1"/>
              <a:t>lansoprazole</a:t>
            </a:r>
            <a:endParaRPr lang="en-US" sz="2000" b="1" dirty="0"/>
          </a:p>
        </p:txBody>
      </p:sp>
      <p:pic>
        <p:nvPicPr>
          <p:cNvPr id="1028" name="Picture 4" descr="E:\dexlansoprazole\brochure\0006 moified2.JPG"/>
          <p:cNvPicPr>
            <a:picLocks noChangeAspect="1" noChangeArrowheads="1"/>
          </p:cNvPicPr>
          <p:nvPr/>
        </p:nvPicPr>
        <p:blipFill>
          <a:blip r:embed="rId3" cstate="print"/>
          <a:srcRect/>
          <a:stretch>
            <a:fillRect/>
          </a:stretch>
        </p:blipFill>
        <p:spPr bwMode="auto">
          <a:xfrm>
            <a:off x="1100136" y="2234010"/>
            <a:ext cx="8703675" cy="3752453"/>
          </a:xfrm>
          <a:prstGeom prst="rect">
            <a:avLst/>
          </a:prstGeom>
          <a:noFill/>
        </p:spPr>
      </p:pic>
      <p:sp>
        <p:nvSpPr>
          <p:cNvPr id="11" name="Rounded Rectangle 10"/>
          <p:cNvSpPr/>
          <p:nvPr/>
        </p:nvSpPr>
        <p:spPr>
          <a:xfrm>
            <a:off x="8129587" y="2754931"/>
            <a:ext cx="2933700" cy="1174132"/>
          </a:xfrm>
          <a:prstGeom prst="roundRect">
            <a:avLst/>
          </a:prstGeom>
          <a:solidFill>
            <a:schemeClr val="bg1"/>
          </a:solidFill>
          <a:ln>
            <a:solidFill>
              <a:schemeClr val="accent3">
                <a:lumMod val="60000"/>
                <a:lumOff val="4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8091551" y="2895600"/>
            <a:ext cx="2895600" cy="1015663"/>
          </a:xfrm>
          <a:prstGeom prst="rect">
            <a:avLst/>
          </a:prstGeom>
          <a:solidFill>
            <a:schemeClr val="bg1">
              <a:alpha val="0"/>
            </a:schemeClr>
          </a:solidFill>
          <a:effectLst>
            <a:outerShdw blurRad="50800" dist="38100" dir="5400000" algn="t" rotWithShape="0">
              <a:prstClr val="black">
                <a:alpha val="40000"/>
              </a:prstClr>
            </a:outerShdw>
          </a:effectLst>
        </p:spPr>
        <p:txBody>
          <a:bodyPr wrap="square" rtlCol="0">
            <a:spAutoFit/>
          </a:bodyPr>
          <a:lstStyle/>
          <a:p>
            <a:pPr algn="ctr"/>
            <a:r>
              <a:rPr lang="en-US" sz="1200" dirty="0">
                <a:solidFill>
                  <a:prstClr val="black"/>
                </a:solidFill>
              </a:rPr>
              <a:t>The percentage of time </a:t>
            </a:r>
            <a:r>
              <a:rPr lang="en-US" sz="1200" dirty="0" err="1">
                <a:solidFill>
                  <a:prstClr val="black"/>
                </a:solidFill>
              </a:rPr>
              <a:t>intragastric</a:t>
            </a:r>
            <a:r>
              <a:rPr lang="en-US" sz="1200" dirty="0">
                <a:solidFill>
                  <a:prstClr val="black"/>
                </a:solidFill>
              </a:rPr>
              <a:t> pH &gt; 4 over a 24-h period post-dose has become the benchmark for predicting clinical efficacy of PPIs in the treatment of acid-related disorders.</a:t>
            </a:r>
          </a:p>
        </p:txBody>
      </p:sp>
      <p:sp>
        <p:nvSpPr>
          <p:cNvPr id="14" name="Rectangle 13"/>
          <p:cNvSpPr/>
          <p:nvPr/>
        </p:nvSpPr>
        <p:spPr>
          <a:xfrm>
            <a:off x="4452937" y="3200400"/>
            <a:ext cx="558166" cy="230832"/>
          </a:xfrm>
          <a:prstGeom prst="rect">
            <a:avLst/>
          </a:prstGeom>
        </p:spPr>
        <p:txBody>
          <a:bodyPr wrap="none">
            <a:spAutoFit/>
          </a:bodyPr>
          <a:lstStyle/>
          <a:p>
            <a:r>
              <a:rPr lang="en-US" sz="900" b="1" dirty="0">
                <a:solidFill>
                  <a:prstClr val="black"/>
                </a:solidFill>
              </a:rPr>
              <a:t>P &lt; 0.01</a:t>
            </a:r>
          </a:p>
        </p:txBody>
      </p:sp>
      <p:sp>
        <p:nvSpPr>
          <p:cNvPr id="19" name="Rectangle 18"/>
          <p:cNvSpPr/>
          <p:nvPr/>
        </p:nvSpPr>
        <p:spPr>
          <a:xfrm>
            <a:off x="1100138" y="1433068"/>
            <a:ext cx="8267699" cy="523220"/>
          </a:xfrm>
          <a:prstGeom prst="rect">
            <a:avLst/>
          </a:prstGeom>
        </p:spPr>
        <p:txBody>
          <a:bodyPr wrap="square">
            <a:spAutoFit/>
          </a:bodyPr>
          <a:lstStyle/>
          <a:p>
            <a:pPr algn="ctr"/>
            <a:r>
              <a:rPr lang="en-US" sz="2800" b="1" dirty="0" err="1">
                <a:solidFill>
                  <a:prstClr val="black"/>
                </a:solidFill>
              </a:rPr>
              <a:t>Dexlansoprazole</a:t>
            </a:r>
            <a:r>
              <a:rPr lang="en-US" sz="2800" b="1" dirty="0">
                <a:solidFill>
                  <a:prstClr val="black"/>
                </a:solidFill>
              </a:rPr>
              <a:t> maintains intra gastric pH &gt;4</a:t>
            </a:r>
          </a:p>
        </p:txBody>
      </p:sp>
      <p:sp>
        <p:nvSpPr>
          <p:cNvPr id="21" name="Diagonal Stripe 20"/>
          <p:cNvSpPr/>
          <p:nvPr/>
        </p:nvSpPr>
        <p:spPr>
          <a:xfrm>
            <a:off x="452437" y="1385454"/>
            <a:ext cx="914400" cy="1510146"/>
          </a:xfrm>
          <a:prstGeom prst="diagStrip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7" name="Rectangle 16"/>
          <p:cNvSpPr/>
          <p:nvPr/>
        </p:nvSpPr>
        <p:spPr>
          <a:xfrm rot="18074466">
            <a:off x="183414" y="1695781"/>
            <a:ext cx="1186543" cy="492443"/>
          </a:xfrm>
          <a:prstGeom prst="rect">
            <a:avLst/>
          </a:prstGeom>
        </p:spPr>
        <p:txBody>
          <a:bodyPr wrap="non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Efficacy</a:t>
            </a:r>
          </a:p>
        </p:txBody>
      </p:sp>
    </p:spTree>
    <p:extLst>
      <p:ext uri="{BB962C8B-B14F-4D97-AF65-F5344CB8AC3E}">
        <p14:creationId xmlns:p14="http://schemas.microsoft.com/office/powerpoint/2010/main" xmlns="" val="2099451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391400" y="1752600"/>
            <a:ext cx="2895600" cy="600164"/>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1100" dirty="0">
                <a:solidFill>
                  <a:srgbClr val="A5A5A5"/>
                </a:solidFill>
                <a:effectLst>
                  <a:outerShdw blurRad="38100" dist="38100" dir="2700000" algn="tl">
                    <a:srgbClr val="000000">
                      <a:alpha val="43137"/>
                    </a:srgbClr>
                  </a:outerShdw>
                </a:effectLst>
              </a:rPr>
              <a:t>Results of 2 multicenter, double-blind, active-controlled, randomized, 8-week studies in patients with </a:t>
            </a:r>
            <a:r>
              <a:rPr lang="en-US" sz="1100" dirty="0" err="1">
                <a:solidFill>
                  <a:srgbClr val="A5A5A5"/>
                </a:solidFill>
                <a:effectLst>
                  <a:outerShdw blurRad="38100" dist="38100" dir="2700000" algn="tl">
                    <a:srgbClr val="000000">
                      <a:alpha val="43137"/>
                    </a:srgbClr>
                  </a:outerShdw>
                </a:effectLst>
              </a:rPr>
              <a:t>endoscopically</a:t>
            </a:r>
            <a:r>
              <a:rPr lang="en-US" sz="1100" dirty="0">
                <a:solidFill>
                  <a:srgbClr val="A5A5A5"/>
                </a:solidFill>
                <a:effectLst>
                  <a:outerShdw blurRad="38100" dist="38100" dir="2700000" algn="tl">
                    <a:srgbClr val="000000">
                      <a:alpha val="43137"/>
                    </a:srgbClr>
                  </a:outerShdw>
                </a:effectLst>
              </a:rPr>
              <a:t> confirmed EE.</a:t>
            </a:r>
          </a:p>
        </p:txBody>
      </p:sp>
      <p:sp>
        <p:nvSpPr>
          <p:cNvPr id="15" name="Rounded Rectangle 14"/>
          <p:cNvSpPr/>
          <p:nvPr/>
        </p:nvSpPr>
        <p:spPr>
          <a:xfrm>
            <a:off x="7329488" y="1752601"/>
            <a:ext cx="2881312" cy="734269"/>
          </a:xfrm>
          <a:prstGeom prst="roundRect">
            <a:avLst/>
          </a:prstGeom>
          <a:solidFill>
            <a:schemeClr val="bg1"/>
          </a:solidFill>
          <a:ln>
            <a:solidFill>
              <a:schemeClr val="accent3">
                <a:lumMod val="60000"/>
                <a:lumOff val="4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extBox 15"/>
          <p:cNvSpPr txBox="1"/>
          <p:nvPr/>
        </p:nvSpPr>
        <p:spPr>
          <a:xfrm>
            <a:off x="7329488" y="1838236"/>
            <a:ext cx="2843892" cy="600164"/>
          </a:xfrm>
          <a:prstGeom prst="rect">
            <a:avLst/>
          </a:prstGeom>
          <a:solidFill>
            <a:schemeClr val="bg1">
              <a:alpha val="0"/>
            </a:schemeClr>
          </a:solidFill>
          <a:effectLst>
            <a:outerShdw blurRad="50800" dist="38100" dir="5400000" algn="t" rotWithShape="0">
              <a:prstClr val="black">
                <a:alpha val="40000"/>
              </a:prstClr>
            </a:outerShdw>
          </a:effectLst>
        </p:spPr>
        <p:txBody>
          <a:bodyPr wrap="square" rtlCol="0">
            <a:spAutoFit/>
          </a:bodyPr>
          <a:lstStyle/>
          <a:p>
            <a:pPr algn="ctr"/>
            <a:r>
              <a:rPr lang="en-US" sz="1100" dirty="0">
                <a:solidFill>
                  <a:prstClr val="black"/>
                </a:solidFill>
              </a:rPr>
              <a:t>Results of  multicenter, double-blind, active-controlled, randomized, 8-week studies in patients with </a:t>
            </a:r>
            <a:r>
              <a:rPr lang="en-US" sz="1100" dirty="0" err="1">
                <a:solidFill>
                  <a:prstClr val="black"/>
                </a:solidFill>
              </a:rPr>
              <a:t>endoscopically</a:t>
            </a:r>
            <a:r>
              <a:rPr lang="en-US" sz="1100" dirty="0">
                <a:solidFill>
                  <a:prstClr val="black"/>
                </a:solidFill>
              </a:rPr>
              <a:t> confirmed EE.</a:t>
            </a:r>
          </a:p>
        </p:txBody>
      </p:sp>
      <p:sp>
        <p:nvSpPr>
          <p:cNvPr id="21" name="Diagonal Stripe 20"/>
          <p:cNvSpPr/>
          <p:nvPr/>
        </p:nvSpPr>
        <p:spPr>
          <a:xfrm>
            <a:off x="510244" y="1249760"/>
            <a:ext cx="914400" cy="1510146"/>
          </a:xfrm>
          <a:prstGeom prst="diagStripe">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22" name="Rectangle 21"/>
          <p:cNvSpPr/>
          <p:nvPr/>
        </p:nvSpPr>
        <p:spPr>
          <a:xfrm rot="17987506">
            <a:off x="331405" y="1569613"/>
            <a:ext cx="1109599" cy="461665"/>
          </a:xfrm>
          <a:prstGeom prst="rect">
            <a:avLst/>
          </a:prstGeom>
        </p:spPr>
        <p:txBody>
          <a:bodyPr wrap="none">
            <a:spAutoFit/>
          </a:bodyPr>
          <a:lstStyle/>
          <a:p>
            <a:r>
              <a:rPr lang="en-US" sz="2400" b="1" i="1" dirty="0">
                <a:solidFill>
                  <a:prstClr val="white"/>
                </a:solidFill>
                <a:effectLst>
                  <a:outerShdw blurRad="38100" dist="38100" dir="2700000" algn="tl">
                    <a:srgbClr val="000000">
                      <a:alpha val="43137"/>
                    </a:srgbClr>
                  </a:outerShdw>
                </a:effectLst>
                <a:latin typeface="Monotype Corsiva" pitchFamily="66" charset="0"/>
              </a:rPr>
              <a:t>Efficacy</a:t>
            </a:r>
          </a:p>
        </p:txBody>
      </p:sp>
      <p:sp>
        <p:nvSpPr>
          <p:cNvPr id="24" name="Rectangle 23"/>
          <p:cNvSpPr/>
          <p:nvPr/>
        </p:nvSpPr>
        <p:spPr>
          <a:xfrm>
            <a:off x="1752600" y="5582960"/>
            <a:ext cx="7772400" cy="738664"/>
          </a:xfrm>
          <a:prstGeom prst="rect">
            <a:avLst/>
          </a:prstGeom>
        </p:spPr>
        <p:txBody>
          <a:bodyPr wrap="square">
            <a:spAutoFit/>
          </a:bodyPr>
          <a:lstStyle/>
          <a:p>
            <a:pPr algn="ctr">
              <a:spcBef>
                <a:spcPct val="20000"/>
              </a:spcBef>
            </a:pPr>
            <a:r>
              <a:rPr lang="en-US" sz="2000" b="1" dirty="0">
                <a:solidFill>
                  <a:prstClr val="black"/>
                </a:solidFill>
                <a:effectLst>
                  <a:outerShdw blurRad="38100" dist="38100" dir="2700000" algn="tl">
                    <a:srgbClr val="000000">
                      <a:alpha val="43137"/>
                    </a:srgbClr>
                  </a:outerShdw>
                </a:effectLst>
              </a:rPr>
              <a:t>At week 8, Superiority of </a:t>
            </a:r>
            <a:r>
              <a:rPr lang="en-US" sz="2200" b="1" i="1" dirty="0" err="1">
                <a:solidFill>
                  <a:prstClr val="black"/>
                </a:solidFill>
                <a:effectLst>
                  <a:outerShdw blurRad="38100" dist="38100" dir="2700000" algn="tl">
                    <a:srgbClr val="000000">
                      <a:alpha val="43137"/>
                    </a:srgbClr>
                  </a:outerShdw>
                </a:effectLst>
              </a:rPr>
              <a:t>Dexlansoprazole</a:t>
            </a:r>
            <a:r>
              <a:rPr lang="en-US" sz="2000" b="1" dirty="0">
                <a:solidFill>
                  <a:prstClr val="black"/>
                </a:solidFill>
                <a:effectLst>
                  <a:outerShdw blurRad="38100" dist="38100" dir="2700000" algn="tl">
                    <a:srgbClr val="000000">
                      <a:alpha val="43137"/>
                    </a:srgbClr>
                  </a:outerShdw>
                </a:effectLst>
              </a:rPr>
              <a:t> vs. </a:t>
            </a:r>
            <a:r>
              <a:rPr lang="en-US" sz="2000" b="1" dirty="0" err="1">
                <a:solidFill>
                  <a:prstClr val="black"/>
                </a:solidFill>
                <a:effectLst>
                  <a:outerShdw blurRad="38100" dist="38100" dir="2700000" algn="tl">
                    <a:srgbClr val="000000">
                      <a:alpha val="43137"/>
                    </a:srgbClr>
                  </a:outerShdw>
                </a:effectLst>
              </a:rPr>
              <a:t>lansoprazole</a:t>
            </a:r>
            <a:r>
              <a:rPr lang="en-US" sz="2000" b="1" dirty="0">
                <a:solidFill>
                  <a:prstClr val="black"/>
                </a:solidFill>
                <a:effectLst>
                  <a:outerShdw blurRad="38100" dist="38100" dir="2700000" algn="tl">
                    <a:srgbClr val="000000">
                      <a:alpha val="43137"/>
                    </a:srgbClr>
                  </a:outerShdw>
                </a:effectLst>
              </a:rPr>
              <a:t> was demonstrated in the </a:t>
            </a:r>
            <a:r>
              <a:rPr lang="en-US" b="1" dirty="0">
                <a:solidFill>
                  <a:prstClr val="black"/>
                </a:solidFill>
                <a:effectLst>
                  <a:outerShdw blurRad="38100" dist="38100" dir="2700000" algn="tl">
                    <a:srgbClr val="000000">
                      <a:alpha val="43137"/>
                    </a:srgbClr>
                  </a:outerShdw>
                </a:effectLst>
              </a:rPr>
              <a:t>study </a:t>
            </a:r>
            <a:endParaRPr lang="en-US" sz="2000" b="1" dirty="0">
              <a:solidFill>
                <a:prstClr val="black"/>
              </a:solidFill>
              <a:effectLst>
                <a:outerShdw blurRad="38100" dist="38100" dir="2700000" algn="tl">
                  <a:srgbClr val="000000">
                    <a:alpha val="43137"/>
                  </a:srgbClr>
                </a:outerShdw>
              </a:effectLst>
            </a:endParaRPr>
          </a:p>
        </p:txBody>
      </p:sp>
      <p:grpSp>
        <p:nvGrpSpPr>
          <p:cNvPr id="2" name="Group 5"/>
          <p:cNvGrpSpPr/>
          <p:nvPr/>
        </p:nvGrpSpPr>
        <p:grpSpPr>
          <a:xfrm>
            <a:off x="2233836" y="2148023"/>
            <a:ext cx="6809927" cy="2926559"/>
            <a:chOff x="1455979" y="2407441"/>
            <a:chExt cx="6039748" cy="2278693"/>
          </a:xfrm>
        </p:grpSpPr>
        <p:pic>
          <p:nvPicPr>
            <p:cNvPr id="3074" name="Picture 2" descr="E:\dexlansoprazole\brochure\0009 1p modified.JPG"/>
            <p:cNvPicPr>
              <a:picLocks noChangeAspect="1" noChangeArrowheads="1"/>
            </p:cNvPicPr>
            <p:nvPr/>
          </p:nvPicPr>
          <p:blipFill rotWithShape="1">
            <a:blip r:embed="rId3" cstate="print"/>
            <a:srcRect l="38671" t="17471" b="17841"/>
            <a:stretch/>
          </p:blipFill>
          <p:spPr bwMode="auto">
            <a:xfrm>
              <a:off x="3833136" y="2852115"/>
              <a:ext cx="3662591" cy="1766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4" descr="E:\dexlansoprazole\brochure\pateints.JPG"/>
            <p:cNvPicPr>
              <a:picLocks noChangeAspect="1" noChangeArrowheads="1"/>
            </p:cNvPicPr>
            <p:nvPr/>
          </p:nvPicPr>
          <p:blipFill>
            <a:blip r:embed="rId4" cstate="print"/>
            <a:srcRect/>
            <a:stretch>
              <a:fillRect/>
            </a:stretch>
          </p:blipFill>
          <p:spPr bwMode="auto">
            <a:xfrm rot="16200000">
              <a:off x="1195232" y="3523318"/>
              <a:ext cx="721519" cy="200025"/>
            </a:xfrm>
            <a:prstGeom prst="rect">
              <a:avLst/>
            </a:prstGeom>
            <a:noFill/>
          </p:spPr>
        </p:pic>
        <p:pic>
          <p:nvPicPr>
            <p:cNvPr id="23" name="Picture 2" descr="E:\dexlansoprazole\brochure\0009 p2 modified.JPG"/>
            <p:cNvPicPr>
              <a:picLocks noChangeAspect="1" noChangeArrowheads="1"/>
            </p:cNvPicPr>
            <p:nvPr/>
          </p:nvPicPr>
          <p:blipFill rotWithShape="1">
            <a:blip r:embed="rId5" cstate="print"/>
            <a:srcRect l="36931" t="13711" r="34522" b="15843"/>
            <a:stretch/>
          </p:blipFill>
          <p:spPr bwMode="auto">
            <a:xfrm>
              <a:off x="2186273" y="2649255"/>
              <a:ext cx="1734546" cy="19481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2" descr="E:\dexlansoprazole\brochure\0009 1p modified.JPG"/>
            <p:cNvPicPr>
              <a:picLocks noChangeAspect="1" noChangeArrowheads="1"/>
            </p:cNvPicPr>
            <p:nvPr/>
          </p:nvPicPr>
          <p:blipFill rotWithShape="1">
            <a:blip r:embed="rId3" cstate="print"/>
            <a:srcRect l="398" t="918" r="86842" b="15623"/>
            <a:stretch/>
          </p:blipFill>
          <p:spPr bwMode="auto">
            <a:xfrm>
              <a:off x="1665399" y="2407441"/>
              <a:ext cx="762000" cy="2278693"/>
            </a:xfrm>
            <a:prstGeom prst="rect">
              <a:avLst/>
            </a:prstGeom>
            <a:noFill/>
            <a:effectLst>
              <a:softEdge rad="127000"/>
            </a:effectLst>
          </p:spPr>
        </p:pic>
      </p:grpSp>
      <p:sp>
        <p:nvSpPr>
          <p:cNvPr id="5" name="TextBox 4"/>
          <p:cNvSpPr txBox="1"/>
          <p:nvPr/>
        </p:nvSpPr>
        <p:spPr>
          <a:xfrm>
            <a:off x="3047706" y="2488278"/>
            <a:ext cx="1928136" cy="338554"/>
          </a:xfrm>
          <a:prstGeom prst="rect">
            <a:avLst/>
          </a:prstGeom>
          <a:noFill/>
        </p:spPr>
        <p:txBody>
          <a:bodyPr wrap="square" rtlCol="0">
            <a:spAutoFit/>
          </a:bodyPr>
          <a:lstStyle/>
          <a:p>
            <a:pPr algn="ctr"/>
            <a:r>
              <a:rPr lang="en-US" sz="1600" b="1" dirty="0">
                <a:solidFill>
                  <a:srgbClr val="FF0000"/>
                </a:solidFill>
              </a:rPr>
              <a:t>Healing at 4 weeks</a:t>
            </a:r>
          </a:p>
        </p:txBody>
      </p:sp>
      <p:sp>
        <p:nvSpPr>
          <p:cNvPr id="26" name="TextBox 25"/>
          <p:cNvSpPr txBox="1"/>
          <p:nvPr/>
        </p:nvSpPr>
        <p:spPr>
          <a:xfrm>
            <a:off x="5396313" y="2486870"/>
            <a:ext cx="1928136" cy="338554"/>
          </a:xfrm>
          <a:prstGeom prst="rect">
            <a:avLst/>
          </a:prstGeom>
          <a:noFill/>
        </p:spPr>
        <p:txBody>
          <a:bodyPr wrap="square" rtlCol="0">
            <a:spAutoFit/>
          </a:bodyPr>
          <a:lstStyle/>
          <a:p>
            <a:pPr algn="ctr"/>
            <a:r>
              <a:rPr lang="en-US" sz="1600" b="1" dirty="0">
                <a:solidFill>
                  <a:srgbClr val="FF0000"/>
                </a:solidFill>
              </a:rPr>
              <a:t>Healing at 8 weeks</a:t>
            </a:r>
          </a:p>
        </p:txBody>
      </p:sp>
    </p:spTree>
    <p:extLst>
      <p:ext uri="{BB962C8B-B14F-4D97-AF65-F5344CB8AC3E}">
        <p14:creationId xmlns:p14="http://schemas.microsoft.com/office/powerpoint/2010/main" xmlns="" val="5298130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asadicomo.com/fda%20approv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542650">
            <a:off x="7744737" y="1894611"/>
            <a:ext cx="2064666" cy="1078557"/>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Diagonal Stripe 18"/>
          <p:cNvSpPr/>
          <p:nvPr/>
        </p:nvSpPr>
        <p:spPr>
          <a:xfrm>
            <a:off x="766763" y="1556905"/>
            <a:ext cx="914400" cy="1510146"/>
          </a:xfrm>
          <a:prstGeom prst="diagStrip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0" name="Rectangle 19"/>
          <p:cNvSpPr/>
          <p:nvPr/>
        </p:nvSpPr>
        <p:spPr>
          <a:xfrm rot="18074466">
            <a:off x="497740" y="1867232"/>
            <a:ext cx="1186543" cy="492443"/>
          </a:xfrm>
          <a:prstGeom prst="rect">
            <a:avLst/>
          </a:prstGeom>
        </p:spPr>
        <p:txBody>
          <a:bodyPr wrap="non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Efficacy</a:t>
            </a:r>
          </a:p>
        </p:txBody>
      </p:sp>
      <p:sp>
        <p:nvSpPr>
          <p:cNvPr id="23" name="Rounded Rectangle 22"/>
          <p:cNvSpPr/>
          <p:nvPr/>
        </p:nvSpPr>
        <p:spPr>
          <a:xfrm>
            <a:off x="1225626" y="4438651"/>
            <a:ext cx="8304138" cy="1295400"/>
          </a:xfrm>
          <a:prstGeom prst="roundRect">
            <a:avLst>
              <a:gd name="adj" fmla="val 13810"/>
            </a:avLst>
          </a:prstGeom>
          <a:solidFill>
            <a:schemeClr val="bg1"/>
          </a:solidFill>
          <a:ln>
            <a:solidFill>
              <a:schemeClr val="bg1">
                <a:lumMod val="75000"/>
              </a:schemeClr>
            </a:solidFill>
          </a:ln>
          <a:effectLst>
            <a:outerShdw blurRad="76200" dir="13500000" sy="23000" kx="1200000" algn="br" rotWithShape="0">
              <a:prstClr val="black">
                <a:alpha val="2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prstClr val="white"/>
              </a:solidFill>
            </a:endParaRPr>
          </a:p>
        </p:txBody>
      </p:sp>
      <p:sp>
        <p:nvSpPr>
          <p:cNvPr id="24" name="Content Placeholder 2"/>
          <p:cNvSpPr>
            <a:spLocks noGrp="1"/>
          </p:cNvSpPr>
          <p:nvPr>
            <p:ph idx="1"/>
          </p:nvPr>
        </p:nvSpPr>
        <p:spPr>
          <a:xfrm>
            <a:off x="1223964" y="4596246"/>
            <a:ext cx="8214493" cy="971550"/>
          </a:xfrm>
          <a:effectLst>
            <a:glow rad="228600">
              <a:schemeClr val="accent2">
                <a:satMod val="175000"/>
                <a:alpha val="40000"/>
              </a:schemeClr>
            </a:glow>
            <a:outerShdw blurRad="76200" dir="18900000" sy="23000" kx="-1200000" algn="bl" rotWithShape="0">
              <a:prstClr val="black">
                <a:alpha val="20000"/>
              </a:prstClr>
            </a:outerShdw>
          </a:effectLst>
          <a:scene3d>
            <a:camera prst="obliqueTopRight"/>
            <a:lightRig rig="threePt" dir="t"/>
          </a:scene3d>
        </p:spPr>
        <p:txBody>
          <a:bodyPr>
            <a:noAutofit/>
          </a:bodyPr>
          <a:lstStyle/>
          <a:p>
            <a:pPr lvl="0">
              <a:buNone/>
              <a:defRPr/>
            </a:pPr>
            <a:r>
              <a:rPr lang="en-US" sz="2400" b="1" dirty="0">
                <a:effectLst>
                  <a:outerShdw blurRad="38100" dist="38100" dir="2700000" algn="tl">
                    <a:srgbClr val="000000">
                      <a:alpha val="43137"/>
                    </a:srgbClr>
                  </a:outerShdw>
                </a:effectLst>
              </a:rPr>
              <a:t>with a recommended dose of</a:t>
            </a:r>
          </a:p>
          <a:p>
            <a:pPr lvl="0">
              <a:buNone/>
              <a:defRPr/>
            </a:pPr>
            <a:r>
              <a:rPr lang="en-US" b="1" i="1" dirty="0" err="1">
                <a:effectLst>
                  <a:outerShdw blurRad="38100" dist="38100" dir="2700000" algn="tl">
                    <a:srgbClr val="000000">
                      <a:alpha val="43137"/>
                    </a:srgbClr>
                  </a:outerShdw>
                </a:effectLst>
              </a:rPr>
              <a:t>Dexlansoprazole</a:t>
            </a:r>
            <a:r>
              <a:rPr lang="en-US" b="1" i="1" dirty="0">
                <a:effectLst>
                  <a:outerShdw blurRad="38100" dist="38100" dir="2700000" algn="tl">
                    <a:srgbClr val="000000">
                      <a:alpha val="43137"/>
                    </a:srgbClr>
                  </a:outerShdw>
                </a:effectLst>
              </a:rPr>
              <a:t> 60 mg </a:t>
            </a:r>
            <a:r>
              <a:rPr lang="en-US" sz="2400" b="1" dirty="0">
                <a:effectLst>
                  <a:outerShdw blurRad="38100" dist="38100" dir="2700000" algn="tl">
                    <a:srgbClr val="000000">
                      <a:alpha val="43137"/>
                    </a:srgbClr>
                  </a:outerShdw>
                </a:effectLst>
              </a:rPr>
              <a:t>once daily for up to 8 weeks</a:t>
            </a:r>
          </a:p>
        </p:txBody>
      </p:sp>
      <p:sp>
        <p:nvSpPr>
          <p:cNvPr id="14" name="Rounded Rectangle 13"/>
          <p:cNvSpPr/>
          <p:nvPr/>
        </p:nvSpPr>
        <p:spPr>
          <a:xfrm>
            <a:off x="1376360" y="2457451"/>
            <a:ext cx="6781803" cy="1098332"/>
          </a:xfrm>
          <a:prstGeom prst="roundRect">
            <a:avLst>
              <a:gd name="adj" fmla="val 13810"/>
            </a:avLst>
          </a:prstGeom>
          <a:solidFill>
            <a:schemeClr val="bg1"/>
          </a:solidFill>
          <a:ln>
            <a:solidFill>
              <a:schemeClr val="bg1">
                <a:lumMod val="75000"/>
              </a:schemeClr>
            </a:solidFill>
          </a:ln>
          <a:effectLst>
            <a:outerShdw blurRad="76200" dir="13500000" sy="23000" kx="1200000" algn="br" rotWithShape="0">
              <a:prstClr val="black">
                <a:alpha val="2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1147763" y="2565183"/>
            <a:ext cx="7010400" cy="914400"/>
          </a:xfrm>
          <a:prstGeom prst="rect">
            <a:avLst/>
          </a:prstGeom>
          <a:effectLst>
            <a:glow rad="228600">
              <a:schemeClr val="accent2">
                <a:satMod val="175000"/>
                <a:alpha val="40000"/>
              </a:schemeClr>
            </a:glow>
            <a:outerShdw blurRad="76200" dir="18900000" sy="23000" kx="-1200000" algn="bl" rotWithShape="0">
              <a:prstClr val="black">
                <a:alpha val="20000"/>
              </a:prstClr>
            </a:outerShdw>
          </a:effectLst>
          <a:scene3d>
            <a:camera prst="obliqueTopRight"/>
            <a:lightRig rig="threePt" dir="t"/>
          </a:scene3d>
        </p:spPr>
        <p:txBody>
          <a:bodyPr vert="horz" lIns="91440" tIns="45720" rIns="91440" bIns="45720" rtlCol="0">
            <a:noAutofit/>
          </a:bodyPr>
          <a:lstStyle/>
          <a:p>
            <a:pPr marL="342900" indent="-342900">
              <a:spcBef>
                <a:spcPct val="20000"/>
              </a:spcBef>
              <a:defRPr/>
            </a:pPr>
            <a:r>
              <a:rPr lang="en-US" sz="2400" b="1" dirty="0">
                <a:solidFill>
                  <a:prstClr val="black"/>
                </a:solidFill>
                <a:effectLst>
                  <a:outerShdw blurRad="38100" dist="38100" dir="2700000" algn="tl">
                    <a:srgbClr val="000000">
                      <a:alpha val="43137"/>
                    </a:srgbClr>
                  </a:outerShdw>
                </a:effectLst>
              </a:rPr>
              <a:t> 	</a:t>
            </a:r>
            <a:r>
              <a:rPr lang="en-US" sz="2800" b="1" i="1" dirty="0" err="1">
                <a:solidFill>
                  <a:prstClr val="black"/>
                </a:solidFill>
                <a:effectLst>
                  <a:outerShdw blurRad="38100" dist="38100" dir="2700000" algn="tl">
                    <a:srgbClr val="000000">
                      <a:alpha val="43137"/>
                    </a:srgbClr>
                  </a:outerShdw>
                </a:effectLst>
              </a:rPr>
              <a:t>Dexlansoprazole</a:t>
            </a:r>
            <a:r>
              <a:rPr lang="en-US" sz="2800" b="1" i="1" dirty="0">
                <a:solidFill>
                  <a:prstClr val="black"/>
                </a:solidFill>
                <a:effectLst>
                  <a:outerShdw blurRad="38100" dist="38100" dir="2700000" algn="tl">
                    <a:srgbClr val="000000">
                      <a:alpha val="43137"/>
                    </a:srgbClr>
                  </a:outerShdw>
                </a:effectLst>
              </a:rPr>
              <a:t> </a:t>
            </a:r>
            <a:r>
              <a:rPr lang="en-US" sz="2400" b="1" dirty="0">
                <a:solidFill>
                  <a:prstClr val="black"/>
                </a:solidFill>
                <a:effectLst>
                  <a:outerShdw blurRad="38100" dist="38100" dir="2700000" algn="tl">
                    <a:srgbClr val="000000">
                      <a:alpha val="43137"/>
                    </a:srgbClr>
                  </a:outerShdw>
                </a:effectLst>
              </a:rPr>
              <a:t>is indicated for healing all grades of erosive esophagitis (EE)</a:t>
            </a:r>
          </a:p>
        </p:txBody>
      </p:sp>
    </p:spTree>
    <p:extLst>
      <p:ext uri="{BB962C8B-B14F-4D97-AF65-F5344CB8AC3E}">
        <p14:creationId xmlns:p14="http://schemas.microsoft.com/office/powerpoint/2010/main" xmlns="" val="2576249407"/>
      </p:ext>
    </p:extLst>
  </p:cSld>
  <p:clrMapOvr>
    <a:masterClrMapping/>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exlansoprazole\brochure\0002 modified 2p.JPG"/>
          <p:cNvPicPr>
            <a:picLocks noChangeAspect="1" noChangeArrowheads="1"/>
          </p:cNvPicPr>
          <p:nvPr/>
        </p:nvPicPr>
        <p:blipFill>
          <a:blip r:embed="rId3" cstate="print"/>
          <a:srcRect/>
          <a:stretch>
            <a:fillRect/>
          </a:stretch>
        </p:blipFill>
        <p:spPr bwMode="auto">
          <a:xfrm>
            <a:off x="857250" y="1524000"/>
            <a:ext cx="8077200" cy="3276600"/>
          </a:xfrm>
          <a:prstGeom prst="rect">
            <a:avLst/>
          </a:prstGeom>
          <a:noFill/>
          <a:effectLst>
            <a:softEdge rad="127000"/>
          </a:effectLst>
        </p:spPr>
      </p:pic>
      <p:sp>
        <p:nvSpPr>
          <p:cNvPr id="8" name="Rounded Rectangle 7"/>
          <p:cNvSpPr/>
          <p:nvPr/>
        </p:nvSpPr>
        <p:spPr>
          <a:xfrm>
            <a:off x="8248650" y="2286000"/>
            <a:ext cx="1295400" cy="1828800"/>
          </a:xfrm>
          <a:prstGeom prst="roundRect">
            <a:avLst/>
          </a:prstGeom>
          <a:solidFill>
            <a:schemeClr val="bg1"/>
          </a:solidFill>
          <a:ln>
            <a:solidFill>
              <a:schemeClr val="accent3">
                <a:lumMod val="60000"/>
                <a:lumOff val="4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8248650" y="2286000"/>
            <a:ext cx="1295400" cy="1785104"/>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n-US" sz="1000" dirty="0">
                <a:solidFill>
                  <a:prstClr val="black"/>
                </a:solidFill>
              </a:rPr>
              <a:t>Results of a 6-month, multicenter, double-blind, placebo-controlled, randomized study of patients who had successfully completed an EE study and showed </a:t>
            </a:r>
            <a:r>
              <a:rPr lang="en-US" sz="1000" dirty="0" err="1">
                <a:solidFill>
                  <a:prstClr val="black"/>
                </a:solidFill>
              </a:rPr>
              <a:t>endoscopically</a:t>
            </a:r>
            <a:r>
              <a:rPr lang="en-US" sz="1000" dirty="0">
                <a:solidFill>
                  <a:prstClr val="black"/>
                </a:solidFill>
              </a:rPr>
              <a:t> confirmed healed EE. </a:t>
            </a:r>
          </a:p>
        </p:txBody>
      </p:sp>
      <p:sp>
        <p:nvSpPr>
          <p:cNvPr id="10" name="Content Placeholder 2"/>
          <p:cNvSpPr>
            <a:spLocks noGrp="1"/>
          </p:cNvSpPr>
          <p:nvPr>
            <p:ph idx="1"/>
          </p:nvPr>
        </p:nvSpPr>
        <p:spPr>
          <a:xfrm>
            <a:off x="1390650" y="5334000"/>
            <a:ext cx="7543800" cy="1066800"/>
          </a:xfrm>
          <a:effectLst/>
        </p:spPr>
        <p:txBody>
          <a:bodyPr>
            <a:normAutofit/>
          </a:bodyPr>
          <a:lstStyle/>
          <a:p>
            <a:pPr>
              <a:buNone/>
            </a:pPr>
            <a:r>
              <a:rPr lang="en-US" b="1" dirty="0" err="1"/>
              <a:t>Dexlansoprazole</a:t>
            </a:r>
            <a:r>
              <a:rPr lang="en-US" b="1" dirty="0"/>
              <a:t> provides effective maintenance of EE healing and heartburn relief</a:t>
            </a:r>
          </a:p>
        </p:txBody>
      </p:sp>
      <p:sp>
        <p:nvSpPr>
          <p:cNvPr id="17" name="Diagonal Stripe 16"/>
          <p:cNvSpPr/>
          <p:nvPr/>
        </p:nvSpPr>
        <p:spPr>
          <a:xfrm>
            <a:off x="552450" y="1385454"/>
            <a:ext cx="914400" cy="1510146"/>
          </a:xfrm>
          <a:prstGeom prst="diagStrip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8" name="Rectangle 17"/>
          <p:cNvSpPr/>
          <p:nvPr/>
        </p:nvSpPr>
        <p:spPr>
          <a:xfrm rot="18074466">
            <a:off x="283427" y="1695781"/>
            <a:ext cx="1186543" cy="492443"/>
          </a:xfrm>
          <a:prstGeom prst="rect">
            <a:avLst/>
          </a:prstGeom>
        </p:spPr>
        <p:txBody>
          <a:bodyPr wrap="non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Efficacy</a:t>
            </a:r>
          </a:p>
        </p:txBody>
      </p:sp>
    </p:spTree>
    <p:extLst>
      <p:ext uri="{BB962C8B-B14F-4D97-AF65-F5344CB8AC3E}">
        <p14:creationId xmlns:p14="http://schemas.microsoft.com/office/powerpoint/2010/main" xmlns="" val="23777757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ttp://www.casadicomo.com/fda%20approv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451911">
            <a:off x="7809390" y="1967964"/>
            <a:ext cx="2064666" cy="1078557"/>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Diagonal Stripe 18"/>
          <p:cNvSpPr/>
          <p:nvPr/>
        </p:nvSpPr>
        <p:spPr>
          <a:xfrm>
            <a:off x="809625" y="1685492"/>
            <a:ext cx="914400" cy="1510146"/>
          </a:xfrm>
          <a:prstGeom prst="diagStrip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0" name="Rectangle 19"/>
          <p:cNvSpPr/>
          <p:nvPr/>
        </p:nvSpPr>
        <p:spPr>
          <a:xfrm rot="18074466">
            <a:off x="540602" y="1995819"/>
            <a:ext cx="1186543" cy="492443"/>
          </a:xfrm>
          <a:prstGeom prst="rect">
            <a:avLst/>
          </a:prstGeom>
        </p:spPr>
        <p:txBody>
          <a:bodyPr wrap="non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Efficacy</a:t>
            </a:r>
          </a:p>
        </p:txBody>
      </p:sp>
      <p:sp>
        <p:nvSpPr>
          <p:cNvPr id="23" name="Rounded Rectangle 22"/>
          <p:cNvSpPr/>
          <p:nvPr/>
        </p:nvSpPr>
        <p:spPr>
          <a:xfrm>
            <a:off x="1268488" y="4567238"/>
            <a:ext cx="8304138" cy="1295400"/>
          </a:xfrm>
          <a:prstGeom prst="roundRect">
            <a:avLst>
              <a:gd name="adj" fmla="val 13810"/>
            </a:avLst>
          </a:prstGeom>
          <a:solidFill>
            <a:schemeClr val="bg1"/>
          </a:solidFill>
          <a:ln>
            <a:solidFill>
              <a:schemeClr val="bg1">
                <a:lumMod val="75000"/>
              </a:schemeClr>
            </a:solidFill>
          </a:ln>
          <a:effectLst>
            <a:outerShdw blurRad="76200" dir="13500000" sy="23000" kx="1200000" algn="br" rotWithShape="0">
              <a:prstClr val="black">
                <a:alpha val="2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prstClr val="white"/>
              </a:solidFill>
            </a:endParaRPr>
          </a:p>
        </p:txBody>
      </p:sp>
      <p:sp>
        <p:nvSpPr>
          <p:cNvPr id="24" name="Content Placeholder 2"/>
          <p:cNvSpPr>
            <a:spLocks noGrp="1"/>
          </p:cNvSpPr>
          <p:nvPr>
            <p:ph idx="1"/>
          </p:nvPr>
        </p:nvSpPr>
        <p:spPr>
          <a:xfrm>
            <a:off x="1266826" y="4724833"/>
            <a:ext cx="8214493" cy="971550"/>
          </a:xfrm>
          <a:effectLst>
            <a:glow rad="228600">
              <a:schemeClr val="accent2">
                <a:satMod val="175000"/>
                <a:alpha val="40000"/>
              </a:schemeClr>
            </a:glow>
            <a:outerShdw blurRad="76200" dir="18900000" sy="23000" kx="-1200000" algn="bl" rotWithShape="0">
              <a:prstClr val="black">
                <a:alpha val="20000"/>
              </a:prstClr>
            </a:outerShdw>
          </a:effectLst>
          <a:scene3d>
            <a:camera prst="obliqueTopRight"/>
            <a:lightRig rig="threePt" dir="t"/>
          </a:scene3d>
        </p:spPr>
        <p:txBody>
          <a:bodyPr>
            <a:noAutofit/>
          </a:bodyPr>
          <a:lstStyle/>
          <a:p>
            <a:pPr lvl="0">
              <a:buNone/>
              <a:defRPr/>
            </a:pPr>
            <a:r>
              <a:rPr lang="en-US" sz="2400" b="1" dirty="0">
                <a:effectLst>
                  <a:outerShdw blurRad="38100" dist="38100" dir="2700000" algn="tl">
                    <a:srgbClr val="000000">
                      <a:alpha val="43137"/>
                    </a:srgbClr>
                  </a:outerShdw>
                </a:effectLst>
              </a:rPr>
              <a:t>with a recommended dose of</a:t>
            </a:r>
          </a:p>
          <a:p>
            <a:pPr lvl="0">
              <a:buNone/>
              <a:defRPr/>
            </a:pPr>
            <a:r>
              <a:rPr lang="en-US" b="1" i="1" dirty="0" err="1">
                <a:effectLst>
                  <a:outerShdw blurRad="38100" dist="38100" dir="2700000" algn="tl">
                    <a:srgbClr val="000000">
                      <a:alpha val="43137"/>
                    </a:srgbClr>
                  </a:outerShdw>
                </a:effectLst>
              </a:rPr>
              <a:t>Dexlansoprazole</a:t>
            </a:r>
            <a:r>
              <a:rPr lang="en-US" b="1" i="1" dirty="0">
                <a:effectLst>
                  <a:outerShdw blurRad="38100" dist="38100" dir="2700000" algn="tl">
                    <a:srgbClr val="000000">
                      <a:alpha val="43137"/>
                    </a:srgbClr>
                  </a:outerShdw>
                </a:effectLst>
              </a:rPr>
              <a:t> 30mg </a:t>
            </a:r>
            <a:r>
              <a:rPr lang="en-US" sz="2400" b="1" dirty="0">
                <a:effectLst>
                  <a:outerShdw blurRad="38100" dist="38100" dir="2700000" algn="tl">
                    <a:srgbClr val="000000">
                      <a:alpha val="43137"/>
                    </a:srgbClr>
                  </a:outerShdw>
                </a:effectLst>
              </a:rPr>
              <a:t>once daily for up to 6 months</a:t>
            </a:r>
          </a:p>
        </p:txBody>
      </p:sp>
      <p:sp>
        <p:nvSpPr>
          <p:cNvPr id="14" name="Rounded Rectangle 13"/>
          <p:cNvSpPr/>
          <p:nvPr/>
        </p:nvSpPr>
        <p:spPr>
          <a:xfrm>
            <a:off x="1419222" y="2586038"/>
            <a:ext cx="6781803" cy="1098332"/>
          </a:xfrm>
          <a:prstGeom prst="roundRect">
            <a:avLst>
              <a:gd name="adj" fmla="val 13810"/>
            </a:avLst>
          </a:prstGeom>
          <a:solidFill>
            <a:schemeClr val="bg1"/>
          </a:solidFill>
          <a:ln>
            <a:solidFill>
              <a:schemeClr val="bg1">
                <a:lumMod val="75000"/>
              </a:schemeClr>
            </a:solidFill>
          </a:ln>
          <a:effectLst>
            <a:outerShdw blurRad="76200" dir="13500000" sy="23000" kx="1200000" algn="br" rotWithShape="0">
              <a:prstClr val="black">
                <a:alpha val="2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1190625" y="2693770"/>
            <a:ext cx="7010400" cy="914400"/>
          </a:xfrm>
          <a:prstGeom prst="rect">
            <a:avLst/>
          </a:prstGeom>
          <a:effectLst>
            <a:glow rad="228600">
              <a:schemeClr val="accent2">
                <a:satMod val="175000"/>
                <a:alpha val="40000"/>
              </a:schemeClr>
            </a:glow>
            <a:outerShdw blurRad="76200" dir="18900000" sy="23000" kx="-1200000" algn="bl" rotWithShape="0">
              <a:prstClr val="black">
                <a:alpha val="20000"/>
              </a:prstClr>
            </a:outerShdw>
          </a:effectLst>
          <a:scene3d>
            <a:camera prst="obliqueTopRight"/>
            <a:lightRig rig="threePt" dir="t"/>
          </a:scene3d>
        </p:spPr>
        <p:txBody>
          <a:bodyPr vert="horz" lIns="91440" tIns="45720" rIns="91440" bIns="45720" rtlCol="0">
            <a:noAutofit/>
          </a:bodyPr>
          <a:lstStyle/>
          <a:p>
            <a:pPr marL="342900" indent="-342900">
              <a:spcBef>
                <a:spcPct val="20000"/>
              </a:spcBef>
              <a:defRPr/>
            </a:pPr>
            <a:r>
              <a:rPr lang="en-US" sz="2400" b="1" dirty="0">
                <a:solidFill>
                  <a:prstClr val="black"/>
                </a:solidFill>
                <a:effectLst>
                  <a:outerShdw blurRad="38100" dist="38100" dir="2700000" algn="tl">
                    <a:srgbClr val="000000">
                      <a:alpha val="43137"/>
                    </a:srgbClr>
                  </a:outerShdw>
                </a:effectLst>
              </a:rPr>
              <a:t> 	</a:t>
            </a:r>
            <a:r>
              <a:rPr lang="en-US" sz="2800" b="1" i="1" dirty="0" err="1">
                <a:solidFill>
                  <a:prstClr val="black"/>
                </a:solidFill>
                <a:effectLst>
                  <a:outerShdw blurRad="38100" dist="38100" dir="2700000" algn="tl">
                    <a:srgbClr val="000000">
                      <a:alpha val="43137"/>
                    </a:srgbClr>
                  </a:outerShdw>
                </a:effectLst>
              </a:rPr>
              <a:t>Dexlansoprazole</a:t>
            </a:r>
            <a:r>
              <a:rPr lang="en-US" sz="2800" b="1" i="1" dirty="0">
                <a:solidFill>
                  <a:prstClr val="black"/>
                </a:solidFill>
                <a:effectLst>
                  <a:outerShdw blurRad="38100" dist="38100" dir="2700000" algn="tl">
                    <a:srgbClr val="000000">
                      <a:alpha val="43137"/>
                    </a:srgbClr>
                  </a:outerShdw>
                </a:effectLst>
              </a:rPr>
              <a:t> </a:t>
            </a:r>
            <a:r>
              <a:rPr lang="en-US" sz="2400" b="1" dirty="0">
                <a:solidFill>
                  <a:prstClr val="black"/>
                </a:solidFill>
                <a:effectLst>
                  <a:outerShdw blurRad="38100" dist="38100" dir="2700000" algn="tl">
                    <a:srgbClr val="000000">
                      <a:alpha val="43137"/>
                    </a:srgbClr>
                  </a:outerShdw>
                </a:effectLst>
              </a:rPr>
              <a:t>is indicated for maintaining healing of Erosive Esophagitis and heartburn relief</a:t>
            </a:r>
          </a:p>
        </p:txBody>
      </p:sp>
    </p:spTree>
    <p:extLst>
      <p:ext uri="{BB962C8B-B14F-4D97-AF65-F5344CB8AC3E}">
        <p14:creationId xmlns:p14="http://schemas.microsoft.com/office/powerpoint/2010/main" xmlns="" val="649543480"/>
      </p:ext>
    </p:extLst>
  </p:cSld>
  <p:clrMapOvr>
    <a:masterClrMapping/>
  </p:clrMapOvr>
  <p:transition>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109787" y="5167238"/>
            <a:ext cx="5638800" cy="1552399"/>
          </a:xfrm>
          <a:prstGeom prst="roundRect">
            <a:avLst/>
          </a:prstGeom>
          <a:solidFill>
            <a:schemeClr val="bg1"/>
          </a:solidFill>
          <a:ln>
            <a:solidFill>
              <a:schemeClr val="bg1">
                <a:lumMod val="95000"/>
              </a:schemeClr>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Content Placeholder 2"/>
          <p:cNvSpPr>
            <a:spLocks noGrp="1"/>
          </p:cNvSpPr>
          <p:nvPr>
            <p:ph idx="1"/>
          </p:nvPr>
        </p:nvSpPr>
        <p:spPr>
          <a:xfrm>
            <a:off x="1804987" y="5477270"/>
            <a:ext cx="5791200" cy="1266431"/>
          </a:xfrm>
          <a:effectLst>
            <a:outerShdw blurRad="50800" dist="38100" dir="18900000" algn="bl" rotWithShape="0">
              <a:prstClr val="black">
                <a:alpha val="40000"/>
              </a:prstClr>
            </a:outerShdw>
          </a:effectLst>
        </p:spPr>
        <p:txBody>
          <a:bodyPr>
            <a:noAutofit/>
          </a:bodyPr>
          <a:lstStyle/>
          <a:p>
            <a:pPr marL="360363" indent="0" algn="ctr">
              <a:buNone/>
            </a:pPr>
            <a:r>
              <a:rPr lang="en-US" b="1" dirty="0"/>
              <a:t>DELASTOM offers dosing flexibility, regardless of food.</a:t>
            </a:r>
          </a:p>
          <a:p>
            <a:pPr algn="ctr"/>
            <a:endParaRPr lang="en-US" b="1" dirty="0">
              <a:latin typeface="Arial" pitchFamily="34" charset="0"/>
              <a:cs typeface="Arial" pitchFamily="34" charset="0"/>
            </a:endParaRPr>
          </a:p>
        </p:txBody>
      </p:sp>
      <p:sp>
        <p:nvSpPr>
          <p:cNvPr id="15" name="Diagonal Stripe 14"/>
          <p:cNvSpPr/>
          <p:nvPr/>
        </p:nvSpPr>
        <p:spPr>
          <a:xfrm>
            <a:off x="738187" y="1471613"/>
            <a:ext cx="914400" cy="1538287"/>
          </a:xfrm>
          <a:prstGeom prst="diagStripe">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6" name="Rectangle 15"/>
          <p:cNvSpPr/>
          <p:nvPr/>
        </p:nvSpPr>
        <p:spPr>
          <a:xfrm rot="18074466">
            <a:off x="544711" y="1801905"/>
            <a:ext cx="1045367" cy="492443"/>
          </a:xfrm>
          <a:prstGeom prst="rect">
            <a:avLst/>
          </a:prstGeom>
        </p:spPr>
        <p:txBody>
          <a:bodyPr wrap="square">
            <a:spAutoFit/>
          </a:bodyPr>
          <a:lstStyle/>
          <a:p>
            <a:r>
              <a:rPr lang="en-US" sz="2600" b="1" i="1" dirty="0">
                <a:solidFill>
                  <a:prstClr val="white"/>
                </a:solidFill>
                <a:effectLst>
                  <a:outerShdw blurRad="38100" dist="38100" dir="2700000" algn="tl">
                    <a:srgbClr val="000000">
                      <a:alpha val="43137"/>
                    </a:srgbClr>
                  </a:outerShdw>
                </a:effectLst>
                <a:latin typeface="Monotype Corsiva" pitchFamily="66" charset="0"/>
              </a:rPr>
              <a:t>Dosing</a:t>
            </a:r>
          </a:p>
        </p:txBody>
      </p:sp>
      <p:graphicFrame>
        <p:nvGraphicFramePr>
          <p:cNvPr id="18" name="Table 17"/>
          <p:cNvGraphicFramePr>
            <a:graphicFrameLocks noGrp="1"/>
          </p:cNvGraphicFramePr>
          <p:nvPr>
            <p:extLst>
              <p:ext uri="{D42A27DB-BD31-4B8C-83A1-F6EECF244321}">
                <p14:modId xmlns:p14="http://schemas.microsoft.com/office/powerpoint/2010/main" xmlns="" val="572305208"/>
              </p:ext>
            </p:extLst>
          </p:nvPr>
        </p:nvGraphicFramePr>
        <p:xfrm>
          <a:off x="2262187" y="1887991"/>
          <a:ext cx="5867400" cy="3012620"/>
        </p:xfrm>
        <a:graphic>
          <a:graphicData uri="http://schemas.openxmlformats.org/drawingml/2006/table">
            <a:tbl>
              <a:tblPr/>
              <a:tblGrid>
                <a:gridCol w="1805354">
                  <a:extLst>
                    <a:ext uri="{9D8B030D-6E8A-4147-A177-3AD203B41FA5}">
                      <a16:colId xmlns:a16="http://schemas.microsoft.com/office/drawing/2014/main" xmlns="" val="20000"/>
                    </a:ext>
                  </a:extLst>
                </a:gridCol>
                <a:gridCol w="4062046">
                  <a:extLst>
                    <a:ext uri="{9D8B030D-6E8A-4147-A177-3AD203B41FA5}">
                      <a16:colId xmlns:a16="http://schemas.microsoft.com/office/drawing/2014/main" xmlns="" val="20001"/>
                    </a:ext>
                  </a:extLst>
                </a:gridCol>
              </a:tblGrid>
              <a:tr h="602524">
                <a:tc>
                  <a:txBody>
                    <a:bodyPr/>
                    <a:lstStyle/>
                    <a:p>
                      <a:pPr algn="ctr" fontAlgn="ctr"/>
                      <a:r>
                        <a:rPr lang="en-US" sz="1800" b="1" i="0" u="none" strike="noStrike" dirty="0">
                          <a:solidFill>
                            <a:srgbClr val="000000"/>
                          </a:solidFill>
                          <a:latin typeface="Calibri"/>
                        </a:rPr>
                        <a:t>PPI</a:t>
                      </a:r>
                    </a:p>
                  </a:txBody>
                  <a:tcPr marL="9525" marR="9525" marT="9525" marB="0" anchor="ctr">
                    <a:lnL>
                      <a:noFill/>
                    </a:lnL>
                    <a:lnR w="6350" cap="flat" cmpd="sng" algn="ctr">
                      <a:solidFill>
                        <a:srgbClr val="9BBB59"/>
                      </a:solidFill>
                      <a:prstDash val="solid"/>
                      <a:round/>
                      <a:headEnd type="none" w="med" len="med"/>
                      <a:tailEnd type="none" w="med" len="med"/>
                    </a:lnR>
                    <a:lnT>
                      <a:noFill/>
                    </a:lnT>
                    <a:lnB w="6350" cap="flat" cmpd="sng" algn="ctr">
                      <a:solidFill>
                        <a:srgbClr val="9BBB59"/>
                      </a:solidFill>
                      <a:prstDash val="solid"/>
                      <a:round/>
                      <a:headEnd type="none" w="med" len="med"/>
                      <a:tailEnd type="none" w="med" len="med"/>
                    </a:lnB>
                  </a:tcPr>
                </a:tc>
                <a:tc>
                  <a:txBody>
                    <a:bodyPr/>
                    <a:lstStyle/>
                    <a:p>
                      <a:pPr algn="ctr" fontAlgn="ctr"/>
                      <a:r>
                        <a:rPr lang="en-US" sz="1800" b="1" i="0" u="none" strike="noStrike" dirty="0">
                          <a:solidFill>
                            <a:srgbClr val="000000"/>
                          </a:solidFill>
                          <a:latin typeface="Calibri"/>
                        </a:rPr>
                        <a:t>Administration</a:t>
                      </a:r>
                    </a:p>
                  </a:txBody>
                  <a:tcPr marL="9525" marR="9525" marT="9525" marB="0" anchor="ctr">
                    <a:lnL w="6350" cap="flat" cmpd="sng" algn="ctr">
                      <a:solidFill>
                        <a:srgbClr val="9BBB59"/>
                      </a:solidFill>
                      <a:prstDash val="solid"/>
                      <a:round/>
                      <a:headEnd type="none" w="med" len="med"/>
                      <a:tailEnd type="none" w="med" len="med"/>
                    </a:lnL>
                    <a:lnR>
                      <a:noFill/>
                    </a:lnR>
                    <a:lnT>
                      <a:noFill/>
                    </a:lnT>
                    <a:lnB w="6350" cap="flat" cmpd="sng" algn="ctr">
                      <a:solidFill>
                        <a:srgbClr val="9BBB59"/>
                      </a:solidFill>
                      <a:prstDash val="solid"/>
                      <a:round/>
                      <a:headEnd type="none" w="med" len="med"/>
                      <a:tailEnd type="none" w="med" len="med"/>
                    </a:lnB>
                  </a:tcPr>
                </a:tc>
                <a:extLst>
                  <a:ext uri="{0D108BD9-81ED-4DB2-BD59-A6C34878D82A}">
                    <a16:rowId xmlns:a16="http://schemas.microsoft.com/office/drawing/2014/main" xmlns="" val="10000"/>
                  </a:ext>
                </a:extLst>
              </a:tr>
              <a:tr h="602524">
                <a:tc>
                  <a:txBody>
                    <a:bodyPr/>
                    <a:lstStyle/>
                    <a:p>
                      <a:pPr algn="ctr" fontAlgn="ctr"/>
                      <a:r>
                        <a:rPr lang="en-US" sz="1800" b="1" i="0" u="none" strike="noStrike" dirty="0" err="1">
                          <a:solidFill>
                            <a:srgbClr val="FFFFFF"/>
                          </a:solidFill>
                          <a:latin typeface="Calibri"/>
                        </a:rPr>
                        <a:t>Dexlansoprazole</a:t>
                      </a:r>
                      <a:endParaRPr lang="en-US" sz="1800" b="1" i="0" u="none" strike="noStrike" dirty="0">
                        <a:solidFill>
                          <a:srgbClr val="FFFFFF"/>
                        </a:solidFill>
                        <a:latin typeface="Calibri"/>
                      </a:endParaRPr>
                    </a:p>
                  </a:txBody>
                  <a:tcPr marL="9525" marR="9525" marT="9525" marB="0" anchor="ctr">
                    <a:lnL>
                      <a:noFill/>
                    </a:lnL>
                    <a:lnR w="6350" cap="flat" cmpd="sng" algn="ctr">
                      <a:solidFill>
                        <a:srgbClr val="9BBB59"/>
                      </a:solidFill>
                      <a:prstDash val="solid"/>
                      <a:round/>
                      <a:headEnd type="none" w="med" len="med"/>
                      <a:tailEnd type="none" w="med" len="med"/>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solidFill>
                      <a:srgbClr val="4F81BD"/>
                    </a:solidFill>
                  </a:tcPr>
                </a:tc>
                <a:tc>
                  <a:txBody>
                    <a:bodyPr/>
                    <a:lstStyle/>
                    <a:p>
                      <a:pPr algn="ctr" fontAlgn="ctr"/>
                      <a:r>
                        <a:rPr lang="en-US" sz="1800" b="1" i="0" u="none" strike="noStrike" dirty="0">
                          <a:solidFill>
                            <a:srgbClr val="FFFFFF"/>
                          </a:solidFill>
                          <a:latin typeface="Calibri"/>
                        </a:rPr>
                        <a:t>with or without food</a:t>
                      </a:r>
                    </a:p>
                  </a:txBody>
                  <a:tcPr marL="9525" marR="9525" marT="9525" marB="0" anchor="ctr">
                    <a:lnL w="6350" cap="flat" cmpd="sng" algn="ctr">
                      <a:solidFill>
                        <a:srgbClr val="9BBB59"/>
                      </a:solidFill>
                      <a:prstDash val="solid"/>
                      <a:round/>
                      <a:headEnd type="none" w="med" len="med"/>
                      <a:tailEnd type="none" w="med" len="med"/>
                    </a:lnL>
                    <a:lnR>
                      <a:noFill/>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solidFill>
                      <a:srgbClr val="4F81BD"/>
                    </a:solidFill>
                  </a:tcPr>
                </a:tc>
                <a:extLst>
                  <a:ext uri="{0D108BD9-81ED-4DB2-BD59-A6C34878D82A}">
                    <a16:rowId xmlns:a16="http://schemas.microsoft.com/office/drawing/2014/main" xmlns="" val="10001"/>
                  </a:ext>
                </a:extLst>
              </a:tr>
              <a:tr h="602524">
                <a:tc>
                  <a:txBody>
                    <a:bodyPr/>
                    <a:lstStyle/>
                    <a:p>
                      <a:pPr algn="ctr" fontAlgn="ctr"/>
                      <a:r>
                        <a:rPr lang="en-US" sz="1600" b="1" i="0" u="none" strike="noStrike">
                          <a:solidFill>
                            <a:srgbClr val="000000"/>
                          </a:solidFill>
                          <a:latin typeface="Calibri"/>
                        </a:rPr>
                        <a:t>Lansoprazole</a:t>
                      </a:r>
                    </a:p>
                  </a:txBody>
                  <a:tcPr marL="9525" marR="9525" marT="9525" marB="0" anchor="ctr">
                    <a:lnL>
                      <a:noFill/>
                    </a:lnL>
                    <a:lnR w="6350" cap="flat" cmpd="sng" algn="ctr">
                      <a:solidFill>
                        <a:srgbClr val="9BBB59"/>
                      </a:solidFill>
                      <a:prstDash val="solid"/>
                      <a:round/>
                      <a:headEnd type="none" w="med" len="med"/>
                      <a:tailEnd type="none" w="med" len="med"/>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tcPr>
                </a:tc>
                <a:tc rowSpan="3">
                  <a:txBody>
                    <a:bodyPr/>
                    <a:lstStyle/>
                    <a:p>
                      <a:pPr algn="ctr" fontAlgn="ctr"/>
                      <a:r>
                        <a:rPr lang="en-US" sz="1800" b="0" i="0" u="none" strike="noStrike" dirty="0">
                          <a:solidFill>
                            <a:srgbClr val="000000"/>
                          </a:solidFill>
                          <a:latin typeface="Calibri"/>
                        </a:rPr>
                        <a:t>before eating</a:t>
                      </a:r>
                    </a:p>
                  </a:txBody>
                  <a:tcPr marL="9525" marR="9525" marT="9525" marB="0" anchor="ctr">
                    <a:lnL w="6350" cap="flat" cmpd="sng" algn="ctr">
                      <a:solidFill>
                        <a:srgbClr val="9BBB59"/>
                      </a:solidFill>
                      <a:prstDash val="solid"/>
                      <a:round/>
                      <a:headEnd type="none" w="med" len="med"/>
                      <a:tailEnd type="none" w="med" len="med"/>
                    </a:lnL>
                    <a:lnR>
                      <a:noFill/>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tcPr>
                </a:tc>
                <a:extLst>
                  <a:ext uri="{0D108BD9-81ED-4DB2-BD59-A6C34878D82A}">
                    <a16:rowId xmlns:a16="http://schemas.microsoft.com/office/drawing/2014/main" xmlns="" val="10002"/>
                  </a:ext>
                </a:extLst>
              </a:tr>
              <a:tr h="602524">
                <a:tc>
                  <a:txBody>
                    <a:bodyPr/>
                    <a:lstStyle/>
                    <a:p>
                      <a:pPr algn="ctr" fontAlgn="ctr"/>
                      <a:r>
                        <a:rPr lang="en-US" sz="1600" b="1" i="0" u="none" strike="noStrike" dirty="0" err="1">
                          <a:solidFill>
                            <a:srgbClr val="000000"/>
                          </a:solidFill>
                          <a:latin typeface="Calibri"/>
                        </a:rPr>
                        <a:t>Esomeprazole</a:t>
                      </a:r>
                      <a:endParaRPr lang="en-US" sz="1600" b="1" i="0" u="none" strike="noStrike" dirty="0">
                        <a:solidFill>
                          <a:srgbClr val="000000"/>
                        </a:solidFill>
                        <a:latin typeface="Calibri"/>
                      </a:endParaRPr>
                    </a:p>
                  </a:txBody>
                  <a:tcPr marL="9525" marR="9525" marT="9525" marB="0" anchor="ctr">
                    <a:lnL>
                      <a:noFill/>
                    </a:lnL>
                    <a:lnR w="6350" cap="flat" cmpd="sng" algn="ctr">
                      <a:solidFill>
                        <a:srgbClr val="9BBB59"/>
                      </a:solidFill>
                      <a:prstDash val="solid"/>
                      <a:round/>
                      <a:headEnd type="none" w="med" len="med"/>
                      <a:tailEnd type="none" w="med" len="med"/>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0003"/>
                  </a:ext>
                </a:extLst>
              </a:tr>
              <a:tr h="602524">
                <a:tc>
                  <a:txBody>
                    <a:bodyPr/>
                    <a:lstStyle/>
                    <a:p>
                      <a:pPr algn="ctr" fontAlgn="ctr"/>
                      <a:r>
                        <a:rPr lang="en-US" sz="1600" b="1" i="0" u="none" strike="noStrike" dirty="0" err="1">
                          <a:solidFill>
                            <a:srgbClr val="000000"/>
                          </a:solidFill>
                          <a:latin typeface="Calibri"/>
                        </a:rPr>
                        <a:t>Omeprazole</a:t>
                      </a:r>
                      <a:endParaRPr lang="en-US" sz="1600" b="1" i="0" u="none" strike="noStrike" dirty="0">
                        <a:solidFill>
                          <a:srgbClr val="000000"/>
                        </a:solidFill>
                        <a:latin typeface="Calibri"/>
                      </a:endParaRPr>
                    </a:p>
                  </a:txBody>
                  <a:tcPr marL="9525" marR="9525" marT="9525" marB="0" anchor="ctr">
                    <a:lnL>
                      <a:noFill/>
                    </a:lnL>
                    <a:lnR w="6350" cap="flat" cmpd="sng" algn="ctr">
                      <a:solidFill>
                        <a:srgbClr val="9BBB59"/>
                      </a:solidFill>
                      <a:prstDash val="solid"/>
                      <a:round/>
                      <a:headEnd type="none" w="med" len="med"/>
                      <a:tailEnd type="none" w="med" len="med"/>
                    </a:lnR>
                    <a:lnT w="6350" cap="flat" cmpd="sng" algn="ctr">
                      <a:solidFill>
                        <a:srgbClr val="9BBB59"/>
                      </a:solidFill>
                      <a:prstDash val="solid"/>
                      <a:round/>
                      <a:headEnd type="none" w="med" len="med"/>
                      <a:tailEnd type="none" w="med" len="med"/>
                    </a:lnT>
                    <a:lnB w="6350" cap="flat" cmpd="sng" algn="ctr">
                      <a:solidFill>
                        <a:srgbClr val="9BBB5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0004"/>
                  </a:ext>
                </a:extLst>
              </a:tr>
            </a:tbl>
          </a:graphicData>
        </a:graphic>
      </p:graphicFrame>
      <p:sp>
        <p:nvSpPr>
          <p:cNvPr id="14" name="Rectangle 13"/>
          <p:cNvSpPr/>
          <p:nvPr/>
        </p:nvSpPr>
        <p:spPr>
          <a:xfrm>
            <a:off x="2248119" y="2548620"/>
            <a:ext cx="5867400" cy="5433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3447120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F6EA13-2C3C-4F10-B5DE-32EB2C3C1207}"/>
              </a:ext>
            </a:extLst>
          </p:cNvPr>
          <p:cNvSpPr>
            <a:spLocks noGrp="1"/>
          </p:cNvSpPr>
          <p:nvPr>
            <p:ph type="title"/>
          </p:nvPr>
        </p:nvSpPr>
        <p:spPr>
          <a:xfrm>
            <a:off x="3264578" y="793749"/>
            <a:ext cx="5177072" cy="1325563"/>
          </a:xfrm>
        </p:spPr>
        <p:txBody>
          <a:bodyPr/>
          <a:lstStyle/>
          <a:p>
            <a:r>
              <a:rPr lang="en-US" b="1" dirty="0">
                <a:effectLst>
                  <a:outerShdw blurRad="38100" dist="38100" dir="2700000" algn="tl">
                    <a:srgbClr val="000000">
                      <a:alpha val="43137"/>
                    </a:srgbClr>
                  </a:outerShdw>
                </a:effectLst>
              </a:rPr>
              <a:t>Mechanism of action </a:t>
            </a:r>
          </a:p>
        </p:txBody>
      </p:sp>
      <p:sp>
        <p:nvSpPr>
          <p:cNvPr id="3" name="Content Placeholder 2">
            <a:extLst>
              <a:ext uri="{FF2B5EF4-FFF2-40B4-BE49-F238E27FC236}">
                <a16:creationId xmlns:a16="http://schemas.microsoft.com/office/drawing/2014/main" xmlns="" id="{15398540-546A-4A02-8817-A2A85F50BF65}"/>
              </a:ext>
            </a:extLst>
          </p:cNvPr>
          <p:cNvSpPr>
            <a:spLocks noGrp="1"/>
          </p:cNvSpPr>
          <p:nvPr>
            <p:ph idx="1"/>
          </p:nvPr>
        </p:nvSpPr>
        <p:spPr>
          <a:xfrm>
            <a:off x="595314" y="2563020"/>
            <a:ext cx="10515600" cy="4351338"/>
          </a:xfrm>
        </p:spPr>
        <p:txBody>
          <a:bodyPr>
            <a:normAutofit/>
          </a:bodyPr>
          <a:lstStyle/>
          <a:p>
            <a:pPr algn="just">
              <a:lnSpc>
                <a:spcPct val="150000"/>
              </a:lnSpc>
            </a:pPr>
            <a:r>
              <a:rPr lang="en-US" sz="2400" dirty="0"/>
              <a:t>Proton pump inhibitors (PPIs) effectively block gastric acid secretion by irreversibly binding to and inhibiting the hydrogen-potassium ATPase pump that resides on the luminal surface of the parietal cell membrane.</a:t>
            </a:r>
          </a:p>
        </p:txBody>
      </p:sp>
    </p:spTree>
    <p:extLst>
      <p:ext uri="{BB962C8B-B14F-4D97-AF65-F5344CB8AC3E}">
        <p14:creationId xmlns:p14="http://schemas.microsoft.com/office/powerpoint/2010/main" xmlns="" val="15200576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xmlns="" val="4056751073"/>
              </p:ext>
            </p:extLst>
          </p:nvPr>
        </p:nvGraphicFramePr>
        <p:xfrm>
          <a:off x="695325" y="1333500"/>
          <a:ext cx="8153400" cy="121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p:cNvGraphicFramePr/>
          <p:nvPr>
            <p:extLst>
              <p:ext uri="{D42A27DB-BD31-4B8C-83A1-F6EECF244321}">
                <p14:modId xmlns:p14="http://schemas.microsoft.com/office/powerpoint/2010/main" xmlns="" val="69889356"/>
              </p:ext>
            </p:extLst>
          </p:nvPr>
        </p:nvGraphicFramePr>
        <p:xfrm>
          <a:off x="695325" y="3009900"/>
          <a:ext cx="8153400" cy="121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4" name="Diagram 13"/>
          <p:cNvGraphicFramePr/>
          <p:nvPr>
            <p:extLst>
              <p:ext uri="{D42A27DB-BD31-4B8C-83A1-F6EECF244321}">
                <p14:modId xmlns:p14="http://schemas.microsoft.com/office/powerpoint/2010/main" xmlns="" val="2924291479"/>
              </p:ext>
            </p:extLst>
          </p:nvPr>
        </p:nvGraphicFramePr>
        <p:xfrm>
          <a:off x="695325" y="3848100"/>
          <a:ext cx="8153400" cy="1219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5" name="Diagram 14"/>
          <p:cNvGraphicFramePr/>
          <p:nvPr>
            <p:extLst>
              <p:ext uri="{D42A27DB-BD31-4B8C-83A1-F6EECF244321}">
                <p14:modId xmlns:p14="http://schemas.microsoft.com/office/powerpoint/2010/main" xmlns="" val="559248588"/>
              </p:ext>
            </p:extLst>
          </p:nvPr>
        </p:nvGraphicFramePr>
        <p:xfrm>
          <a:off x="695325" y="4686300"/>
          <a:ext cx="8153400" cy="12192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7" name="Diagram 16"/>
          <p:cNvGraphicFramePr/>
          <p:nvPr>
            <p:extLst>
              <p:ext uri="{D42A27DB-BD31-4B8C-83A1-F6EECF244321}">
                <p14:modId xmlns:p14="http://schemas.microsoft.com/office/powerpoint/2010/main" xmlns="" val="1568291464"/>
              </p:ext>
            </p:extLst>
          </p:nvPr>
        </p:nvGraphicFramePr>
        <p:xfrm>
          <a:off x="695325" y="2171700"/>
          <a:ext cx="8153400" cy="12192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8" name="Diagram 17"/>
          <p:cNvGraphicFramePr/>
          <p:nvPr>
            <p:extLst>
              <p:ext uri="{D42A27DB-BD31-4B8C-83A1-F6EECF244321}">
                <p14:modId xmlns:p14="http://schemas.microsoft.com/office/powerpoint/2010/main" xmlns="" val="515566322"/>
              </p:ext>
            </p:extLst>
          </p:nvPr>
        </p:nvGraphicFramePr>
        <p:xfrm>
          <a:off x="695325" y="5524500"/>
          <a:ext cx="8153400" cy="1219200"/>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Tree>
    <p:extLst>
      <p:ext uri="{BB962C8B-B14F-4D97-AF65-F5344CB8AC3E}">
        <p14:creationId xmlns:p14="http://schemas.microsoft.com/office/powerpoint/2010/main" xmlns="" val="48392421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7170" name="Picture 2"/>
          <p:cNvPicPr>
            <a:picLocks noChangeAspect="1" noChangeArrowheads="1"/>
          </p:cNvPicPr>
          <p:nvPr/>
        </p:nvPicPr>
        <p:blipFill>
          <a:blip r:embed="rId2" cstate="print"/>
          <a:srcRect/>
          <a:stretch>
            <a:fillRect/>
          </a:stretch>
        </p:blipFill>
        <p:spPr bwMode="auto">
          <a:xfrm>
            <a:off x="673100" y="1152525"/>
            <a:ext cx="10845800" cy="455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8194" name="Picture 2"/>
          <p:cNvPicPr>
            <a:picLocks noChangeAspect="1" noChangeArrowheads="1"/>
          </p:cNvPicPr>
          <p:nvPr/>
        </p:nvPicPr>
        <p:blipFill>
          <a:blip r:embed="rId2" cstate="print"/>
          <a:srcRect/>
          <a:stretch>
            <a:fillRect/>
          </a:stretch>
        </p:blipFill>
        <p:spPr bwMode="auto">
          <a:xfrm>
            <a:off x="704851" y="1157291"/>
            <a:ext cx="10782300" cy="454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6146" name="Picture 2"/>
          <p:cNvPicPr>
            <a:picLocks noChangeAspect="1" noChangeArrowheads="1"/>
          </p:cNvPicPr>
          <p:nvPr/>
        </p:nvPicPr>
        <p:blipFill>
          <a:blip r:embed="rId2" cstate="print"/>
          <a:srcRect/>
          <a:stretch>
            <a:fillRect/>
          </a:stretch>
        </p:blipFill>
        <p:spPr bwMode="auto">
          <a:xfrm>
            <a:off x="609600" y="1095375"/>
            <a:ext cx="10972800" cy="466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9218" name="Picture 2"/>
          <p:cNvPicPr>
            <a:picLocks noGrp="1" noChangeAspect="1" noChangeArrowheads="1"/>
          </p:cNvPicPr>
          <p:nvPr>
            <p:ph idx="1"/>
          </p:nvPr>
        </p:nvPicPr>
        <p:blipFill>
          <a:blip r:embed="rId2" cstate="print"/>
          <a:srcRect/>
          <a:stretch>
            <a:fillRect/>
          </a:stretch>
        </p:blipFill>
        <p:spPr bwMode="auto">
          <a:xfrm>
            <a:off x="705245" y="1600203"/>
            <a:ext cx="10781513"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10242" name="Picture 2"/>
          <p:cNvPicPr>
            <a:picLocks noChangeAspect="1" noChangeArrowheads="1"/>
          </p:cNvPicPr>
          <p:nvPr/>
        </p:nvPicPr>
        <p:blipFill>
          <a:blip r:embed="rId2" cstate="print"/>
          <a:srcRect/>
          <a:stretch>
            <a:fillRect/>
          </a:stretch>
        </p:blipFill>
        <p:spPr bwMode="auto">
          <a:xfrm>
            <a:off x="692151" y="1166816"/>
            <a:ext cx="10807700" cy="4524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11266" name="Picture 2"/>
          <p:cNvPicPr>
            <a:picLocks noChangeAspect="1" noChangeArrowheads="1"/>
          </p:cNvPicPr>
          <p:nvPr/>
        </p:nvPicPr>
        <p:blipFill>
          <a:blip r:embed="rId2" cstate="print"/>
          <a:srcRect/>
          <a:stretch>
            <a:fillRect/>
          </a:stretch>
        </p:blipFill>
        <p:spPr bwMode="auto">
          <a:xfrm>
            <a:off x="679451" y="1171575"/>
            <a:ext cx="10833100" cy="4514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12290" name="Picture 2"/>
          <p:cNvPicPr>
            <a:picLocks noChangeAspect="1" noChangeArrowheads="1"/>
          </p:cNvPicPr>
          <p:nvPr/>
        </p:nvPicPr>
        <p:blipFill>
          <a:blip r:embed="rId2" cstate="print"/>
          <a:srcRect/>
          <a:stretch>
            <a:fillRect/>
          </a:stretch>
        </p:blipFill>
        <p:spPr bwMode="auto">
          <a:xfrm>
            <a:off x="698500" y="1157291"/>
            <a:ext cx="10795000" cy="454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pic>
        <p:nvPicPr>
          <p:cNvPr id="13314" name="Picture 2"/>
          <p:cNvPicPr>
            <a:picLocks noChangeAspect="1" noChangeArrowheads="1"/>
          </p:cNvPicPr>
          <p:nvPr/>
        </p:nvPicPr>
        <p:blipFill>
          <a:blip r:embed="rId2" cstate="print"/>
          <a:srcRect/>
          <a:stretch>
            <a:fillRect/>
          </a:stretch>
        </p:blipFill>
        <p:spPr bwMode="auto">
          <a:xfrm>
            <a:off x="685800" y="1152525"/>
            <a:ext cx="10820400" cy="455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39350" y="218137"/>
            <a:ext cx="11521281" cy="582613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192011" y="6381328"/>
            <a:ext cx="5500904" cy="476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39351" y="332659"/>
            <a:ext cx="11624092" cy="62079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 y="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939784"/>
          </a:xfrm>
        </p:spPr>
        <p:txBody>
          <a:bodyPr/>
          <a:lstStyle/>
          <a:p>
            <a:r>
              <a:rPr lang="en-US" sz="4000" b="1" dirty="0" smtClean="0">
                <a:solidFill>
                  <a:schemeClr val="bg1"/>
                </a:solidFill>
              </a:rPr>
              <a:t>Conclusion</a:t>
            </a:r>
            <a:endParaRPr lang="en-US" sz="4000" b="1" dirty="0">
              <a:solidFill>
                <a:schemeClr val="bg1"/>
              </a:solidFill>
            </a:endParaRPr>
          </a:p>
        </p:txBody>
      </p:sp>
      <p:sp>
        <p:nvSpPr>
          <p:cNvPr id="3" name="Rectangle 2"/>
          <p:cNvSpPr/>
          <p:nvPr/>
        </p:nvSpPr>
        <p:spPr>
          <a:xfrm>
            <a:off x="476212" y="2630756"/>
            <a:ext cx="11239579" cy="2369880"/>
          </a:xfrm>
          <a:prstGeom prst="rect">
            <a:avLst/>
          </a:prstGeom>
          <a:solidFill>
            <a:schemeClr val="bg1">
              <a:lumMod val="95000"/>
            </a:schemeClr>
          </a:solidFill>
          <a:ln>
            <a:solidFill>
              <a:srgbClr val="0000FF"/>
            </a:solidFill>
          </a:ln>
        </p:spPr>
        <p:txBody>
          <a:bodyPr wrap="square">
            <a:spAutoFit/>
          </a:bodyPr>
          <a:lstStyle/>
          <a:p>
            <a:pPr algn="ctr" fontAlgn="base">
              <a:spcBef>
                <a:spcPct val="0"/>
              </a:spcBef>
              <a:spcAft>
                <a:spcPct val="0"/>
              </a:spcAft>
            </a:pPr>
            <a:endParaRPr lang="en-US" sz="800" b="1" dirty="0" smtClean="0">
              <a:solidFill>
                <a:srgbClr val="333399"/>
              </a:solidFill>
              <a:cs typeface="Arial" pitchFamily="34" charset="0"/>
            </a:endParaRPr>
          </a:p>
          <a:p>
            <a:pPr algn="ctr" fontAlgn="base">
              <a:spcBef>
                <a:spcPct val="0"/>
              </a:spcBef>
              <a:spcAft>
                <a:spcPct val="0"/>
              </a:spcAft>
            </a:pPr>
            <a:r>
              <a:rPr lang="en-US" sz="3200" b="1" dirty="0" smtClean="0">
                <a:solidFill>
                  <a:prstClr val="black"/>
                </a:solidFill>
                <a:latin typeface="Times New Roman" pitchFamily="18" charset="0"/>
                <a:cs typeface="Times New Roman" pitchFamily="18" charset="0"/>
              </a:rPr>
              <a:t>The lowest effective dose</a:t>
            </a:r>
          </a:p>
          <a:p>
            <a:pPr algn="ctr" fontAlgn="base">
              <a:spcBef>
                <a:spcPct val="0"/>
              </a:spcBef>
              <a:spcAft>
                <a:spcPct val="0"/>
              </a:spcAft>
            </a:pPr>
            <a:r>
              <a:rPr lang="en-US" b="1" dirty="0" smtClean="0">
                <a:solidFill>
                  <a:prstClr val="black"/>
                </a:solidFill>
                <a:latin typeface="Times New Roman" pitchFamily="18" charset="0"/>
                <a:cs typeface="Times New Roman" pitchFamily="18" charset="0"/>
              </a:rPr>
              <a:t> </a:t>
            </a:r>
            <a:br>
              <a:rPr lang="en-US" b="1" dirty="0" smtClean="0">
                <a:solidFill>
                  <a:prstClr val="black"/>
                </a:solidFill>
                <a:latin typeface="Times New Roman" pitchFamily="18" charset="0"/>
                <a:cs typeface="Times New Roman" pitchFamily="18" charset="0"/>
              </a:rPr>
            </a:br>
            <a:r>
              <a:rPr lang="en-US" sz="3200" b="1" dirty="0" smtClean="0">
                <a:solidFill>
                  <a:prstClr val="black"/>
                </a:solidFill>
                <a:latin typeface="Times New Roman" pitchFamily="18" charset="0"/>
                <a:cs typeface="Times New Roman" pitchFamily="18" charset="0"/>
              </a:rPr>
              <a:t>of the cheapest drug </a:t>
            </a:r>
            <a:r>
              <a:rPr lang="en-US" sz="3600" b="1" dirty="0" smtClean="0">
                <a:solidFill>
                  <a:prstClr val="black"/>
                </a:solidFill>
                <a:latin typeface="Times New Roman" pitchFamily="18" charset="0"/>
                <a:cs typeface="Times New Roman" pitchFamily="18" charset="0"/>
              </a:rPr>
              <a:t/>
            </a:r>
            <a:br>
              <a:rPr lang="en-US" sz="3600" b="1" dirty="0" smtClean="0">
                <a:solidFill>
                  <a:prstClr val="black"/>
                </a:solidFill>
                <a:latin typeface="Times New Roman" pitchFamily="18" charset="0"/>
                <a:cs typeface="Times New Roman" pitchFamily="18" charset="0"/>
              </a:rPr>
            </a:br>
            <a:endParaRPr lang="en-US" b="1" dirty="0" smtClean="0">
              <a:solidFill>
                <a:prstClr val="black"/>
              </a:solidFill>
              <a:latin typeface="Times New Roman" pitchFamily="18" charset="0"/>
              <a:cs typeface="Times New Roman" pitchFamily="18" charset="0"/>
            </a:endParaRPr>
          </a:p>
          <a:p>
            <a:pPr algn="ctr" fontAlgn="base">
              <a:spcBef>
                <a:spcPct val="0"/>
              </a:spcBef>
              <a:spcAft>
                <a:spcPct val="0"/>
              </a:spcAft>
            </a:pPr>
            <a:r>
              <a:rPr lang="en-US" sz="3200" b="1" dirty="0" smtClean="0">
                <a:solidFill>
                  <a:prstClr val="black"/>
                </a:solidFill>
                <a:latin typeface="Times New Roman" pitchFamily="18" charset="0"/>
                <a:cs typeface="Times New Roman" pitchFamily="18" charset="0"/>
              </a:rPr>
              <a:t>for the shortest possible time</a:t>
            </a:r>
          </a:p>
          <a:p>
            <a:pPr algn="ctr" fontAlgn="base">
              <a:spcBef>
                <a:spcPct val="0"/>
              </a:spcBef>
              <a:spcAft>
                <a:spcPct val="0"/>
              </a:spcAft>
            </a:pPr>
            <a:endParaRPr lang="en-US" sz="800" b="1" dirty="0">
              <a:solidFill>
                <a:srgbClr val="333399"/>
              </a:solidFill>
              <a:cs typeface="Arial" pitchFamily="34" charset="0"/>
            </a:endParaRPr>
          </a:p>
        </p:txBody>
      </p:sp>
      <p:sp>
        <p:nvSpPr>
          <p:cNvPr id="4" name="Rectangle 3"/>
          <p:cNvSpPr/>
          <p:nvPr/>
        </p:nvSpPr>
        <p:spPr>
          <a:xfrm>
            <a:off x="476212" y="1812188"/>
            <a:ext cx="11239579" cy="830997"/>
          </a:xfrm>
          <a:prstGeom prst="rect">
            <a:avLst/>
          </a:prstGeom>
          <a:solidFill>
            <a:schemeClr val="accent3">
              <a:lumMod val="20000"/>
              <a:lumOff val="80000"/>
            </a:schemeClr>
          </a:solidFill>
          <a:ln w="19050">
            <a:solidFill>
              <a:srgbClr val="0000FF"/>
            </a:solidFill>
          </a:ln>
        </p:spPr>
        <p:txBody>
          <a:bodyPr wrap="square">
            <a:spAutoFit/>
          </a:bodyPr>
          <a:lstStyle/>
          <a:p>
            <a:pPr algn="ctr" fontAlgn="base">
              <a:spcBef>
                <a:spcPct val="0"/>
              </a:spcBef>
              <a:spcAft>
                <a:spcPct val="0"/>
              </a:spcAft>
            </a:pPr>
            <a:endParaRPr lang="en-US" sz="800" b="1" dirty="0" smtClean="0">
              <a:solidFill>
                <a:prstClr val="white"/>
              </a:solidFill>
              <a:cs typeface="Arial" pitchFamily="34" charset="0"/>
            </a:endParaRPr>
          </a:p>
          <a:p>
            <a:pPr algn="ctr" fontAlgn="base">
              <a:spcBef>
                <a:spcPct val="0"/>
              </a:spcBef>
              <a:spcAft>
                <a:spcPct val="0"/>
              </a:spcAft>
            </a:pPr>
            <a:r>
              <a:rPr lang="en-US" sz="3200" b="1" dirty="0" smtClean="0">
                <a:solidFill>
                  <a:srgbClr val="333399"/>
                </a:solidFill>
                <a:cs typeface="Arial" pitchFamily="34" charset="0"/>
              </a:rPr>
              <a:t>Prescribing PPIs</a:t>
            </a:r>
          </a:p>
          <a:p>
            <a:pPr algn="ctr" fontAlgn="base">
              <a:spcBef>
                <a:spcPct val="0"/>
              </a:spcBef>
              <a:spcAft>
                <a:spcPct val="0"/>
              </a:spcAft>
            </a:pPr>
            <a:endParaRPr lang="en-US" sz="800" dirty="0">
              <a:solidFill>
                <a:prstClr val="black"/>
              </a:solidFill>
              <a:cs typeface="Arial"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F0556E-AC0D-4DEC-BBA9-D554F9A04418}"/>
              </a:ext>
            </a:extLst>
          </p:cNvPr>
          <p:cNvSpPr>
            <a:spLocks noGrp="1"/>
          </p:cNvSpPr>
          <p:nvPr>
            <p:ph type="ctrTitle"/>
          </p:nvPr>
        </p:nvSpPr>
        <p:spPr>
          <a:xfrm>
            <a:off x="1281112" y="1779588"/>
            <a:ext cx="9144000" cy="2387600"/>
          </a:xfrm>
        </p:spPr>
        <p:txBody>
          <a:bodyPr/>
          <a:lstStyle/>
          <a:p>
            <a:r>
              <a:rPr lang="en-US" sz="4000" b="1" i="0" dirty="0">
                <a:solidFill>
                  <a:srgbClr val="FF0000"/>
                </a:solidFill>
                <a:effectLst/>
                <a:latin typeface="Cambria" panose="02040503050406030204" pitchFamily="18" charset="0"/>
              </a:rPr>
              <a:t>Potassium-competitive acid blockers </a:t>
            </a:r>
            <a:r>
              <a:rPr lang="ar-SY" sz="1800" b="0" i="0" dirty="0">
                <a:solidFill>
                  <a:srgbClr val="000000"/>
                </a:solidFill>
                <a:effectLst/>
                <a:latin typeface="Cambria" panose="02040503050406030204" pitchFamily="18" charset="0"/>
              </a:rPr>
              <a:t/>
            </a:r>
            <a:br>
              <a:rPr lang="ar-SY" sz="1800" b="0" i="0" dirty="0">
                <a:solidFill>
                  <a:srgbClr val="000000"/>
                </a:solidFill>
                <a:effectLst/>
                <a:latin typeface="Cambria" panose="02040503050406030204" pitchFamily="18" charset="0"/>
              </a:rPr>
            </a:br>
            <a:r>
              <a:rPr lang="en-US" sz="1800" b="0" i="0" dirty="0">
                <a:solidFill>
                  <a:srgbClr val="000000"/>
                </a:solidFill>
                <a:effectLst/>
                <a:latin typeface="Cambria" panose="02040503050406030204" pitchFamily="18" charset="0"/>
              </a:rPr>
              <a:t/>
            </a:r>
            <a:br>
              <a:rPr lang="en-US" sz="1800" b="0" i="0" dirty="0">
                <a:solidFill>
                  <a:srgbClr val="000000"/>
                </a:solidFill>
                <a:effectLst/>
                <a:latin typeface="Cambria" panose="02040503050406030204" pitchFamily="18" charset="0"/>
              </a:rPr>
            </a:br>
            <a:endParaRPr lang="en-US" dirty="0"/>
          </a:p>
        </p:txBody>
      </p:sp>
      <p:sp>
        <p:nvSpPr>
          <p:cNvPr id="3" name="Subtitle 2">
            <a:extLst>
              <a:ext uri="{FF2B5EF4-FFF2-40B4-BE49-F238E27FC236}">
                <a16:creationId xmlns:a16="http://schemas.microsoft.com/office/drawing/2014/main" xmlns="" id="{1E4A2392-972D-4B81-812C-6712A10CC12D}"/>
              </a:ext>
            </a:extLst>
          </p:cNvPr>
          <p:cNvSpPr>
            <a:spLocks noGrp="1"/>
          </p:cNvSpPr>
          <p:nvPr>
            <p:ph type="subTitle" idx="1"/>
          </p:nvPr>
        </p:nvSpPr>
        <p:spPr/>
        <p:txBody>
          <a:bodyPr>
            <a:normAutofit/>
          </a:bodyPr>
          <a:lstStyle/>
          <a:p>
            <a:r>
              <a:rPr lang="en-US" sz="3200" b="0" i="0" dirty="0">
                <a:solidFill>
                  <a:srgbClr val="000000"/>
                </a:solidFill>
                <a:effectLst>
                  <a:outerShdw blurRad="38100" dist="38100" dir="2700000" algn="tl">
                    <a:srgbClr val="000000">
                      <a:alpha val="43137"/>
                    </a:srgbClr>
                  </a:outerShdw>
                </a:effectLst>
                <a:latin typeface="Cambria" panose="02040503050406030204" pitchFamily="18" charset="0"/>
              </a:rPr>
              <a:t>are they the next generation of proton pump inhibitors?</a:t>
            </a:r>
            <a:endParaRPr lang="en-US"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8982466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7896C6-92B5-4CE3-B6BF-F7A484687626}"/>
              </a:ext>
            </a:extLst>
          </p:cNvPr>
          <p:cNvSpPr>
            <a:spLocks noGrp="1"/>
          </p:cNvSpPr>
          <p:nvPr>
            <p:ph type="title"/>
          </p:nvPr>
        </p:nvSpPr>
        <p:spPr>
          <a:xfrm>
            <a:off x="623888" y="1181099"/>
            <a:ext cx="10515600" cy="1325563"/>
          </a:xfrm>
        </p:spPr>
        <p:txBody>
          <a:bodyPr/>
          <a:lstStyle/>
          <a:p>
            <a:r>
              <a:rPr lang="en-US" b="1" dirty="0"/>
              <a:t>Mechanism of action </a:t>
            </a:r>
          </a:p>
        </p:txBody>
      </p:sp>
      <p:sp>
        <p:nvSpPr>
          <p:cNvPr id="3" name="Content Placeholder 2">
            <a:extLst>
              <a:ext uri="{FF2B5EF4-FFF2-40B4-BE49-F238E27FC236}">
                <a16:creationId xmlns:a16="http://schemas.microsoft.com/office/drawing/2014/main" xmlns="" id="{05EB45A9-792B-443F-93C7-4D0B1F1D11B8}"/>
              </a:ext>
            </a:extLst>
          </p:cNvPr>
          <p:cNvSpPr>
            <a:spLocks noGrp="1"/>
          </p:cNvSpPr>
          <p:nvPr>
            <p:ph idx="1"/>
          </p:nvPr>
        </p:nvSpPr>
        <p:spPr>
          <a:xfrm>
            <a:off x="623888" y="2506662"/>
            <a:ext cx="10515600" cy="4351338"/>
          </a:xfrm>
        </p:spPr>
        <p:txBody>
          <a:bodyPr/>
          <a:lstStyle/>
          <a:p>
            <a:r>
              <a:rPr lang="en-US" b="0" i="0" dirty="0">
                <a:solidFill>
                  <a:srgbClr val="202124"/>
                </a:solidFill>
                <a:effectLst/>
                <a:latin typeface="arial" panose="020B0604020202020204" pitchFamily="34" charset="0"/>
              </a:rPr>
              <a:t> </a:t>
            </a:r>
            <a:r>
              <a:rPr lang="en-US" dirty="0">
                <a:solidFill>
                  <a:srgbClr val="202124"/>
                </a:solidFill>
                <a:latin typeface="arial" panose="020B0604020202020204" pitchFamily="34" charset="0"/>
              </a:rPr>
              <a:t>P CABs </a:t>
            </a:r>
            <a:r>
              <a:rPr lang="en-US" sz="2400" i="0" dirty="0">
                <a:solidFill>
                  <a:srgbClr val="202124"/>
                </a:solidFill>
                <a:effectLst/>
                <a:latin typeface="arial" panose="020B0604020202020204" pitchFamily="34" charset="0"/>
              </a:rPr>
              <a:t>bind reversibly to K</a:t>
            </a:r>
            <a:r>
              <a:rPr lang="en-US" sz="2400" i="0" baseline="30000" dirty="0">
                <a:solidFill>
                  <a:srgbClr val="202124"/>
                </a:solidFill>
                <a:effectLst/>
                <a:latin typeface="arial" panose="020B0604020202020204" pitchFamily="34" charset="0"/>
              </a:rPr>
              <a:t>+</a:t>
            </a:r>
            <a:r>
              <a:rPr lang="en-US" sz="2400" i="0" dirty="0">
                <a:solidFill>
                  <a:srgbClr val="202124"/>
                </a:solidFill>
                <a:effectLst/>
                <a:latin typeface="arial" panose="020B0604020202020204" pitchFamily="34" charset="0"/>
              </a:rPr>
              <a:t> ions and block the H</a:t>
            </a:r>
            <a:r>
              <a:rPr lang="en-US" sz="2400" i="0" baseline="30000" dirty="0">
                <a:solidFill>
                  <a:srgbClr val="202124"/>
                </a:solidFill>
                <a:effectLst/>
                <a:latin typeface="arial" panose="020B0604020202020204" pitchFamily="34" charset="0"/>
              </a:rPr>
              <a:t>+</a:t>
            </a:r>
            <a:r>
              <a:rPr lang="en-US" sz="2400" i="0" dirty="0">
                <a:solidFill>
                  <a:srgbClr val="202124"/>
                </a:solidFill>
                <a:effectLst/>
                <a:latin typeface="arial" panose="020B0604020202020204" pitchFamily="34" charset="0"/>
              </a:rPr>
              <a:t>, K</a:t>
            </a:r>
            <a:r>
              <a:rPr lang="en-US" sz="2400" i="0" baseline="30000" dirty="0">
                <a:solidFill>
                  <a:srgbClr val="202124"/>
                </a:solidFill>
                <a:effectLst/>
                <a:latin typeface="arial" panose="020B0604020202020204" pitchFamily="34" charset="0"/>
              </a:rPr>
              <a:t>+</a:t>
            </a:r>
            <a:r>
              <a:rPr lang="en-US" sz="2400" i="0" dirty="0">
                <a:solidFill>
                  <a:srgbClr val="202124"/>
                </a:solidFill>
                <a:effectLst/>
                <a:latin typeface="arial" panose="020B0604020202020204" pitchFamily="34" charset="0"/>
              </a:rPr>
              <a:t> ATPase enzyme, thus preventing acid production.</a:t>
            </a:r>
          </a:p>
          <a:p>
            <a:r>
              <a:rPr lang="en-US" b="0" i="0" dirty="0">
                <a:solidFill>
                  <a:srgbClr val="232323"/>
                </a:solidFill>
                <a:effectLst/>
                <a:latin typeface="Adobe Garamond Pro, serif"/>
              </a:rPr>
              <a:t>(</a:t>
            </a:r>
            <a:r>
              <a:rPr lang="en-US" dirty="0">
                <a:solidFill>
                  <a:srgbClr val="202124"/>
                </a:solidFill>
                <a:latin typeface="arial" panose="020B0604020202020204" pitchFamily="34" charset="0"/>
              </a:rPr>
              <a:t>P-CABs</a:t>
            </a:r>
            <a:r>
              <a:rPr lang="en-US" b="0" i="0" dirty="0">
                <a:solidFill>
                  <a:srgbClr val="232323"/>
                </a:solidFill>
                <a:effectLst/>
                <a:latin typeface="Adobe Garamond Pro, serif"/>
              </a:rPr>
              <a:t>) </a:t>
            </a:r>
            <a:r>
              <a:rPr lang="en-US" sz="2400" dirty="0">
                <a:solidFill>
                  <a:srgbClr val="202124"/>
                </a:solidFill>
                <a:latin typeface="arial" panose="020B0604020202020204" pitchFamily="34" charset="0"/>
              </a:rPr>
              <a:t>inhibit the proton pump but at a different site and through a different mechanism of action than proton pump inhibitors (PPIs).</a:t>
            </a:r>
          </a:p>
          <a:p>
            <a:r>
              <a:rPr lang="en-US" b="0" i="0" dirty="0">
                <a:solidFill>
                  <a:srgbClr val="232323"/>
                </a:solidFill>
                <a:effectLst/>
                <a:latin typeface="Adobe Garamond Pro, serif"/>
              </a:rPr>
              <a:t> </a:t>
            </a:r>
            <a:r>
              <a:rPr lang="en-US" dirty="0">
                <a:solidFill>
                  <a:srgbClr val="202124"/>
                </a:solidFill>
                <a:latin typeface="arial" panose="020B0604020202020204" pitchFamily="34" charset="0"/>
              </a:rPr>
              <a:t>P-CABs</a:t>
            </a:r>
            <a:r>
              <a:rPr lang="en-US" b="0" i="0" dirty="0">
                <a:solidFill>
                  <a:srgbClr val="232323"/>
                </a:solidFill>
                <a:effectLst/>
                <a:latin typeface="Adobe Garamond Pro, serif"/>
              </a:rPr>
              <a:t> </a:t>
            </a:r>
            <a:r>
              <a:rPr lang="en-US" sz="2400" dirty="0">
                <a:solidFill>
                  <a:srgbClr val="202124"/>
                </a:solidFill>
                <a:latin typeface="arial" panose="020B0604020202020204" pitchFamily="34" charset="0"/>
              </a:rPr>
              <a:t>interact with the potassium channel adjacent to the proton pump. They bind ionically, unlike PPIs, which bind covalently. This means that the binding action of P-CABs is potentially reversible. These agents have a faster onset of action than PPIs, and they have a more sustained action in inhibiting acid secretion</a:t>
            </a:r>
            <a:r>
              <a:rPr lang="en-US" b="0" i="0" dirty="0">
                <a:solidFill>
                  <a:srgbClr val="232323"/>
                </a:solidFill>
                <a:effectLst/>
                <a:latin typeface="Adobe Garamond Pro, serif"/>
              </a:rPr>
              <a:t>.</a:t>
            </a:r>
            <a:endParaRPr lang="en-US" dirty="0"/>
          </a:p>
        </p:txBody>
      </p:sp>
    </p:spTree>
    <p:extLst>
      <p:ext uri="{BB962C8B-B14F-4D97-AF65-F5344CB8AC3E}">
        <p14:creationId xmlns:p14="http://schemas.microsoft.com/office/powerpoint/2010/main" xmlns="" val="26780783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7896C6-92B5-4CE3-B6BF-F7A484687626}"/>
              </a:ext>
            </a:extLst>
          </p:cNvPr>
          <p:cNvSpPr>
            <a:spLocks noGrp="1"/>
          </p:cNvSpPr>
          <p:nvPr>
            <p:ph type="title"/>
          </p:nvPr>
        </p:nvSpPr>
        <p:spPr>
          <a:xfrm>
            <a:off x="623888" y="1181099"/>
            <a:ext cx="10515600" cy="1325563"/>
          </a:xfrm>
        </p:spPr>
        <p:txBody>
          <a:bodyPr/>
          <a:lstStyle/>
          <a:p>
            <a:r>
              <a:rPr lang="en-US" b="1" dirty="0"/>
              <a:t>Mechanism of action </a:t>
            </a:r>
          </a:p>
        </p:txBody>
      </p:sp>
      <p:sp>
        <p:nvSpPr>
          <p:cNvPr id="3" name="Content Placeholder 2">
            <a:extLst>
              <a:ext uri="{FF2B5EF4-FFF2-40B4-BE49-F238E27FC236}">
                <a16:creationId xmlns:a16="http://schemas.microsoft.com/office/drawing/2014/main" xmlns="" id="{05EB45A9-792B-443F-93C7-4D0B1F1D11B8}"/>
              </a:ext>
            </a:extLst>
          </p:cNvPr>
          <p:cNvSpPr>
            <a:spLocks noGrp="1"/>
          </p:cNvSpPr>
          <p:nvPr>
            <p:ph idx="1"/>
          </p:nvPr>
        </p:nvSpPr>
        <p:spPr>
          <a:xfrm>
            <a:off x="623888" y="2506662"/>
            <a:ext cx="10515600" cy="4351338"/>
          </a:xfrm>
        </p:spPr>
        <p:txBody>
          <a:bodyPr/>
          <a:lstStyle/>
          <a:p>
            <a:r>
              <a:rPr lang="en-US" b="0" i="0" dirty="0">
                <a:solidFill>
                  <a:srgbClr val="202124"/>
                </a:solidFill>
                <a:effectLst/>
                <a:latin typeface="arial" panose="020B0604020202020204" pitchFamily="34" charset="0"/>
              </a:rPr>
              <a:t> P CABs</a:t>
            </a:r>
            <a:r>
              <a:rPr lang="en-US" b="0" i="0" dirty="0">
                <a:solidFill>
                  <a:srgbClr val="232323"/>
                </a:solidFill>
                <a:effectLst/>
                <a:latin typeface="Adobe Garamond Pro, serif"/>
              </a:rPr>
              <a:t> bind ionically, unlike PPIs, which bind covalently. This means that the binding action of P-CABs is potentially reversible. </a:t>
            </a:r>
          </a:p>
          <a:p>
            <a:r>
              <a:rPr lang="en-US" b="0" i="0" dirty="0">
                <a:solidFill>
                  <a:srgbClr val="232323"/>
                </a:solidFill>
                <a:effectLst/>
                <a:latin typeface="Adobe Garamond Pro, serif"/>
              </a:rPr>
              <a:t>These agents have a </a:t>
            </a:r>
            <a:r>
              <a:rPr lang="en-US" b="0" i="0" dirty="0">
                <a:solidFill>
                  <a:srgbClr val="FF0000"/>
                </a:solidFill>
                <a:effectLst/>
                <a:latin typeface="Adobe Garamond Pro, serif"/>
              </a:rPr>
              <a:t>faster onset of action </a:t>
            </a:r>
            <a:r>
              <a:rPr lang="en-US" b="0" i="0" dirty="0">
                <a:solidFill>
                  <a:srgbClr val="232323"/>
                </a:solidFill>
                <a:effectLst/>
                <a:latin typeface="Adobe Garamond Pro, serif"/>
              </a:rPr>
              <a:t>than PPIs, and they have a more </a:t>
            </a:r>
            <a:r>
              <a:rPr lang="en-US" b="0" i="0" dirty="0">
                <a:solidFill>
                  <a:srgbClr val="FF0000"/>
                </a:solidFill>
                <a:effectLst/>
                <a:latin typeface="Adobe Garamond Pro, serif"/>
              </a:rPr>
              <a:t>sustained action </a:t>
            </a:r>
            <a:r>
              <a:rPr lang="en-US" b="0" i="0" dirty="0">
                <a:solidFill>
                  <a:srgbClr val="232323"/>
                </a:solidFill>
                <a:effectLst/>
                <a:latin typeface="Adobe Garamond Pro, serif"/>
              </a:rPr>
              <a:t>in inhibiting acid secretion.</a:t>
            </a:r>
            <a:endParaRPr lang="en-US" dirty="0"/>
          </a:p>
        </p:txBody>
      </p:sp>
    </p:spTree>
    <p:extLst>
      <p:ext uri="{BB962C8B-B14F-4D97-AF65-F5344CB8AC3E}">
        <p14:creationId xmlns:p14="http://schemas.microsoft.com/office/powerpoint/2010/main" xmlns="" val="368819129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ED575C70-33C2-4E3D-9AA2-F693E858ABCB}"/>
              </a:ext>
            </a:extLst>
          </p:cNvPr>
          <p:cNvPicPr>
            <a:picLocks noGrp="1" noChangeAspect="1"/>
          </p:cNvPicPr>
          <p:nvPr>
            <p:ph idx="1"/>
          </p:nvPr>
        </p:nvPicPr>
        <p:blipFill>
          <a:blip r:embed="rId2" cstate="print"/>
          <a:stretch>
            <a:fillRect/>
          </a:stretch>
        </p:blipFill>
        <p:spPr>
          <a:xfrm>
            <a:off x="0" y="1057193"/>
            <a:ext cx="11630025" cy="5781758"/>
          </a:xfrm>
          <a:prstGeom prst="rect">
            <a:avLst/>
          </a:prstGeom>
        </p:spPr>
      </p:pic>
      <p:sp>
        <p:nvSpPr>
          <p:cNvPr id="8" name="Arrow: Left 7">
            <a:extLst>
              <a:ext uri="{FF2B5EF4-FFF2-40B4-BE49-F238E27FC236}">
                <a16:creationId xmlns:a16="http://schemas.microsoft.com/office/drawing/2014/main" xmlns="" id="{59F09867-744F-427C-9FE5-3DF1A1ECE096}"/>
              </a:ext>
            </a:extLst>
          </p:cNvPr>
          <p:cNvSpPr/>
          <p:nvPr/>
        </p:nvSpPr>
        <p:spPr>
          <a:xfrm rot="17538899">
            <a:off x="6722653" y="1434192"/>
            <a:ext cx="771525" cy="258152"/>
          </a:xfrm>
          <a:prstGeom prst="leftArrow">
            <a:avLst>
              <a:gd name="adj1" fmla="val 50000"/>
              <a:gd name="adj2" fmla="val 4653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xmlns="" id="{1F1F9E6C-3E77-4344-B8CA-489926FD33BD}"/>
              </a:ext>
            </a:extLst>
          </p:cNvPr>
          <p:cNvSpPr/>
          <p:nvPr/>
        </p:nvSpPr>
        <p:spPr>
          <a:xfrm rot="13638611">
            <a:off x="4574765" y="2343828"/>
            <a:ext cx="771525" cy="258152"/>
          </a:xfrm>
          <a:prstGeom prst="leftArrow">
            <a:avLst>
              <a:gd name="adj1" fmla="val 50000"/>
              <a:gd name="adj2" fmla="val 4653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9469907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739F2B0B-9740-4AC8-BD03-8F1E294D0630}"/>
              </a:ext>
            </a:extLst>
          </p:cNvPr>
          <p:cNvPicPr>
            <a:picLocks noGrp="1" noChangeAspect="1"/>
          </p:cNvPicPr>
          <p:nvPr>
            <p:ph idx="1"/>
          </p:nvPr>
        </p:nvPicPr>
        <p:blipFill>
          <a:blip r:embed="rId2" cstate="print"/>
          <a:stretch>
            <a:fillRect/>
          </a:stretch>
        </p:blipFill>
        <p:spPr>
          <a:xfrm>
            <a:off x="165834" y="1185861"/>
            <a:ext cx="10806965" cy="5486399"/>
          </a:xfrm>
        </p:spPr>
      </p:pic>
    </p:spTree>
    <p:extLst>
      <p:ext uri="{BB962C8B-B14F-4D97-AF65-F5344CB8AC3E}">
        <p14:creationId xmlns:p14="http://schemas.microsoft.com/office/powerpoint/2010/main" xmlns="" val="25147151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C8B09F1F-6C80-4BD1-A5D3-85D4897B4BDA}"/>
              </a:ext>
            </a:extLst>
          </p:cNvPr>
          <p:cNvPicPr>
            <a:picLocks noGrp="1" noChangeAspect="1"/>
          </p:cNvPicPr>
          <p:nvPr>
            <p:ph idx="1"/>
          </p:nvPr>
        </p:nvPicPr>
        <p:blipFill>
          <a:blip r:embed="rId2" cstate="print"/>
          <a:stretch>
            <a:fillRect/>
          </a:stretch>
        </p:blipFill>
        <p:spPr>
          <a:xfrm>
            <a:off x="271462" y="1343025"/>
            <a:ext cx="10717246" cy="5386387"/>
          </a:xfrm>
        </p:spPr>
      </p:pic>
    </p:spTree>
    <p:extLst>
      <p:ext uri="{BB962C8B-B14F-4D97-AF65-F5344CB8AC3E}">
        <p14:creationId xmlns:p14="http://schemas.microsoft.com/office/powerpoint/2010/main" xmlns="" val="405505978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060B31-84F2-459A-8BFF-F90477653A94}"/>
              </a:ext>
            </a:extLst>
          </p:cNvPr>
          <p:cNvSpPr>
            <a:spLocks noGrp="1"/>
          </p:cNvSpPr>
          <p:nvPr>
            <p:ph type="title"/>
          </p:nvPr>
        </p:nvSpPr>
        <p:spPr>
          <a:xfrm>
            <a:off x="838200" y="936625"/>
            <a:ext cx="10515600" cy="1325563"/>
          </a:xfrm>
        </p:spPr>
        <p:txBody>
          <a:bodyPr>
            <a:normAutofit/>
          </a:bodyPr>
          <a:lstStyle/>
          <a:p>
            <a:r>
              <a:rPr lang="en-US" b="1" dirty="0"/>
              <a:t>Historical view </a:t>
            </a:r>
          </a:p>
        </p:txBody>
      </p:sp>
      <p:sp>
        <p:nvSpPr>
          <p:cNvPr id="3" name="Content Placeholder 2">
            <a:extLst>
              <a:ext uri="{FF2B5EF4-FFF2-40B4-BE49-F238E27FC236}">
                <a16:creationId xmlns:a16="http://schemas.microsoft.com/office/drawing/2014/main" xmlns="" id="{E46E8BF9-B5BB-4088-B9A5-9EEC85FE2A1C}"/>
              </a:ext>
            </a:extLst>
          </p:cNvPr>
          <p:cNvSpPr>
            <a:spLocks noGrp="1"/>
          </p:cNvSpPr>
          <p:nvPr>
            <p:ph idx="1"/>
          </p:nvPr>
        </p:nvSpPr>
        <p:spPr>
          <a:xfrm>
            <a:off x="533400" y="2262188"/>
            <a:ext cx="10515600" cy="4351338"/>
          </a:xfrm>
        </p:spPr>
        <p:txBody>
          <a:bodyPr>
            <a:normAutofit fontScale="92500"/>
          </a:bodyPr>
          <a:lstStyle/>
          <a:p>
            <a:r>
              <a:rPr lang="en-US" b="0" i="0" dirty="0">
                <a:solidFill>
                  <a:srgbClr val="212121"/>
                </a:solidFill>
                <a:effectLst/>
                <a:latin typeface="Cambria" panose="02040503050406030204" pitchFamily="18" charset="0"/>
              </a:rPr>
              <a:t>Potassium-competitive acid blockers (P-CABs) are a group of drugs developed in the early </a:t>
            </a:r>
            <a:r>
              <a:rPr lang="en-US" b="0" i="0" dirty="0">
                <a:solidFill>
                  <a:srgbClr val="FF0000"/>
                </a:solidFill>
                <a:effectLst/>
                <a:latin typeface="Cambria" panose="02040503050406030204" pitchFamily="18" charset="0"/>
              </a:rPr>
              <a:t>1980</a:t>
            </a:r>
            <a:r>
              <a:rPr lang="en-US" b="0" i="0" dirty="0">
                <a:solidFill>
                  <a:srgbClr val="212121"/>
                </a:solidFill>
                <a:effectLst/>
                <a:latin typeface="Cambria" panose="02040503050406030204" pitchFamily="18" charset="0"/>
              </a:rPr>
              <a:t>s.</a:t>
            </a:r>
          </a:p>
          <a:p>
            <a:r>
              <a:rPr lang="en-US" b="0" i="0" dirty="0">
                <a:solidFill>
                  <a:srgbClr val="212121"/>
                </a:solidFill>
                <a:effectLst/>
                <a:latin typeface="Cambria" panose="02040503050406030204" pitchFamily="18" charset="0"/>
              </a:rPr>
              <a:t>The </a:t>
            </a:r>
            <a:r>
              <a:rPr lang="en-US" b="0" i="0" dirty="0">
                <a:solidFill>
                  <a:srgbClr val="FF0000"/>
                </a:solidFill>
                <a:effectLst/>
                <a:latin typeface="Cambria" panose="02040503050406030204" pitchFamily="18" charset="0"/>
              </a:rPr>
              <a:t>first</a:t>
            </a:r>
            <a:r>
              <a:rPr lang="en-US" b="0" i="0" dirty="0">
                <a:solidFill>
                  <a:srgbClr val="212121"/>
                </a:solidFill>
                <a:effectLst/>
                <a:latin typeface="Cambria" panose="02040503050406030204" pitchFamily="18" charset="0"/>
              </a:rPr>
              <a:t> drug developed was </a:t>
            </a:r>
            <a:r>
              <a:rPr lang="en-US" b="0" i="0" dirty="0">
                <a:solidFill>
                  <a:srgbClr val="FF0000"/>
                </a:solidFill>
                <a:effectLst/>
                <a:latin typeface="Cambria" panose="02040503050406030204" pitchFamily="18" charset="0"/>
              </a:rPr>
              <a:t>stopped</a:t>
            </a:r>
            <a:r>
              <a:rPr lang="en-US" b="0" i="0" dirty="0">
                <a:solidFill>
                  <a:srgbClr val="212121"/>
                </a:solidFill>
                <a:effectLst/>
                <a:latin typeface="Cambria" panose="02040503050406030204" pitchFamily="18" charset="0"/>
              </a:rPr>
              <a:t> due to its toxic effects on the liver</a:t>
            </a:r>
          </a:p>
          <a:p>
            <a:r>
              <a:rPr lang="en-US" b="0" i="0" dirty="0">
                <a:solidFill>
                  <a:srgbClr val="212121"/>
                </a:solidFill>
                <a:effectLst/>
                <a:latin typeface="Cambria" panose="02040503050406030204" pitchFamily="18" charset="0"/>
              </a:rPr>
              <a:t>Another drug was developed, was potent but a reversible inhibitor of H</a:t>
            </a:r>
            <a:r>
              <a:rPr lang="en-US" b="0" i="0" baseline="30000" dirty="0">
                <a:solidFill>
                  <a:srgbClr val="212121"/>
                </a:solidFill>
                <a:effectLst/>
                <a:latin typeface="Cambria" panose="02040503050406030204" pitchFamily="18" charset="0"/>
              </a:rPr>
              <a:t>+</a:t>
            </a:r>
            <a:r>
              <a:rPr lang="en-US" b="0" i="0" dirty="0">
                <a:solidFill>
                  <a:srgbClr val="212121"/>
                </a:solidFill>
                <a:effectLst/>
                <a:latin typeface="Cambria" panose="02040503050406030204" pitchFamily="18" charset="0"/>
              </a:rPr>
              <a:t>, K</a:t>
            </a:r>
            <a:r>
              <a:rPr lang="en-US" b="0" i="0" baseline="30000" dirty="0">
                <a:solidFill>
                  <a:srgbClr val="212121"/>
                </a:solidFill>
                <a:effectLst/>
                <a:latin typeface="Cambria" panose="02040503050406030204" pitchFamily="18" charset="0"/>
              </a:rPr>
              <a:t>+</a:t>
            </a:r>
            <a:r>
              <a:rPr lang="en-US" b="0" i="0" dirty="0">
                <a:solidFill>
                  <a:srgbClr val="212121"/>
                </a:solidFill>
                <a:effectLst/>
                <a:latin typeface="Cambria" panose="02040503050406030204" pitchFamily="18" charset="0"/>
              </a:rPr>
              <a:t> ATPase with a rapid onset of action. In phase II and III trials, this drug displayed similar efficacy to esomeprazole for treating esophagitis and for symptomatic relief of nonerosive reflux disease (NERD); however further trials could not be conducted on this drug, as it was not superior to esomeprazole, and there was an adverse drug reaction, hepatotoxicity with reversible elevation of hepatic transaminases</a:t>
            </a:r>
            <a:endParaRPr lang="en-US" dirty="0"/>
          </a:p>
        </p:txBody>
      </p:sp>
    </p:spTree>
    <p:extLst>
      <p:ext uri="{BB962C8B-B14F-4D97-AF65-F5344CB8AC3E}">
        <p14:creationId xmlns:p14="http://schemas.microsoft.com/office/powerpoint/2010/main" xmlns="" val="406736932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060B31-84F2-459A-8BFF-F90477653A94}"/>
              </a:ext>
            </a:extLst>
          </p:cNvPr>
          <p:cNvSpPr>
            <a:spLocks noGrp="1"/>
          </p:cNvSpPr>
          <p:nvPr>
            <p:ph type="title"/>
          </p:nvPr>
        </p:nvSpPr>
        <p:spPr>
          <a:xfrm>
            <a:off x="838200" y="993775"/>
            <a:ext cx="10515600" cy="1325563"/>
          </a:xfrm>
        </p:spPr>
        <p:txBody>
          <a:bodyPr>
            <a:normAutofit/>
          </a:bodyPr>
          <a:lstStyle/>
          <a:p>
            <a:r>
              <a:rPr lang="en-US" b="1" dirty="0"/>
              <a:t>Historical view </a:t>
            </a:r>
          </a:p>
        </p:txBody>
      </p:sp>
      <p:sp>
        <p:nvSpPr>
          <p:cNvPr id="3" name="Content Placeholder 2">
            <a:extLst>
              <a:ext uri="{FF2B5EF4-FFF2-40B4-BE49-F238E27FC236}">
                <a16:creationId xmlns:a16="http://schemas.microsoft.com/office/drawing/2014/main" xmlns="" id="{E46E8BF9-B5BB-4088-B9A5-9EEC85FE2A1C}"/>
              </a:ext>
            </a:extLst>
          </p:cNvPr>
          <p:cNvSpPr>
            <a:spLocks noGrp="1"/>
          </p:cNvSpPr>
          <p:nvPr>
            <p:ph idx="1"/>
          </p:nvPr>
        </p:nvSpPr>
        <p:spPr>
          <a:xfrm>
            <a:off x="538163" y="2319338"/>
            <a:ext cx="10515600" cy="4351338"/>
          </a:xfrm>
        </p:spPr>
        <p:txBody>
          <a:bodyPr>
            <a:normAutofit/>
          </a:bodyPr>
          <a:lstStyle/>
          <a:p>
            <a:r>
              <a:rPr lang="en-US" sz="2600" dirty="0">
                <a:solidFill>
                  <a:srgbClr val="212121"/>
                </a:solidFill>
                <a:latin typeface="Cambria" panose="02040503050406030204" pitchFamily="18" charset="0"/>
              </a:rPr>
              <a:t>The first P-CAB used in clinical practice was </a:t>
            </a:r>
            <a:r>
              <a:rPr lang="en-US" sz="2600" dirty="0" err="1">
                <a:solidFill>
                  <a:srgbClr val="FF0000"/>
                </a:solidFill>
                <a:latin typeface="Cambria" panose="02040503050406030204" pitchFamily="18" charset="0"/>
              </a:rPr>
              <a:t>revaprazan</a:t>
            </a:r>
            <a:r>
              <a:rPr lang="en-US" sz="2600" dirty="0">
                <a:solidFill>
                  <a:srgbClr val="212121"/>
                </a:solidFill>
                <a:latin typeface="Cambria" panose="02040503050406030204" pitchFamily="18" charset="0"/>
              </a:rPr>
              <a:t>, marketed in South Korea. Like other P-CABs, it had a quick action onset, however, was </a:t>
            </a:r>
            <a:r>
              <a:rPr lang="en-US" sz="2600" dirty="0">
                <a:solidFill>
                  <a:srgbClr val="FF0000"/>
                </a:solidFill>
                <a:latin typeface="Cambria" panose="02040503050406030204" pitchFamily="18" charset="0"/>
              </a:rPr>
              <a:t>not</a:t>
            </a:r>
            <a:r>
              <a:rPr lang="en-US" sz="2600" dirty="0">
                <a:solidFill>
                  <a:srgbClr val="212121"/>
                </a:solidFill>
                <a:latin typeface="Cambria" panose="02040503050406030204" pitchFamily="18" charset="0"/>
              </a:rPr>
              <a:t> superior to the existing proton pump inhibitors.</a:t>
            </a:r>
          </a:p>
          <a:p>
            <a:pPr marL="0" indent="0">
              <a:buNone/>
            </a:pPr>
            <a:endParaRPr lang="en-US" sz="2600" dirty="0">
              <a:solidFill>
                <a:srgbClr val="212121"/>
              </a:solidFill>
              <a:latin typeface="Cambria" panose="02040503050406030204" pitchFamily="18" charset="0"/>
            </a:endParaRPr>
          </a:p>
          <a:p>
            <a:r>
              <a:rPr lang="en-US" sz="2600" dirty="0">
                <a:solidFill>
                  <a:srgbClr val="212121"/>
                </a:solidFill>
                <a:latin typeface="Cambria" panose="02040503050406030204" pitchFamily="18" charset="0"/>
              </a:rPr>
              <a:t>The second P-CAB introduced in clinical practice was </a:t>
            </a:r>
            <a:r>
              <a:rPr lang="en-US" sz="2600" dirty="0" err="1">
                <a:solidFill>
                  <a:srgbClr val="FF0000"/>
                </a:solidFill>
                <a:latin typeface="Cambria" panose="02040503050406030204" pitchFamily="18" charset="0"/>
              </a:rPr>
              <a:t>vonoprazan</a:t>
            </a:r>
            <a:r>
              <a:rPr lang="en-US" sz="2600" dirty="0">
                <a:solidFill>
                  <a:srgbClr val="212121"/>
                </a:solidFill>
                <a:latin typeface="Cambria" panose="02040503050406030204" pitchFamily="18" charset="0"/>
              </a:rPr>
              <a:t> fumarate marketed in Japan in early </a:t>
            </a:r>
            <a:r>
              <a:rPr lang="en-US" sz="2600" dirty="0">
                <a:solidFill>
                  <a:srgbClr val="FF0000"/>
                </a:solidFill>
                <a:latin typeface="Cambria" panose="02040503050406030204" pitchFamily="18" charset="0"/>
              </a:rPr>
              <a:t>2015</a:t>
            </a:r>
            <a:r>
              <a:rPr lang="en-US" sz="2600" dirty="0">
                <a:solidFill>
                  <a:srgbClr val="212121"/>
                </a:solidFill>
                <a:latin typeface="Cambria" panose="02040503050406030204" pitchFamily="18" charset="0"/>
              </a:rPr>
              <a:t>; it became popular because of its </a:t>
            </a:r>
            <a:r>
              <a:rPr lang="en-US" sz="2600" dirty="0">
                <a:solidFill>
                  <a:srgbClr val="FF0000"/>
                </a:solidFill>
                <a:latin typeface="Cambria" panose="02040503050406030204" pitchFamily="18" charset="0"/>
              </a:rPr>
              <a:t>superior</a:t>
            </a:r>
            <a:r>
              <a:rPr lang="en-US" sz="2600" dirty="0">
                <a:solidFill>
                  <a:srgbClr val="212121"/>
                </a:solidFill>
                <a:latin typeface="Cambria" panose="02040503050406030204" pitchFamily="18" charset="0"/>
              </a:rPr>
              <a:t> properties such as rapid onset of action, long duration of action, </a:t>
            </a:r>
            <a:r>
              <a:rPr lang="en-US" sz="2600" dirty="0" smtClean="0">
                <a:solidFill>
                  <a:srgbClr val="212121"/>
                </a:solidFill>
                <a:latin typeface="Cambria" panose="02040503050406030204" pitchFamily="18" charset="0"/>
              </a:rPr>
              <a:t>and </a:t>
            </a:r>
            <a:r>
              <a:rPr lang="en-US" sz="2600" dirty="0">
                <a:solidFill>
                  <a:srgbClr val="212121"/>
                </a:solidFill>
                <a:latin typeface="Cambria" panose="02040503050406030204" pitchFamily="18" charset="0"/>
              </a:rPr>
              <a:t>potent acid suppression compared to the traditional PPIs.</a:t>
            </a:r>
          </a:p>
          <a:p>
            <a:endParaRPr lang="en-US" dirty="0">
              <a:solidFill>
                <a:srgbClr val="212121"/>
              </a:solidFill>
              <a:latin typeface="Cambria" panose="02040503050406030204" pitchFamily="18" charset="0"/>
            </a:endParaRPr>
          </a:p>
        </p:txBody>
      </p:sp>
    </p:spTree>
    <p:extLst>
      <p:ext uri="{BB962C8B-B14F-4D97-AF65-F5344CB8AC3E}">
        <p14:creationId xmlns:p14="http://schemas.microsoft.com/office/powerpoint/2010/main" xmlns="" val="153694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519E83-2311-428F-889F-AB53576D0D5D}"/>
              </a:ext>
            </a:extLst>
          </p:cNvPr>
          <p:cNvSpPr>
            <a:spLocks noGrp="1"/>
          </p:cNvSpPr>
          <p:nvPr>
            <p:ph type="title"/>
          </p:nvPr>
        </p:nvSpPr>
        <p:spPr>
          <a:xfrm>
            <a:off x="2478877" y="788987"/>
            <a:ext cx="7062788" cy="1325563"/>
          </a:xfrm>
        </p:spPr>
        <p:txBody>
          <a:bodyPr/>
          <a:lstStyle/>
          <a:p>
            <a:pPr algn="ctr"/>
            <a:r>
              <a:rPr lang="en-US" b="1" dirty="0">
                <a:effectLst>
                  <a:outerShdw blurRad="38100" dist="38100" dir="2700000" algn="tl">
                    <a:srgbClr val="000000">
                      <a:alpha val="43137"/>
                    </a:srgbClr>
                  </a:outerShdw>
                </a:effectLst>
              </a:rPr>
              <a:t>Available PPIs in Market </a:t>
            </a:r>
          </a:p>
        </p:txBody>
      </p:sp>
      <p:pic>
        <p:nvPicPr>
          <p:cNvPr id="5" name="Content Placeholder 4">
            <a:extLst>
              <a:ext uri="{FF2B5EF4-FFF2-40B4-BE49-F238E27FC236}">
                <a16:creationId xmlns:a16="http://schemas.microsoft.com/office/drawing/2014/main" xmlns="" id="{C56B42BA-1285-4F8F-8BE7-1068010CCF59}"/>
              </a:ext>
            </a:extLst>
          </p:cNvPr>
          <p:cNvPicPr>
            <a:picLocks noGrp="1" noChangeAspect="1"/>
          </p:cNvPicPr>
          <p:nvPr>
            <p:ph idx="1"/>
          </p:nvPr>
        </p:nvPicPr>
        <p:blipFill>
          <a:blip r:embed="rId2" cstate="print"/>
          <a:stretch>
            <a:fillRect/>
          </a:stretch>
        </p:blipFill>
        <p:spPr>
          <a:xfrm>
            <a:off x="723902" y="1928813"/>
            <a:ext cx="10277474" cy="4743450"/>
          </a:xfrm>
        </p:spPr>
      </p:pic>
    </p:spTree>
    <p:extLst>
      <p:ext uri="{BB962C8B-B14F-4D97-AF65-F5344CB8AC3E}">
        <p14:creationId xmlns:p14="http://schemas.microsoft.com/office/powerpoint/2010/main" xmlns="" val="63980275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060B31-84F2-459A-8BFF-F90477653A94}"/>
              </a:ext>
            </a:extLst>
          </p:cNvPr>
          <p:cNvSpPr>
            <a:spLocks noGrp="1"/>
          </p:cNvSpPr>
          <p:nvPr>
            <p:ph type="title"/>
          </p:nvPr>
        </p:nvSpPr>
        <p:spPr>
          <a:xfrm>
            <a:off x="838200" y="993775"/>
            <a:ext cx="10515600" cy="1325563"/>
          </a:xfrm>
        </p:spPr>
        <p:txBody>
          <a:bodyPr>
            <a:normAutofit/>
          </a:bodyPr>
          <a:lstStyle/>
          <a:p>
            <a:r>
              <a:rPr lang="en-US" b="1" dirty="0"/>
              <a:t>Historical view </a:t>
            </a:r>
          </a:p>
        </p:txBody>
      </p:sp>
      <p:sp>
        <p:nvSpPr>
          <p:cNvPr id="3" name="Content Placeholder 2">
            <a:extLst>
              <a:ext uri="{FF2B5EF4-FFF2-40B4-BE49-F238E27FC236}">
                <a16:creationId xmlns:a16="http://schemas.microsoft.com/office/drawing/2014/main" xmlns="" id="{E46E8BF9-B5BB-4088-B9A5-9EEC85FE2A1C}"/>
              </a:ext>
            </a:extLst>
          </p:cNvPr>
          <p:cNvSpPr>
            <a:spLocks noGrp="1"/>
          </p:cNvSpPr>
          <p:nvPr>
            <p:ph idx="1"/>
          </p:nvPr>
        </p:nvSpPr>
        <p:spPr>
          <a:xfrm>
            <a:off x="538163" y="2319338"/>
            <a:ext cx="10515600" cy="4351338"/>
          </a:xfrm>
        </p:spPr>
        <p:txBody>
          <a:bodyPr>
            <a:normAutofit/>
          </a:bodyPr>
          <a:lstStyle/>
          <a:p>
            <a:r>
              <a:rPr lang="en-US" sz="2600" dirty="0" err="1">
                <a:solidFill>
                  <a:srgbClr val="212121"/>
                </a:solidFill>
                <a:latin typeface="Cambria" panose="02040503050406030204" pitchFamily="18" charset="0"/>
              </a:rPr>
              <a:t>Tegoprazan</a:t>
            </a:r>
            <a:r>
              <a:rPr lang="en-US" sz="2600" dirty="0">
                <a:solidFill>
                  <a:srgbClr val="212121"/>
                </a:solidFill>
                <a:latin typeface="Cambria" panose="02040503050406030204" pitchFamily="18" charset="0"/>
              </a:rPr>
              <a:t> was approved for the </a:t>
            </a:r>
            <a:r>
              <a:rPr lang="en-US" sz="2600" dirty="0" err="1">
                <a:solidFill>
                  <a:srgbClr val="212121"/>
                </a:solidFill>
                <a:latin typeface="Cambria" panose="02040503050406030204" pitchFamily="18" charset="0"/>
              </a:rPr>
              <a:t>treatement</a:t>
            </a:r>
            <a:r>
              <a:rPr lang="en-US" sz="2600" dirty="0">
                <a:solidFill>
                  <a:srgbClr val="212121"/>
                </a:solidFill>
                <a:latin typeface="Cambria" panose="02040503050406030204" pitchFamily="18" charset="0"/>
              </a:rPr>
              <a:t> of erosive esophagitis and NERD in south Korea in July 2018 </a:t>
            </a:r>
          </a:p>
          <a:p>
            <a:pPr marL="0" indent="0">
              <a:buNone/>
            </a:pPr>
            <a:endParaRPr lang="en-US" sz="2600" dirty="0">
              <a:solidFill>
                <a:srgbClr val="212121"/>
              </a:solidFill>
              <a:latin typeface="Cambria" panose="02040503050406030204" pitchFamily="18" charset="0"/>
            </a:endParaRPr>
          </a:p>
          <a:p>
            <a:endParaRPr lang="en-US" dirty="0">
              <a:solidFill>
                <a:srgbClr val="212121"/>
              </a:solidFill>
              <a:latin typeface="Cambria" panose="02040503050406030204" pitchFamily="18" charset="0"/>
            </a:endParaRPr>
          </a:p>
        </p:txBody>
      </p:sp>
      <p:pic>
        <p:nvPicPr>
          <p:cNvPr id="5" name="Picture 4">
            <a:extLst>
              <a:ext uri="{FF2B5EF4-FFF2-40B4-BE49-F238E27FC236}">
                <a16:creationId xmlns:a16="http://schemas.microsoft.com/office/drawing/2014/main" xmlns="" id="{E4E212D4-F940-4DDD-B124-FA18B5C99A30}"/>
              </a:ext>
            </a:extLst>
          </p:cNvPr>
          <p:cNvPicPr>
            <a:picLocks noChangeAspect="1"/>
          </p:cNvPicPr>
          <p:nvPr/>
        </p:nvPicPr>
        <p:blipFill>
          <a:blip r:embed="rId2" cstate="print"/>
          <a:stretch>
            <a:fillRect/>
          </a:stretch>
        </p:blipFill>
        <p:spPr>
          <a:xfrm>
            <a:off x="1138237" y="3429000"/>
            <a:ext cx="9029699" cy="3114675"/>
          </a:xfrm>
          <a:prstGeom prst="rect">
            <a:avLst/>
          </a:prstGeom>
        </p:spPr>
      </p:pic>
    </p:spTree>
    <p:extLst>
      <p:ext uri="{BB962C8B-B14F-4D97-AF65-F5344CB8AC3E}">
        <p14:creationId xmlns:p14="http://schemas.microsoft.com/office/powerpoint/2010/main" xmlns="" val="157375322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6F3C7FB9-43A7-4C0B-8659-42651BF1F867}"/>
              </a:ext>
            </a:extLst>
          </p:cNvPr>
          <p:cNvPicPr>
            <a:picLocks noGrp="1" noChangeAspect="1"/>
          </p:cNvPicPr>
          <p:nvPr>
            <p:ph idx="1"/>
          </p:nvPr>
        </p:nvPicPr>
        <p:blipFill rotWithShape="1">
          <a:blip r:embed="rId2" cstate="print"/>
          <a:srcRect r="35009"/>
          <a:stretch/>
        </p:blipFill>
        <p:spPr>
          <a:xfrm>
            <a:off x="157164" y="1258990"/>
            <a:ext cx="10787062" cy="54847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xmlns="" val="169739260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akecab Tablets 10mg : 100 tablets｜Natural Pharmacy">
            <a:extLst>
              <a:ext uri="{FF2B5EF4-FFF2-40B4-BE49-F238E27FC236}">
                <a16:creationId xmlns:a16="http://schemas.microsoft.com/office/drawing/2014/main" xmlns="" id="{12F28A17-73B0-4763-A2B4-1A0843EC17B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8200" y="1822847"/>
            <a:ext cx="4993905" cy="2371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a:extLst>
              <a:ext uri="{FF2B5EF4-FFF2-40B4-BE49-F238E27FC236}">
                <a16:creationId xmlns:a16="http://schemas.microsoft.com/office/drawing/2014/main" xmlns="" id="{3C9F1E24-1CC6-4D79-93C5-D8EC3B7AF51E}"/>
              </a:ext>
            </a:extLst>
          </p:cNvPr>
          <p:cNvSpPr>
            <a:spLocks noGrp="1"/>
          </p:cNvSpPr>
          <p:nvPr>
            <p:ph type="title"/>
          </p:nvPr>
        </p:nvSpPr>
        <p:spPr>
          <a:xfrm>
            <a:off x="463921" y="982661"/>
            <a:ext cx="10515600" cy="1325563"/>
          </a:xfrm>
        </p:spPr>
        <p:txBody>
          <a:bodyPr/>
          <a:lstStyle/>
          <a:p>
            <a:pPr algn="ctr"/>
            <a:r>
              <a:rPr lang="en-US" b="1" dirty="0" err="1"/>
              <a:t>Vonoprazan</a:t>
            </a:r>
            <a:r>
              <a:rPr lang="en-US" b="1" dirty="0"/>
              <a:t> </a:t>
            </a:r>
          </a:p>
        </p:txBody>
      </p:sp>
      <p:pic>
        <p:nvPicPr>
          <p:cNvPr id="7" name="Content Placeholder 6">
            <a:extLst>
              <a:ext uri="{FF2B5EF4-FFF2-40B4-BE49-F238E27FC236}">
                <a16:creationId xmlns:a16="http://schemas.microsoft.com/office/drawing/2014/main" xmlns="" id="{326064AA-B2C5-4AAC-AFD1-A3F84C92C495}"/>
              </a:ext>
            </a:extLst>
          </p:cNvPr>
          <p:cNvPicPr>
            <a:picLocks noGrp="1" noChangeAspect="1"/>
          </p:cNvPicPr>
          <p:nvPr>
            <p:ph idx="1"/>
          </p:nvPr>
        </p:nvPicPr>
        <p:blipFill>
          <a:blip r:embed="rId3" cstate="print"/>
          <a:stretch>
            <a:fillRect/>
          </a:stretch>
        </p:blipFill>
        <p:spPr>
          <a:xfrm>
            <a:off x="638173" y="3686968"/>
            <a:ext cx="5393957" cy="2013744"/>
          </a:xfrm>
          <a:prstGeom prst="rect">
            <a:avLst/>
          </a:prstGeom>
        </p:spPr>
      </p:pic>
      <p:pic>
        <p:nvPicPr>
          <p:cNvPr id="8" name="Picture 7">
            <a:extLst>
              <a:ext uri="{FF2B5EF4-FFF2-40B4-BE49-F238E27FC236}">
                <a16:creationId xmlns:a16="http://schemas.microsoft.com/office/drawing/2014/main" xmlns="" id="{C23E674D-0407-475A-A2DA-A820DA7EE9D9}"/>
              </a:ext>
            </a:extLst>
          </p:cNvPr>
          <p:cNvPicPr>
            <a:picLocks noChangeAspect="1"/>
          </p:cNvPicPr>
          <p:nvPr/>
        </p:nvPicPr>
        <p:blipFill>
          <a:blip r:embed="rId4" cstate="print"/>
          <a:stretch>
            <a:fillRect/>
          </a:stretch>
        </p:blipFill>
        <p:spPr>
          <a:xfrm>
            <a:off x="6359896" y="2358231"/>
            <a:ext cx="4619625" cy="3342481"/>
          </a:xfrm>
          <a:prstGeom prst="rect">
            <a:avLst/>
          </a:prstGeom>
        </p:spPr>
      </p:pic>
      <p:sp>
        <p:nvSpPr>
          <p:cNvPr id="9" name="TextBox 8">
            <a:extLst>
              <a:ext uri="{FF2B5EF4-FFF2-40B4-BE49-F238E27FC236}">
                <a16:creationId xmlns:a16="http://schemas.microsoft.com/office/drawing/2014/main" xmlns="" id="{93E727D7-D52F-43AB-891C-E02ED6F01E0B}"/>
              </a:ext>
            </a:extLst>
          </p:cNvPr>
          <p:cNvSpPr txBox="1"/>
          <p:nvPr/>
        </p:nvSpPr>
        <p:spPr>
          <a:xfrm>
            <a:off x="7586663" y="5800725"/>
            <a:ext cx="2700337" cy="369332"/>
          </a:xfrm>
          <a:prstGeom prst="rect">
            <a:avLst/>
          </a:prstGeom>
          <a:effectLst>
            <a:softEdge rad="6350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a:t>Pakistan </a:t>
            </a:r>
          </a:p>
        </p:txBody>
      </p:sp>
      <p:sp>
        <p:nvSpPr>
          <p:cNvPr id="10" name="TextBox 9">
            <a:extLst>
              <a:ext uri="{FF2B5EF4-FFF2-40B4-BE49-F238E27FC236}">
                <a16:creationId xmlns:a16="http://schemas.microsoft.com/office/drawing/2014/main" xmlns="" id="{A37040E2-88C6-4AA4-BF2F-E535389611E5}"/>
              </a:ext>
            </a:extLst>
          </p:cNvPr>
          <p:cNvSpPr txBox="1"/>
          <p:nvPr/>
        </p:nvSpPr>
        <p:spPr>
          <a:xfrm>
            <a:off x="1905000" y="5800725"/>
            <a:ext cx="2700337" cy="369332"/>
          </a:xfrm>
          <a:prstGeom prst="rect">
            <a:avLst/>
          </a:prstGeom>
          <a:effectLst>
            <a:softEdge rad="6350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a:t>Japan  </a:t>
            </a:r>
          </a:p>
        </p:txBody>
      </p:sp>
    </p:spTree>
    <p:extLst>
      <p:ext uri="{BB962C8B-B14F-4D97-AF65-F5344CB8AC3E}">
        <p14:creationId xmlns:p14="http://schemas.microsoft.com/office/powerpoint/2010/main" xmlns="" val="3200547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D306532A-A34A-4BE6-957B-1552A42DABB0}"/>
              </a:ext>
            </a:extLst>
          </p:cNvPr>
          <p:cNvPicPr>
            <a:picLocks noGrp="1" noChangeAspect="1"/>
          </p:cNvPicPr>
          <p:nvPr>
            <p:ph idx="1"/>
          </p:nvPr>
        </p:nvPicPr>
        <p:blipFill>
          <a:blip r:embed="rId2" cstate="print"/>
          <a:stretch>
            <a:fillRect/>
          </a:stretch>
        </p:blipFill>
        <p:spPr>
          <a:xfrm>
            <a:off x="1" y="1085058"/>
            <a:ext cx="3320028" cy="2486817"/>
          </a:xfrm>
          <a:prstGeom prst="rect">
            <a:avLst/>
          </a:prstGeom>
        </p:spPr>
      </p:pic>
      <p:sp>
        <p:nvSpPr>
          <p:cNvPr id="5" name="TextBox 4">
            <a:extLst>
              <a:ext uri="{FF2B5EF4-FFF2-40B4-BE49-F238E27FC236}">
                <a16:creationId xmlns:a16="http://schemas.microsoft.com/office/drawing/2014/main" xmlns="" id="{785403BD-C3EA-4A4A-A91B-B7AB3820E7F6}"/>
              </a:ext>
            </a:extLst>
          </p:cNvPr>
          <p:cNvSpPr txBox="1"/>
          <p:nvPr/>
        </p:nvSpPr>
        <p:spPr>
          <a:xfrm>
            <a:off x="3917156" y="2192624"/>
            <a:ext cx="4357688" cy="584775"/>
          </a:xfrm>
          <a:prstGeom prst="rect">
            <a:avLst/>
          </a:prstGeom>
          <a:noFill/>
        </p:spPr>
        <p:txBody>
          <a:bodyPr wrap="square" rtlCol="0">
            <a:spAutoFit/>
          </a:bodyPr>
          <a:lstStyle/>
          <a:p>
            <a:pPr algn="ctr"/>
            <a:r>
              <a:rPr lang="en-US" sz="3200" b="1" i="0" dirty="0">
                <a:solidFill>
                  <a:srgbClr val="FF0000"/>
                </a:solidFill>
                <a:effectLst>
                  <a:outerShdw blurRad="38100" dist="38100" dir="2700000" algn="tl">
                    <a:srgbClr val="000000">
                      <a:alpha val="43137"/>
                    </a:srgbClr>
                  </a:outerShdw>
                </a:effectLst>
                <a:latin typeface="-apple-system"/>
              </a:rPr>
              <a:t>May 25, 2022</a:t>
            </a:r>
            <a:endParaRPr lang="en-US" sz="3200" b="1" dirty="0">
              <a:solidFill>
                <a:srgbClr val="FF0000"/>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xmlns="" id="{58AD0A43-FEE3-4631-B389-5958244A3AD0}"/>
              </a:ext>
            </a:extLst>
          </p:cNvPr>
          <p:cNvSpPr txBox="1"/>
          <p:nvPr/>
        </p:nvSpPr>
        <p:spPr>
          <a:xfrm>
            <a:off x="1328737" y="3808430"/>
            <a:ext cx="8929687" cy="1964512"/>
          </a:xfrm>
          <a:prstGeom prst="rect">
            <a:avLst/>
          </a:prstGeom>
          <a:noFill/>
        </p:spPr>
        <p:txBody>
          <a:bodyPr wrap="square" rtlCol="0">
            <a:spAutoFit/>
          </a:bodyPr>
          <a:lstStyle/>
          <a:p>
            <a:pPr>
              <a:lnSpc>
                <a:spcPct val="150000"/>
              </a:lnSpc>
            </a:pPr>
            <a:r>
              <a:rPr lang="en-US" sz="2800" dirty="0" err="1"/>
              <a:t>Phathom</a:t>
            </a:r>
            <a:r>
              <a:rPr lang="en-US" sz="2800" dirty="0"/>
              <a:t> Pharmaceuticals Announces FDA Acceptance for Filing of </a:t>
            </a:r>
            <a:r>
              <a:rPr lang="en-US" sz="2800" dirty="0" err="1">
                <a:solidFill>
                  <a:srgbClr val="FF0000"/>
                </a:solidFill>
              </a:rPr>
              <a:t>Vonoprazan</a:t>
            </a:r>
            <a:r>
              <a:rPr lang="en-US" sz="2800" dirty="0"/>
              <a:t> </a:t>
            </a:r>
            <a:r>
              <a:rPr lang="en-US" sz="2800" dirty="0" smtClean="0"/>
              <a:t>for </a:t>
            </a:r>
            <a:r>
              <a:rPr lang="en-US" sz="2800" dirty="0"/>
              <a:t>the Treatment of Erosive Esophagitis.</a:t>
            </a:r>
          </a:p>
        </p:txBody>
      </p:sp>
    </p:spTree>
    <p:extLst>
      <p:ext uri="{BB962C8B-B14F-4D97-AF65-F5344CB8AC3E}">
        <p14:creationId xmlns:p14="http://schemas.microsoft.com/office/powerpoint/2010/main" xmlns="" val="283362806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368E70-836E-477E-A83D-9B01117C865D}"/>
              </a:ext>
            </a:extLst>
          </p:cNvPr>
          <p:cNvSpPr>
            <a:spLocks noGrp="1"/>
          </p:cNvSpPr>
          <p:nvPr>
            <p:ph type="title"/>
          </p:nvPr>
        </p:nvSpPr>
        <p:spPr>
          <a:xfrm>
            <a:off x="638175" y="815974"/>
            <a:ext cx="10515600" cy="1325563"/>
          </a:xfrm>
        </p:spPr>
        <p:txBody>
          <a:bodyPr/>
          <a:lstStyle/>
          <a:p>
            <a:endParaRPr lang="en-US"/>
          </a:p>
        </p:txBody>
      </p:sp>
      <p:pic>
        <p:nvPicPr>
          <p:cNvPr id="5" name="Content Placeholder 4">
            <a:extLst>
              <a:ext uri="{FF2B5EF4-FFF2-40B4-BE49-F238E27FC236}">
                <a16:creationId xmlns:a16="http://schemas.microsoft.com/office/drawing/2014/main" xmlns="" id="{90E9A301-1368-4D18-9739-FBB6598D8600}"/>
              </a:ext>
            </a:extLst>
          </p:cNvPr>
          <p:cNvPicPr>
            <a:picLocks noGrp="1" noChangeAspect="1"/>
          </p:cNvPicPr>
          <p:nvPr>
            <p:ph idx="1"/>
          </p:nvPr>
        </p:nvPicPr>
        <p:blipFill>
          <a:blip r:embed="rId2" cstate="print"/>
          <a:stretch>
            <a:fillRect/>
          </a:stretch>
        </p:blipFill>
        <p:spPr>
          <a:xfrm>
            <a:off x="0" y="1188243"/>
            <a:ext cx="11153775" cy="2426495"/>
          </a:xfrm>
        </p:spPr>
      </p:pic>
      <p:sp>
        <p:nvSpPr>
          <p:cNvPr id="3" name="TextBox 2">
            <a:extLst>
              <a:ext uri="{FF2B5EF4-FFF2-40B4-BE49-F238E27FC236}">
                <a16:creationId xmlns:a16="http://schemas.microsoft.com/office/drawing/2014/main" xmlns="" id="{D41857F6-465A-40D3-B2FB-5E510E14532F}"/>
              </a:ext>
            </a:extLst>
          </p:cNvPr>
          <p:cNvSpPr txBox="1"/>
          <p:nvPr/>
        </p:nvSpPr>
        <p:spPr>
          <a:xfrm>
            <a:off x="957262" y="4314825"/>
            <a:ext cx="8915400" cy="22486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algn="l">
              <a:lnSpc>
                <a:spcPct val="150000"/>
              </a:lnSpc>
              <a:buFont typeface="Arial" panose="020B0604020202020204" pitchFamily="34" charset="0"/>
              <a:buChar char="•"/>
            </a:pPr>
            <a:r>
              <a:rPr lang="en-US" sz="2400" b="0" i="0" u="none" strike="noStrike" baseline="0" dirty="0">
                <a:latin typeface="MyriadPro-Regular"/>
              </a:rPr>
              <a:t>In 21</a:t>
            </a:r>
            <a:r>
              <a:rPr lang="ar-SY" sz="2400" b="0" i="0" u="none" strike="noStrike" baseline="0" dirty="0">
                <a:latin typeface="MyriadPro-Regular"/>
              </a:rPr>
              <a:t> </a:t>
            </a:r>
            <a:r>
              <a:rPr lang="en-US" sz="2400" b="0" i="0" u="none" strike="noStrike" baseline="0" dirty="0">
                <a:latin typeface="MyriadPro-Regular"/>
              </a:rPr>
              <a:t>(87.5%) out of 24 patients, esophageal mucosal breaks were</a:t>
            </a:r>
            <a:r>
              <a:rPr lang="ar-SY" sz="2400" b="0" i="0" u="none" strike="noStrike" baseline="0" dirty="0">
                <a:latin typeface="MyriadPro-Regular"/>
              </a:rPr>
              <a:t> </a:t>
            </a:r>
            <a:r>
              <a:rPr lang="en-US" sz="2400" b="0" i="0" u="none" strike="noStrike" baseline="0" dirty="0">
                <a:latin typeface="MyriadPro-Regular"/>
              </a:rPr>
              <a:t>successfully treated by 20 mg VPZ.</a:t>
            </a:r>
            <a:endParaRPr lang="ar-SY" sz="2400" dirty="0">
              <a:latin typeface="MyriadPro-Regular"/>
            </a:endParaRPr>
          </a:p>
          <a:p>
            <a:pPr marL="285750" indent="-285750" algn="l">
              <a:lnSpc>
                <a:spcPct val="150000"/>
              </a:lnSpc>
              <a:buFont typeface="Arial" panose="020B0604020202020204" pitchFamily="34" charset="0"/>
              <a:buChar char="•"/>
            </a:pPr>
            <a:r>
              <a:rPr lang="en-US" sz="2400" b="0" i="0" u="none" strike="noStrike" baseline="0" dirty="0">
                <a:latin typeface="MyriadPro-Regular"/>
              </a:rPr>
              <a:t> The median FSSG score</a:t>
            </a:r>
            <a:r>
              <a:rPr lang="ar-SY" sz="2400" b="0" i="0" u="none" strike="noStrike" baseline="0" dirty="0">
                <a:latin typeface="MyriadPro-Regular"/>
              </a:rPr>
              <a:t> </a:t>
            </a:r>
            <a:r>
              <a:rPr lang="en-US" sz="2400" b="0" i="0" u="none" strike="noStrike" baseline="0" dirty="0">
                <a:latin typeface="MyriadPro-Regular"/>
              </a:rPr>
              <a:t>was significantly lower on days 1–7, 14, and 28 after the initiation</a:t>
            </a:r>
            <a:r>
              <a:rPr lang="ar-SY" sz="2400" b="0" i="0" u="none" strike="noStrike" baseline="0" dirty="0">
                <a:latin typeface="MyriadPro-Regular"/>
              </a:rPr>
              <a:t> </a:t>
            </a:r>
            <a:r>
              <a:rPr lang="en-US" sz="2400" b="0" i="0" u="none" strike="noStrike" baseline="0" dirty="0">
                <a:latin typeface="MyriadPro-Regular"/>
              </a:rPr>
              <a:t>of VPZ</a:t>
            </a:r>
            <a:endParaRPr lang="en-US" sz="2400" dirty="0"/>
          </a:p>
        </p:txBody>
      </p:sp>
    </p:spTree>
    <p:extLst>
      <p:ext uri="{BB962C8B-B14F-4D97-AF65-F5344CB8AC3E}">
        <p14:creationId xmlns:p14="http://schemas.microsoft.com/office/powerpoint/2010/main" xmlns="" val="273148820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368E70-836E-477E-A83D-9B01117C865D}"/>
              </a:ext>
            </a:extLst>
          </p:cNvPr>
          <p:cNvSpPr>
            <a:spLocks noGrp="1"/>
          </p:cNvSpPr>
          <p:nvPr>
            <p:ph type="title"/>
          </p:nvPr>
        </p:nvSpPr>
        <p:spPr>
          <a:xfrm>
            <a:off x="638175" y="815974"/>
            <a:ext cx="10515600" cy="1325563"/>
          </a:xfrm>
        </p:spPr>
        <p:txBody>
          <a:bodyPr/>
          <a:lstStyle/>
          <a:p>
            <a:endParaRPr lang="en-US"/>
          </a:p>
        </p:txBody>
      </p:sp>
      <p:pic>
        <p:nvPicPr>
          <p:cNvPr id="5" name="Content Placeholder 4">
            <a:extLst>
              <a:ext uri="{FF2B5EF4-FFF2-40B4-BE49-F238E27FC236}">
                <a16:creationId xmlns:a16="http://schemas.microsoft.com/office/drawing/2014/main" xmlns="" id="{90E9A301-1368-4D18-9739-FBB6598D8600}"/>
              </a:ext>
            </a:extLst>
          </p:cNvPr>
          <p:cNvPicPr>
            <a:picLocks noGrp="1" noChangeAspect="1"/>
          </p:cNvPicPr>
          <p:nvPr>
            <p:ph idx="1"/>
          </p:nvPr>
        </p:nvPicPr>
        <p:blipFill>
          <a:blip r:embed="rId2" cstate="print"/>
          <a:stretch>
            <a:fillRect/>
          </a:stretch>
        </p:blipFill>
        <p:spPr>
          <a:xfrm>
            <a:off x="0" y="1188243"/>
            <a:ext cx="11153775" cy="2426495"/>
          </a:xfrm>
        </p:spPr>
      </p:pic>
      <p:pic>
        <p:nvPicPr>
          <p:cNvPr id="7" name="Picture 6">
            <a:extLst>
              <a:ext uri="{FF2B5EF4-FFF2-40B4-BE49-F238E27FC236}">
                <a16:creationId xmlns:a16="http://schemas.microsoft.com/office/drawing/2014/main" xmlns="" id="{EE550C0D-F88F-4A3D-A635-01AE473C3D40}"/>
              </a:ext>
            </a:extLst>
          </p:cNvPr>
          <p:cNvPicPr>
            <a:picLocks noChangeAspect="1"/>
          </p:cNvPicPr>
          <p:nvPr/>
        </p:nvPicPr>
        <p:blipFill>
          <a:blip r:embed="rId3" cstate="print"/>
          <a:stretch>
            <a:fillRect/>
          </a:stretch>
        </p:blipFill>
        <p:spPr>
          <a:xfrm>
            <a:off x="190500" y="3940176"/>
            <a:ext cx="10963275" cy="2917824"/>
          </a:xfrm>
          <a:prstGeom prst="rect">
            <a:avLst/>
          </a:prstGeom>
        </p:spPr>
      </p:pic>
    </p:spTree>
    <p:extLst>
      <p:ext uri="{BB962C8B-B14F-4D97-AF65-F5344CB8AC3E}">
        <p14:creationId xmlns:p14="http://schemas.microsoft.com/office/powerpoint/2010/main" xmlns="" val="393933282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871264-FF74-41A4-84AB-F90492C3DFE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D8B04587-6CF7-47DE-B3E4-E49191DE5D80}"/>
              </a:ext>
            </a:extLst>
          </p:cNvPr>
          <p:cNvPicPr>
            <a:picLocks noGrp="1" noChangeAspect="1"/>
          </p:cNvPicPr>
          <p:nvPr>
            <p:ph idx="1"/>
          </p:nvPr>
        </p:nvPicPr>
        <p:blipFill>
          <a:blip r:embed="rId2" cstate="print"/>
          <a:stretch>
            <a:fillRect/>
          </a:stretch>
        </p:blipFill>
        <p:spPr>
          <a:xfrm>
            <a:off x="1885950" y="1848643"/>
            <a:ext cx="6900862" cy="4852194"/>
          </a:xfrm>
        </p:spPr>
      </p:pic>
    </p:spTree>
    <p:extLst>
      <p:ext uri="{BB962C8B-B14F-4D97-AF65-F5344CB8AC3E}">
        <p14:creationId xmlns:p14="http://schemas.microsoft.com/office/powerpoint/2010/main" xmlns="" val="39391399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F46C0D1-68D6-4AE5-AB09-5686F5862A09}"/>
              </a:ext>
            </a:extLst>
          </p:cNvPr>
          <p:cNvPicPr>
            <a:picLocks noChangeAspect="1"/>
          </p:cNvPicPr>
          <p:nvPr/>
        </p:nvPicPr>
        <p:blipFill>
          <a:blip r:embed="rId2" cstate="print"/>
          <a:stretch>
            <a:fillRect/>
          </a:stretch>
        </p:blipFill>
        <p:spPr>
          <a:xfrm>
            <a:off x="0" y="1581943"/>
            <a:ext cx="10858500" cy="1589881"/>
          </a:xfrm>
          <a:prstGeom prst="rect">
            <a:avLst/>
          </a:prstGeom>
        </p:spPr>
      </p:pic>
      <p:sp>
        <p:nvSpPr>
          <p:cNvPr id="6" name="Content Placeholder 5">
            <a:extLst>
              <a:ext uri="{FF2B5EF4-FFF2-40B4-BE49-F238E27FC236}">
                <a16:creationId xmlns:a16="http://schemas.microsoft.com/office/drawing/2014/main" xmlns="" id="{6367DE0C-F1DC-4D5D-B529-C8511C847B57}"/>
              </a:ext>
            </a:extLst>
          </p:cNvPr>
          <p:cNvSpPr txBox="1">
            <a:spLocks noGrp="1"/>
          </p:cNvSpPr>
          <p:nvPr>
            <p:ph idx="1"/>
          </p:nvPr>
        </p:nvSpPr>
        <p:spPr>
          <a:xfrm>
            <a:off x="342900" y="3890773"/>
            <a:ext cx="10515600" cy="169706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l">
              <a:lnSpc>
                <a:spcPct val="150000"/>
              </a:lnSpc>
            </a:pPr>
            <a:r>
              <a:rPr lang="en-US" sz="2400" b="0" i="0" u="none" strike="noStrike" baseline="0" dirty="0">
                <a:latin typeface="AdvOT1ef757c0"/>
              </a:rPr>
              <a:t>The non-inferiority of </a:t>
            </a:r>
            <a:r>
              <a:rPr lang="en-US" sz="2400" b="0" i="0" u="none" strike="noStrike" baseline="0" dirty="0" err="1">
                <a:latin typeface="AdvOT1ef757c0"/>
              </a:rPr>
              <a:t>vonoprazan</a:t>
            </a:r>
            <a:r>
              <a:rPr lang="en-US" sz="2400" b="0" i="0" u="none" strike="noStrike" baseline="0" dirty="0">
                <a:latin typeface="AdvOT1ef757c0"/>
              </a:rPr>
              <a:t> to lansoprazole in EE was veri</a:t>
            </a:r>
            <a:r>
              <a:rPr lang="en-US" sz="2400" b="0" i="0" u="none" strike="noStrike" baseline="0" dirty="0">
                <a:latin typeface="AdvOT1ef757c0+fb"/>
              </a:rPr>
              <a:t>fi</a:t>
            </a:r>
            <a:r>
              <a:rPr lang="en-US" sz="2400" b="0" i="0" u="none" strike="noStrike" baseline="0" dirty="0">
                <a:latin typeface="AdvOT1ef757c0"/>
              </a:rPr>
              <a:t>ed in the comparison study, and </a:t>
            </a:r>
            <a:r>
              <a:rPr lang="en-US" sz="2400" b="0" i="0" u="none" strike="noStrike" baseline="0" dirty="0" err="1">
                <a:latin typeface="AdvOT1ef757c0"/>
              </a:rPr>
              <a:t>vonoprazan</a:t>
            </a:r>
            <a:r>
              <a:rPr lang="en-US" sz="2400" b="0" i="0" u="none" strike="noStrike" baseline="0" dirty="0">
                <a:latin typeface="AdvOT1ef757c0"/>
              </a:rPr>
              <a:t> was well-tolerated and effective during the long-term maintenance study.</a:t>
            </a:r>
            <a:endParaRPr lang="en-US" sz="3200" dirty="0"/>
          </a:p>
        </p:txBody>
      </p:sp>
    </p:spTree>
    <p:extLst>
      <p:ext uri="{BB962C8B-B14F-4D97-AF65-F5344CB8AC3E}">
        <p14:creationId xmlns:p14="http://schemas.microsoft.com/office/powerpoint/2010/main" xmlns="" val="360848737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F0AF5C7-2246-4C5D-B555-8E22786AECFA}"/>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xmlns="" id="{47D39429-9CF2-4FBE-8994-A6CBCF1342CA}"/>
              </a:ext>
            </a:extLst>
          </p:cNvPr>
          <p:cNvPicPr>
            <a:picLocks noChangeAspect="1"/>
          </p:cNvPicPr>
          <p:nvPr/>
        </p:nvPicPr>
        <p:blipFill>
          <a:blip r:embed="rId2" cstate="print"/>
          <a:stretch>
            <a:fillRect/>
          </a:stretch>
        </p:blipFill>
        <p:spPr>
          <a:xfrm>
            <a:off x="314325" y="1262062"/>
            <a:ext cx="11039475" cy="5467350"/>
          </a:xfrm>
          <a:prstGeom prst="rect">
            <a:avLst/>
          </a:prstGeom>
        </p:spPr>
      </p:pic>
    </p:spTree>
    <p:extLst>
      <p:ext uri="{BB962C8B-B14F-4D97-AF65-F5344CB8AC3E}">
        <p14:creationId xmlns:p14="http://schemas.microsoft.com/office/powerpoint/2010/main" xmlns="" val="249808109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xmlns="" id="{54A2BD80-B9BA-4C27-8015-66DC2AD976EE}"/>
              </a:ext>
            </a:extLst>
          </p:cNvPr>
          <p:cNvGraphicFramePr>
            <a:graphicFrameLocks noGrp="1"/>
          </p:cNvGraphicFramePr>
          <p:nvPr>
            <p:ph idx="1"/>
            <p:extLst>
              <p:ext uri="{D42A27DB-BD31-4B8C-83A1-F6EECF244321}">
                <p14:modId xmlns:p14="http://schemas.microsoft.com/office/powerpoint/2010/main" xmlns="" val="3143289294"/>
              </p:ext>
            </p:extLst>
          </p:nvPr>
        </p:nvGraphicFramePr>
        <p:xfrm>
          <a:off x="1538288" y="1533526"/>
          <a:ext cx="7834313" cy="5032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846852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EFE24-310D-4DC6-A0BF-EAB9CB93F902}"/>
              </a:ext>
            </a:extLst>
          </p:cNvPr>
          <p:cNvSpPr>
            <a:spLocks noGrp="1"/>
          </p:cNvSpPr>
          <p:nvPr>
            <p:ph type="title"/>
          </p:nvPr>
        </p:nvSpPr>
        <p:spPr>
          <a:xfrm>
            <a:off x="1166810" y="865181"/>
            <a:ext cx="9248775" cy="1163638"/>
          </a:xfrm>
        </p:spPr>
        <p:txBody>
          <a:bodyPr/>
          <a:lstStyle/>
          <a:p>
            <a:pPr algn="ctr"/>
            <a:r>
              <a:rPr lang="en-US" b="1" dirty="0">
                <a:effectLst>
                  <a:outerShdw blurRad="38100" dist="38100" dir="2700000" algn="tl">
                    <a:srgbClr val="000000">
                      <a:alpha val="43137"/>
                    </a:srgbClr>
                  </a:outerShdw>
                </a:effectLst>
              </a:rPr>
              <a:t> Which is the most effective PPI?</a:t>
            </a:r>
          </a:p>
        </p:txBody>
      </p:sp>
      <p:sp>
        <p:nvSpPr>
          <p:cNvPr id="3" name="Content Placeholder 2">
            <a:extLst>
              <a:ext uri="{FF2B5EF4-FFF2-40B4-BE49-F238E27FC236}">
                <a16:creationId xmlns:a16="http://schemas.microsoft.com/office/drawing/2014/main" xmlns="" id="{4A21FFCC-6BEC-4822-968D-6E9AA81E2590}"/>
              </a:ext>
            </a:extLst>
          </p:cNvPr>
          <p:cNvSpPr>
            <a:spLocks noGrp="1"/>
          </p:cNvSpPr>
          <p:nvPr>
            <p:ph idx="1"/>
          </p:nvPr>
        </p:nvSpPr>
        <p:spPr>
          <a:xfrm>
            <a:off x="585788" y="2139950"/>
            <a:ext cx="10710862" cy="4351338"/>
          </a:xfrm>
        </p:spPr>
        <p:txBody>
          <a:bodyPr>
            <a:normAutofit/>
          </a:bodyPr>
          <a:lstStyle/>
          <a:p>
            <a:pPr>
              <a:lnSpc>
                <a:spcPct val="150000"/>
              </a:lnSpc>
            </a:pPr>
            <a:r>
              <a:rPr lang="en-US" sz="2200" dirty="0"/>
              <a:t>Although Data comparing the various PPIs showed:</a:t>
            </a:r>
          </a:p>
          <a:p>
            <a:pPr>
              <a:lnSpc>
                <a:spcPct val="150000"/>
              </a:lnSpc>
              <a:buFont typeface="Wingdings" panose="05000000000000000000" pitchFamily="2" charset="2"/>
              <a:buChar char="Ø"/>
            </a:pPr>
            <a:r>
              <a:rPr lang="en-US" sz="2200" dirty="0"/>
              <a:t> Only small differences between drugs.</a:t>
            </a:r>
          </a:p>
          <a:p>
            <a:pPr>
              <a:lnSpc>
                <a:spcPct val="150000"/>
              </a:lnSpc>
              <a:buFont typeface="Wingdings" panose="05000000000000000000" pitchFamily="2" charset="2"/>
              <a:buChar char="Ø"/>
            </a:pPr>
            <a:r>
              <a:rPr lang="en-US" sz="2200" dirty="0"/>
              <a:t> Not clinically relevant.</a:t>
            </a:r>
          </a:p>
          <a:p>
            <a:pPr>
              <a:lnSpc>
                <a:spcPct val="150000"/>
              </a:lnSpc>
            </a:pPr>
            <a:r>
              <a:rPr lang="en-US" sz="2200" dirty="0"/>
              <a:t>There are different parameters that must be taken into consideration when the available PPIs are compared:</a:t>
            </a:r>
            <a:endParaRPr lang="ar-SY" sz="2200" dirty="0"/>
          </a:p>
          <a:p>
            <a:pPr marL="457200" lvl="1" indent="0" algn="ctr">
              <a:lnSpc>
                <a:spcPct val="150000"/>
              </a:lnSpc>
              <a:buNone/>
            </a:pPr>
            <a:r>
              <a:rPr lang="en-US" sz="2200" dirty="0"/>
              <a:t> </a:t>
            </a:r>
            <a:r>
              <a:rPr lang="en-US" sz="2200" u="sng" dirty="0">
                <a:effectLst>
                  <a:outerShdw blurRad="38100" dist="38100" dir="2700000" algn="tl">
                    <a:srgbClr val="000000">
                      <a:alpha val="43137"/>
                    </a:srgbClr>
                  </a:outerShdw>
                </a:effectLst>
              </a:rPr>
              <a:t>the average time during which intragastric pH is greater than 4</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xmlns="" val="748346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9AF5C49A-B490-48B7-AC48-B1FE36EAE089}"/>
              </a:ext>
            </a:extLst>
          </p:cNvPr>
          <p:cNvPicPr>
            <a:picLocks noGrp="1" noChangeAspect="1"/>
          </p:cNvPicPr>
          <p:nvPr>
            <p:ph idx="1"/>
          </p:nvPr>
        </p:nvPicPr>
        <p:blipFill>
          <a:blip r:embed="rId2" cstate="print"/>
          <a:stretch>
            <a:fillRect/>
          </a:stretch>
        </p:blipFill>
        <p:spPr>
          <a:xfrm>
            <a:off x="304799" y="1199356"/>
            <a:ext cx="10096501" cy="1986757"/>
          </a:xfrm>
          <a:prstGeom prst="rect">
            <a:avLst/>
          </a:prstGeom>
        </p:spPr>
      </p:pic>
      <p:sp>
        <p:nvSpPr>
          <p:cNvPr id="6" name="TextBox 5">
            <a:extLst>
              <a:ext uri="{FF2B5EF4-FFF2-40B4-BE49-F238E27FC236}">
                <a16:creationId xmlns:a16="http://schemas.microsoft.com/office/drawing/2014/main" xmlns="" id="{78E33C86-0CAC-4618-A791-3F13672BA21E}"/>
              </a:ext>
            </a:extLst>
          </p:cNvPr>
          <p:cNvSpPr txBox="1"/>
          <p:nvPr/>
        </p:nvSpPr>
        <p:spPr>
          <a:xfrm>
            <a:off x="1042986" y="3429000"/>
            <a:ext cx="8972551" cy="1694695"/>
          </a:xfrm>
          <a:prstGeom prst="rect">
            <a:avLst/>
          </a:prstGeom>
          <a:noFill/>
        </p:spPr>
        <p:txBody>
          <a:bodyPr wrap="square" rtlCol="0">
            <a:spAutoFit/>
          </a:bodyPr>
          <a:lstStyle/>
          <a:p>
            <a:pPr marL="285750" indent="-285750" algn="ctr">
              <a:lnSpc>
                <a:spcPct val="150000"/>
              </a:lnSpc>
              <a:buFont typeface="Arial" panose="020B0604020202020204" pitchFamily="34" charset="0"/>
              <a:buChar char="•"/>
            </a:pPr>
            <a:r>
              <a:rPr lang="en-US" sz="2400" b="0" i="0" dirty="0">
                <a:solidFill>
                  <a:srgbClr val="4D5156"/>
                </a:solidFill>
                <a:effectLst/>
                <a:latin typeface="arial" panose="020B0604020202020204" pitchFamily="34" charset="0"/>
              </a:rPr>
              <a:t>was a randomized, double-blind, two-phase, multicenter, Phase 3 trial that enrolled 1,024 patients with EE in the U.S. and Europe.</a:t>
            </a:r>
            <a:endParaRPr lang="en-US" sz="2400" dirty="0"/>
          </a:p>
        </p:txBody>
      </p:sp>
    </p:spTree>
    <p:extLst>
      <p:ext uri="{BB962C8B-B14F-4D97-AF65-F5344CB8AC3E}">
        <p14:creationId xmlns:p14="http://schemas.microsoft.com/office/powerpoint/2010/main" xmlns="" val="353463584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005B248D-51B5-4779-97CA-4C90EBBBFD74}"/>
              </a:ext>
            </a:extLst>
          </p:cNvPr>
          <p:cNvPicPr>
            <a:picLocks noGrp="1" noChangeAspect="1"/>
          </p:cNvPicPr>
          <p:nvPr>
            <p:ph idx="1"/>
          </p:nvPr>
        </p:nvPicPr>
        <p:blipFill>
          <a:blip r:embed="rId2" cstate="print"/>
          <a:stretch>
            <a:fillRect/>
          </a:stretch>
        </p:blipFill>
        <p:spPr>
          <a:xfrm>
            <a:off x="123825" y="1339055"/>
            <a:ext cx="11229975" cy="5390357"/>
          </a:xfrm>
          <a:prstGeom prst="rect">
            <a:avLst/>
          </a:prstGeom>
        </p:spPr>
      </p:pic>
    </p:spTree>
    <p:extLst>
      <p:ext uri="{BB962C8B-B14F-4D97-AF65-F5344CB8AC3E}">
        <p14:creationId xmlns:p14="http://schemas.microsoft.com/office/powerpoint/2010/main" xmlns="" val="28317435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E49072-0ED4-46E6-9847-DBC3E42C78B1}"/>
              </a:ext>
            </a:extLst>
          </p:cNvPr>
          <p:cNvSpPr>
            <a:spLocks noGrp="1"/>
          </p:cNvSpPr>
          <p:nvPr>
            <p:ph type="title"/>
          </p:nvPr>
        </p:nvSpPr>
        <p:spPr>
          <a:xfrm>
            <a:off x="1438275" y="793750"/>
            <a:ext cx="7834313" cy="1325563"/>
          </a:xfrm>
        </p:spPr>
        <p:txBody>
          <a:bodyPr/>
          <a:lstStyle/>
          <a:p>
            <a:pPr algn="ctr"/>
            <a:r>
              <a:rPr lang="en-US" b="1" dirty="0">
                <a:effectLst>
                  <a:outerShdw blurRad="38100" dist="38100" dir="2700000" algn="tl">
                    <a:srgbClr val="000000">
                      <a:alpha val="43137"/>
                    </a:srgbClr>
                  </a:outerShdw>
                </a:effectLst>
              </a:rPr>
              <a:t>Study design  </a:t>
            </a:r>
          </a:p>
        </p:txBody>
      </p:sp>
      <p:sp>
        <p:nvSpPr>
          <p:cNvPr id="3" name="Content Placeholder 2">
            <a:extLst>
              <a:ext uri="{FF2B5EF4-FFF2-40B4-BE49-F238E27FC236}">
                <a16:creationId xmlns:a16="http://schemas.microsoft.com/office/drawing/2014/main" xmlns="" id="{E4412C32-3154-4A3F-8743-8F371BDF6D97}"/>
              </a:ext>
            </a:extLst>
          </p:cNvPr>
          <p:cNvSpPr>
            <a:spLocks noGrp="1"/>
          </p:cNvSpPr>
          <p:nvPr>
            <p:ph idx="1"/>
          </p:nvPr>
        </p:nvSpPr>
        <p:spPr>
          <a:xfrm>
            <a:off x="581025" y="1825625"/>
            <a:ext cx="10515600" cy="5032375"/>
          </a:xfrm>
        </p:spPr>
        <p:txBody>
          <a:bodyPr>
            <a:normAutofit fontScale="85000" lnSpcReduction="10000"/>
          </a:bodyPr>
          <a:lstStyle/>
          <a:p>
            <a:pPr>
              <a:lnSpc>
                <a:spcPct val="150000"/>
              </a:lnSpc>
            </a:pPr>
            <a:r>
              <a:rPr lang="en-US" sz="2400" dirty="0"/>
              <a:t>PHALCON-EE was a trial with two phases. In the first phase, </a:t>
            </a:r>
            <a:r>
              <a:rPr lang="en-US" sz="2400" dirty="0" err="1"/>
              <a:t>vonoprazan</a:t>
            </a:r>
            <a:r>
              <a:rPr lang="en-US" sz="2400" dirty="0"/>
              <a:t> 20 mg was compared to lansoprazole 30 mg in the healing of EE after up to 8 weeks of treatment (Healing Phase). </a:t>
            </a:r>
          </a:p>
          <a:p>
            <a:pPr>
              <a:lnSpc>
                <a:spcPct val="150000"/>
              </a:lnSpc>
            </a:pPr>
            <a:r>
              <a:rPr lang="en-US" sz="2400" dirty="0"/>
              <a:t>In the Healing Phase, patients were assessed via endoscopy to determine complete healing following 2 weeks of treatment and, if complete healing was not achieved, a second endoscopy occurred at 8 weeks of treatment.</a:t>
            </a:r>
          </a:p>
          <a:p>
            <a:pPr>
              <a:lnSpc>
                <a:spcPct val="150000"/>
              </a:lnSpc>
            </a:pPr>
            <a:r>
              <a:rPr lang="en-US" sz="2400" dirty="0"/>
              <a:t> Patients who achieved complete healing were re-randomized into the second phase of the trial, where </a:t>
            </a:r>
            <a:r>
              <a:rPr lang="en-US" sz="2400" dirty="0" err="1"/>
              <a:t>vonoprazan</a:t>
            </a:r>
            <a:r>
              <a:rPr lang="en-US" sz="2400" dirty="0"/>
              <a:t> 10 mg and 20 mg were compared to lansoprazole 15 mg to assess maintenance of healing via endoscopy following 24 weeks of treatment (Maintenance Phase).</a:t>
            </a:r>
          </a:p>
          <a:p>
            <a:pPr>
              <a:lnSpc>
                <a:spcPct val="150000"/>
              </a:lnSpc>
            </a:pPr>
            <a:r>
              <a:rPr lang="en-US" sz="2400" dirty="0"/>
              <a:t> Heartburn symptom relief was assessed via secondary endpoints in both the Healing and Maintenance Phases of the study based on twice daily e-diary data collection</a:t>
            </a:r>
            <a:r>
              <a:rPr lang="en-US" dirty="0"/>
              <a:t>.</a:t>
            </a:r>
          </a:p>
        </p:txBody>
      </p:sp>
    </p:spTree>
    <p:extLst>
      <p:ext uri="{BB962C8B-B14F-4D97-AF65-F5344CB8AC3E}">
        <p14:creationId xmlns:p14="http://schemas.microsoft.com/office/powerpoint/2010/main" xmlns="" val="293318547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DCD1D5A5-3B00-4413-8CB5-D7F63A3FAF18}"/>
              </a:ext>
            </a:extLst>
          </p:cNvPr>
          <p:cNvPicPr>
            <a:picLocks noGrp="1" noChangeAspect="1"/>
          </p:cNvPicPr>
          <p:nvPr>
            <p:ph idx="1"/>
          </p:nvPr>
        </p:nvPicPr>
        <p:blipFill>
          <a:blip r:embed="rId2" cstate="print"/>
          <a:stretch>
            <a:fillRect/>
          </a:stretch>
        </p:blipFill>
        <p:spPr>
          <a:xfrm>
            <a:off x="485774" y="1300162"/>
            <a:ext cx="10515599" cy="5357813"/>
          </a:xfrm>
        </p:spPr>
      </p:pic>
    </p:spTree>
    <p:extLst>
      <p:ext uri="{BB962C8B-B14F-4D97-AF65-F5344CB8AC3E}">
        <p14:creationId xmlns:p14="http://schemas.microsoft.com/office/powerpoint/2010/main" xmlns="" val="290189354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A1A18AFD-3470-42DA-8F5A-07D8CD6154E9}"/>
              </a:ext>
            </a:extLst>
          </p:cNvPr>
          <p:cNvPicPr>
            <a:picLocks noGrp="1" noChangeAspect="1"/>
          </p:cNvPicPr>
          <p:nvPr>
            <p:ph idx="1"/>
          </p:nvPr>
        </p:nvPicPr>
        <p:blipFill>
          <a:blip r:embed="rId2" cstate="print"/>
          <a:stretch>
            <a:fillRect/>
          </a:stretch>
        </p:blipFill>
        <p:spPr>
          <a:xfrm>
            <a:off x="523874" y="1331913"/>
            <a:ext cx="10234613" cy="5350753"/>
          </a:xfrm>
        </p:spPr>
      </p:pic>
    </p:spTree>
    <p:extLst>
      <p:ext uri="{BB962C8B-B14F-4D97-AF65-F5344CB8AC3E}">
        <p14:creationId xmlns:p14="http://schemas.microsoft.com/office/powerpoint/2010/main" xmlns="" val="48954734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BB827A7-A02E-4C36-886A-AE35FB3EBF82}"/>
              </a:ext>
            </a:extLst>
          </p:cNvPr>
          <p:cNvPicPr>
            <a:picLocks noChangeAspect="1"/>
          </p:cNvPicPr>
          <p:nvPr/>
        </p:nvPicPr>
        <p:blipFill>
          <a:blip r:embed="rId2" cstate="print"/>
          <a:stretch>
            <a:fillRect/>
          </a:stretch>
        </p:blipFill>
        <p:spPr>
          <a:xfrm>
            <a:off x="314325" y="1477962"/>
            <a:ext cx="11144250" cy="1951038"/>
          </a:xfrm>
          <a:prstGeom prst="rect">
            <a:avLst/>
          </a:prstGeom>
        </p:spPr>
      </p:pic>
      <p:sp>
        <p:nvSpPr>
          <p:cNvPr id="6" name="Content Placeholder 5">
            <a:extLst>
              <a:ext uri="{FF2B5EF4-FFF2-40B4-BE49-F238E27FC236}">
                <a16:creationId xmlns:a16="http://schemas.microsoft.com/office/drawing/2014/main" xmlns="" id="{198D794A-5C6C-485A-8CDD-5B49BB292142}"/>
              </a:ext>
            </a:extLst>
          </p:cNvPr>
          <p:cNvSpPr txBox="1">
            <a:spLocks noGrp="1"/>
          </p:cNvSpPr>
          <p:nvPr>
            <p:ph idx="1"/>
          </p:nvPr>
        </p:nvSpPr>
        <p:spPr>
          <a:xfrm>
            <a:off x="628650" y="3766345"/>
            <a:ext cx="10515600" cy="237930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lnSpc>
                <a:spcPct val="150000"/>
              </a:lnSpc>
            </a:pPr>
            <a:r>
              <a:rPr lang="en-US" sz="2400" b="0" i="0" u="none" strike="noStrike" baseline="0" dirty="0">
                <a:latin typeface="AdvTTa9c1b374"/>
              </a:rPr>
              <a:t>The </a:t>
            </a:r>
            <a:r>
              <a:rPr lang="en-US" sz="2400" b="0" i="0" u="none" strike="noStrike" baseline="0" dirty="0" err="1">
                <a:latin typeface="AdvTTa9c1b374"/>
              </a:rPr>
              <a:t>vonoprazan</a:t>
            </a:r>
            <a:r>
              <a:rPr lang="en-US" sz="2400" b="0" i="0" u="none" strike="noStrike" baseline="0" dirty="0">
                <a:latin typeface="AdvTTa9c1b374"/>
              </a:rPr>
              <a:t>-based triple therapy showed superior efficacy in terms of </a:t>
            </a:r>
            <a:r>
              <a:rPr lang="en-US" sz="2400" b="0" i="0" u="none" strike="noStrike" baseline="0" dirty="0">
                <a:latin typeface="AdvTTeb5f0e55.I"/>
              </a:rPr>
              <a:t>H. pylori </a:t>
            </a:r>
            <a:r>
              <a:rPr lang="en-US" sz="2400" b="0" i="0" u="none" strike="noStrike" baseline="0" dirty="0">
                <a:latin typeface="AdvTTa9c1b374"/>
              </a:rPr>
              <a:t>eradication as compared to the PPI-based triple therapy. </a:t>
            </a:r>
          </a:p>
          <a:p>
            <a:pPr algn="just">
              <a:lnSpc>
                <a:spcPct val="150000"/>
              </a:lnSpc>
            </a:pPr>
            <a:r>
              <a:rPr lang="en-US" sz="2400" b="0" i="0" u="none" strike="noStrike" baseline="0" dirty="0">
                <a:latin typeface="AdvTTa9c1b374"/>
              </a:rPr>
              <a:t>In addition, the </a:t>
            </a:r>
            <a:r>
              <a:rPr lang="en-US" sz="2400" b="0" i="0" u="none" strike="noStrike" baseline="0" dirty="0" err="1">
                <a:latin typeface="AdvTTa9c1b374"/>
              </a:rPr>
              <a:t>vonoprazan</a:t>
            </a:r>
            <a:r>
              <a:rPr lang="en-US" sz="2400" b="0" i="0" u="none" strike="noStrike" baseline="0" dirty="0">
                <a:latin typeface="AdvTTa9c1b374"/>
              </a:rPr>
              <a:t>-based triple therapy showed comparable tolerability and incidence of adverse events.</a:t>
            </a:r>
            <a:endParaRPr lang="en-US" sz="4000" dirty="0"/>
          </a:p>
        </p:txBody>
      </p:sp>
    </p:spTree>
    <p:extLst>
      <p:ext uri="{BB962C8B-B14F-4D97-AF65-F5344CB8AC3E}">
        <p14:creationId xmlns:p14="http://schemas.microsoft.com/office/powerpoint/2010/main" xmlns="" val="194017390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B0CBB85F-3922-4081-957A-292FA458C607}"/>
              </a:ext>
            </a:extLst>
          </p:cNvPr>
          <p:cNvSpPr txBox="1"/>
          <p:nvPr/>
        </p:nvSpPr>
        <p:spPr>
          <a:xfrm>
            <a:off x="485775" y="6172200"/>
            <a:ext cx="11115675" cy="584775"/>
          </a:xfrm>
          <a:prstGeom prst="rect">
            <a:avLst/>
          </a:prstGeom>
          <a:noFill/>
        </p:spPr>
        <p:txBody>
          <a:bodyPr wrap="square" rtlCol="0">
            <a:spAutoFit/>
          </a:bodyPr>
          <a:lstStyle>
            <a:defPPr>
              <a:defRPr lang="en-US"/>
            </a:defPPr>
            <a:lvl1pPr algn="ctr">
              <a:defRPr sz="1600" b="0" i="0" u="none" strike="noStrike" baseline="0">
                <a:solidFill>
                  <a:schemeClr val="tx2"/>
                </a:solidFill>
                <a:latin typeface="AdvTTa9c1b374"/>
              </a:defRPr>
            </a:lvl1pPr>
          </a:lstStyle>
          <a:p>
            <a:r>
              <a:rPr lang="en-US" dirty="0"/>
              <a:t>Forest plot of the relative efficacy in terms of eradication between the </a:t>
            </a:r>
            <a:r>
              <a:rPr lang="en-US" dirty="0" err="1"/>
              <a:t>vonoprazan</a:t>
            </a:r>
            <a:r>
              <a:rPr lang="en-US" dirty="0"/>
              <a:t>-based and PPI-based triple therapies in the</a:t>
            </a:r>
            <a:r>
              <a:rPr lang="ar-SY" dirty="0"/>
              <a:t> </a:t>
            </a:r>
            <a:r>
              <a:rPr lang="en-US" dirty="0"/>
              <a:t>ITT analysis. PPI, proton pump inhibitor; ITT, intention-to-treat; CI, confidence interval</a:t>
            </a:r>
          </a:p>
        </p:txBody>
      </p:sp>
      <p:pic>
        <p:nvPicPr>
          <p:cNvPr id="10" name="Content Placeholder 9">
            <a:extLst>
              <a:ext uri="{FF2B5EF4-FFF2-40B4-BE49-F238E27FC236}">
                <a16:creationId xmlns:a16="http://schemas.microsoft.com/office/drawing/2014/main" xmlns="" id="{C7438CB8-04F9-4B98-8394-398F74321464}"/>
              </a:ext>
            </a:extLst>
          </p:cNvPr>
          <p:cNvPicPr>
            <a:picLocks noGrp="1" noChangeAspect="1"/>
          </p:cNvPicPr>
          <p:nvPr>
            <p:ph idx="1"/>
          </p:nvPr>
        </p:nvPicPr>
        <p:blipFill>
          <a:blip r:embed="rId2" cstate="print"/>
          <a:stretch>
            <a:fillRect/>
          </a:stretch>
        </p:blipFill>
        <p:spPr>
          <a:xfrm>
            <a:off x="485775" y="1285877"/>
            <a:ext cx="10729912" cy="4677568"/>
          </a:xfrm>
        </p:spPr>
      </p:pic>
    </p:spTree>
    <p:extLst>
      <p:ext uri="{BB962C8B-B14F-4D97-AF65-F5344CB8AC3E}">
        <p14:creationId xmlns:p14="http://schemas.microsoft.com/office/powerpoint/2010/main" xmlns="" val="234685860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B0CBB85F-3922-4081-957A-292FA458C607}"/>
              </a:ext>
            </a:extLst>
          </p:cNvPr>
          <p:cNvSpPr txBox="1"/>
          <p:nvPr/>
        </p:nvSpPr>
        <p:spPr>
          <a:xfrm>
            <a:off x="166687" y="6129338"/>
            <a:ext cx="11572875" cy="584775"/>
          </a:xfrm>
          <a:prstGeom prst="rect">
            <a:avLst/>
          </a:prstGeom>
          <a:noFill/>
        </p:spPr>
        <p:txBody>
          <a:bodyPr wrap="square" rtlCol="0">
            <a:spAutoFit/>
          </a:bodyPr>
          <a:lstStyle/>
          <a:p>
            <a:pPr algn="ctr"/>
            <a:r>
              <a:rPr lang="en-US" sz="1600" b="0" i="0" u="none" strike="noStrike" baseline="0" dirty="0">
                <a:solidFill>
                  <a:schemeClr val="tx2"/>
                </a:solidFill>
                <a:latin typeface="AdvTTa9c1b374"/>
              </a:rPr>
              <a:t>Forest plot of the relative efficacy in terms of eradication between the </a:t>
            </a:r>
            <a:r>
              <a:rPr lang="en-US" sz="1600" b="0" i="0" u="none" strike="noStrike" baseline="0" dirty="0" err="1">
                <a:solidFill>
                  <a:schemeClr val="tx2"/>
                </a:solidFill>
                <a:latin typeface="AdvTTa9c1b374"/>
              </a:rPr>
              <a:t>vonoprazan</a:t>
            </a:r>
            <a:r>
              <a:rPr lang="en-US" sz="1600" b="0" i="0" u="none" strike="noStrike" baseline="0" dirty="0">
                <a:solidFill>
                  <a:schemeClr val="tx2"/>
                </a:solidFill>
                <a:latin typeface="AdvTTa9c1b374"/>
              </a:rPr>
              <a:t>-based and PPI-based triple therapies among</a:t>
            </a:r>
            <a:r>
              <a:rPr lang="ar-SY" sz="1600" b="0" i="0" u="none" strike="noStrike" baseline="0" dirty="0">
                <a:solidFill>
                  <a:schemeClr val="tx2"/>
                </a:solidFill>
                <a:latin typeface="AdvTTa9c1b374"/>
              </a:rPr>
              <a:t> </a:t>
            </a:r>
            <a:r>
              <a:rPr lang="en-US" sz="1600" b="0" i="0" u="none" strike="noStrike" baseline="0" dirty="0">
                <a:solidFill>
                  <a:schemeClr val="tx2"/>
                </a:solidFill>
                <a:latin typeface="AdvTTa9c1b374"/>
              </a:rPr>
              <a:t>clarithromycin-resistant strains (ITT-analysis). PPI, proton pump inhibitor; ITT, intention-to-treat; CI,</a:t>
            </a:r>
            <a:r>
              <a:rPr lang="ar-SY" sz="1600" b="0" i="0" u="none" strike="noStrike" baseline="0" dirty="0">
                <a:solidFill>
                  <a:schemeClr val="tx2"/>
                </a:solidFill>
                <a:latin typeface="AdvTTa9c1b374"/>
              </a:rPr>
              <a:t> </a:t>
            </a:r>
            <a:r>
              <a:rPr lang="en-US" sz="1600" b="0" i="0" u="none" strike="noStrike" baseline="0" dirty="0">
                <a:solidFill>
                  <a:schemeClr val="tx2"/>
                </a:solidFill>
                <a:latin typeface="AdvTTa9c1b374"/>
              </a:rPr>
              <a:t>confidence interval</a:t>
            </a:r>
            <a:endParaRPr lang="en-US" sz="1600" dirty="0">
              <a:solidFill>
                <a:schemeClr val="tx2"/>
              </a:solidFill>
            </a:endParaRPr>
          </a:p>
        </p:txBody>
      </p:sp>
      <p:pic>
        <p:nvPicPr>
          <p:cNvPr id="7" name="Content Placeholder 6">
            <a:extLst>
              <a:ext uri="{FF2B5EF4-FFF2-40B4-BE49-F238E27FC236}">
                <a16:creationId xmlns:a16="http://schemas.microsoft.com/office/drawing/2014/main" xmlns="" id="{DE4E6129-3BBA-49F0-BE05-7394541C41F0}"/>
              </a:ext>
            </a:extLst>
          </p:cNvPr>
          <p:cNvPicPr>
            <a:picLocks noGrp="1" noChangeAspect="1"/>
          </p:cNvPicPr>
          <p:nvPr>
            <p:ph idx="1"/>
          </p:nvPr>
        </p:nvPicPr>
        <p:blipFill>
          <a:blip r:embed="rId2" cstate="print"/>
          <a:stretch>
            <a:fillRect/>
          </a:stretch>
        </p:blipFill>
        <p:spPr>
          <a:xfrm>
            <a:off x="557213" y="1357313"/>
            <a:ext cx="10358437" cy="4543425"/>
          </a:xfrm>
        </p:spPr>
      </p:pic>
    </p:spTree>
    <p:extLst>
      <p:ext uri="{BB962C8B-B14F-4D97-AF65-F5344CB8AC3E}">
        <p14:creationId xmlns:p14="http://schemas.microsoft.com/office/powerpoint/2010/main" xmlns="" val="398288324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717EFCC-4E22-472D-BA5E-9AF824561B30}"/>
              </a:ext>
            </a:extLst>
          </p:cNvPr>
          <p:cNvSpPr>
            <a:spLocks noGrp="1"/>
          </p:cNvSpPr>
          <p:nvPr>
            <p:ph idx="1"/>
          </p:nvPr>
        </p:nvSpPr>
        <p:spPr>
          <a:xfrm>
            <a:off x="509587" y="2725738"/>
            <a:ext cx="10515600" cy="4351338"/>
          </a:xfrm>
        </p:spPr>
        <p:txBody>
          <a:bodyPr/>
          <a:lstStyle/>
          <a:p>
            <a:r>
              <a:rPr lang="en-US" b="0" i="0" dirty="0">
                <a:solidFill>
                  <a:srgbClr val="212121"/>
                </a:solidFill>
                <a:effectLst/>
                <a:latin typeface="BlinkMacSystemFont"/>
              </a:rPr>
              <a:t>We performed a retrospective pharmacovigilance disproportionality analysis using the Japanese Adverse Drug Event Report (JADER) database.</a:t>
            </a:r>
            <a:endParaRPr lang="ar-SY" b="0" i="0" dirty="0">
              <a:solidFill>
                <a:srgbClr val="212121"/>
              </a:solidFill>
              <a:effectLst/>
              <a:latin typeface="BlinkMacSystemFont"/>
            </a:endParaRPr>
          </a:p>
          <a:p>
            <a:r>
              <a:rPr lang="en-US" b="0" i="0" dirty="0">
                <a:solidFill>
                  <a:srgbClr val="212121"/>
                </a:solidFill>
                <a:effectLst/>
                <a:latin typeface="BlinkMacSystemFont"/>
              </a:rPr>
              <a:t> Adverse event reports submitted to the Pharmaceuticals and Medical Devices Agency between 2004 and 2017 were analyzed</a:t>
            </a:r>
            <a:r>
              <a:rPr lang="en-US" dirty="0">
                <a:solidFill>
                  <a:srgbClr val="212121"/>
                </a:solidFill>
                <a:latin typeface="BlinkMacSystemFont"/>
              </a:rPr>
              <a:t>.</a:t>
            </a:r>
            <a:endParaRPr lang="en-US" dirty="0"/>
          </a:p>
        </p:txBody>
      </p:sp>
      <p:pic>
        <p:nvPicPr>
          <p:cNvPr id="5" name="Picture 4">
            <a:extLst>
              <a:ext uri="{FF2B5EF4-FFF2-40B4-BE49-F238E27FC236}">
                <a16:creationId xmlns:a16="http://schemas.microsoft.com/office/drawing/2014/main" xmlns="" id="{2FF19BFC-A00B-478F-A0D5-4084217DD3EA}"/>
              </a:ext>
            </a:extLst>
          </p:cNvPr>
          <p:cNvPicPr>
            <a:picLocks noChangeAspect="1"/>
          </p:cNvPicPr>
          <p:nvPr/>
        </p:nvPicPr>
        <p:blipFill>
          <a:blip r:embed="rId2" cstate="print"/>
          <a:stretch>
            <a:fillRect/>
          </a:stretch>
        </p:blipFill>
        <p:spPr>
          <a:xfrm>
            <a:off x="0" y="1173762"/>
            <a:ext cx="10901363" cy="1303725"/>
          </a:xfrm>
          <a:prstGeom prst="rect">
            <a:avLst/>
          </a:prstGeom>
        </p:spPr>
      </p:pic>
    </p:spTree>
    <p:extLst>
      <p:ext uri="{BB962C8B-B14F-4D97-AF65-F5344CB8AC3E}">
        <p14:creationId xmlns:p14="http://schemas.microsoft.com/office/powerpoint/2010/main" xmlns="" val="227942781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717EFCC-4E22-472D-BA5E-9AF824561B30}"/>
              </a:ext>
            </a:extLst>
          </p:cNvPr>
          <p:cNvSpPr>
            <a:spLocks noGrp="1"/>
          </p:cNvSpPr>
          <p:nvPr>
            <p:ph idx="1"/>
          </p:nvPr>
        </p:nvSpPr>
        <p:spPr>
          <a:xfrm>
            <a:off x="509587" y="2725738"/>
            <a:ext cx="10515600" cy="4351338"/>
          </a:xfrm>
        </p:spPr>
        <p:txBody>
          <a:bodyPr/>
          <a:lstStyle/>
          <a:p>
            <a:r>
              <a:rPr lang="en-US" b="0" i="0" dirty="0">
                <a:solidFill>
                  <a:srgbClr val="212121"/>
                </a:solidFill>
                <a:effectLst/>
                <a:latin typeface="BlinkMacSystemFont"/>
              </a:rPr>
              <a:t>Hepatic and skin disorders were commonly detected in </a:t>
            </a:r>
            <a:r>
              <a:rPr lang="en-US" b="0" i="0" dirty="0">
                <a:solidFill>
                  <a:srgbClr val="FF0000"/>
                </a:solidFill>
                <a:effectLst/>
                <a:latin typeface="BlinkMacSystemFont"/>
              </a:rPr>
              <a:t>both</a:t>
            </a:r>
            <a:r>
              <a:rPr lang="en-US" b="0" i="0" dirty="0">
                <a:solidFill>
                  <a:srgbClr val="212121"/>
                </a:solidFill>
                <a:effectLst/>
                <a:latin typeface="BlinkMacSystemFont"/>
              </a:rPr>
              <a:t> PPIs and </a:t>
            </a:r>
            <a:r>
              <a:rPr lang="en-US" b="0" i="0" dirty="0" err="1">
                <a:solidFill>
                  <a:srgbClr val="212121"/>
                </a:solidFill>
                <a:effectLst/>
                <a:latin typeface="BlinkMacSystemFont"/>
              </a:rPr>
              <a:t>vonoprazan</a:t>
            </a:r>
            <a:r>
              <a:rPr lang="en-US" b="0" i="0" dirty="0">
                <a:solidFill>
                  <a:srgbClr val="212121"/>
                </a:solidFill>
                <a:effectLst/>
                <a:latin typeface="BlinkMacSystemFont"/>
              </a:rPr>
              <a:t>.</a:t>
            </a:r>
          </a:p>
          <a:p>
            <a:r>
              <a:rPr lang="en-US" b="0" i="0" dirty="0">
                <a:solidFill>
                  <a:srgbClr val="212121"/>
                </a:solidFill>
                <a:effectLst/>
                <a:latin typeface="BlinkMacSystemFont"/>
              </a:rPr>
              <a:t> There was a significant association of </a:t>
            </a:r>
            <a:r>
              <a:rPr lang="en-US" b="0" i="0" u="sng" dirty="0">
                <a:solidFill>
                  <a:srgbClr val="212121"/>
                </a:solidFill>
                <a:effectLst/>
                <a:latin typeface="BlinkMacSystemFont"/>
              </a:rPr>
              <a:t>interstitial lung disease </a:t>
            </a:r>
            <a:r>
              <a:rPr lang="en-US" b="0" i="0" dirty="0">
                <a:solidFill>
                  <a:srgbClr val="212121"/>
                </a:solidFill>
                <a:effectLst/>
                <a:latin typeface="BlinkMacSystemFont"/>
              </a:rPr>
              <a:t>with PPIs as a class (ROR: 1.61, 95%CI: 1.47-1.77), but </a:t>
            </a:r>
            <a:r>
              <a:rPr lang="en-US" b="0" i="0" dirty="0">
                <a:solidFill>
                  <a:srgbClr val="FF0000"/>
                </a:solidFill>
                <a:effectLst/>
                <a:latin typeface="BlinkMacSystemFont"/>
              </a:rPr>
              <a:t>not</a:t>
            </a:r>
            <a:r>
              <a:rPr lang="en-US" b="0" i="0" dirty="0">
                <a:solidFill>
                  <a:srgbClr val="212121"/>
                </a:solidFill>
                <a:effectLst/>
                <a:latin typeface="BlinkMacSystemFont"/>
              </a:rPr>
              <a:t> with </a:t>
            </a:r>
            <a:r>
              <a:rPr lang="en-US" b="0" i="0" dirty="0" err="1">
                <a:solidFill>
                  <a:srgbClr val="212121"/>
                </a:solidFill>
                <a:effectLst/>
                <a:latin typeface="BlinkMacSystemFont"/>
              </a:rPr>
              <a:t>vonoprazan</a:t>
            </a:r>
            <a:r>
              <a:rPr lang="en-US" b="0" i="0" dirty="0">
                <a:solidFill>
                  <a:srgbClr val="212121"/>
                </a:solidFill>
                <a:effectLst/>
                <a:latin typeface="BlinkMacSystemFont"/>
              </a:rPr>
              <a:t>. </a:t>
            </a:r>
            <a:endParaRPr lang="en-US" dirty="0"/>
          </a:p>
        </p:txBody>
      </p:sp>
      <p:pic>
        <p:nvPicPr>
          <p:cNvPr id="5" name="Picture 4">
            <a:extLst>
              <a:ext uri="{FF2B5EF4-FFF2-40B4-BE49-F238E27FC236}">
                <a16:creationId xmlns:a16="http://schemas.microsoft.com/office/drawing/2014/main" xmlns="" id="{2FF19BFC-A00B-478F-A0D5-4084217DD3EA}"/>
              </a:ext>
            </a:extLst>
          </p:cNvPr>
          <p:cNvPicPr>
            <a:picLocks noChangeAspect="1"/>
          </p:cNvPicPr>
          <p:nvPr/>
        </p:nvPicPr>
        <p:blipFill>
          <a:blip r:embed="rId2" cstate="print"/>
          <a:stretch>
            <a:fillRect/>
          </a:stretch>
        </p:blipFill>
        <p:spPr>
          <a:xfrm>
            <a:off x="0" y="1173762"/>
            <a:ext cx="10901363" cy="1303725"/>
          </a:xfrm>
          <a:prstGeom prst="rect">
            <a:avLst/>
          </a:prstGeom>
        </p:spPr>
      </p:pic>
    </p:spTree>
    <p:extLst>
      <p:ext uri="{BB962C8B-B14F-4D97-AF65-F5344CB8AC3E}">
        <p14:creationId xmlns:p14="http://schemas.microsoft.com/office/powerpoint/2010/main" xmlns="" val="3378002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3048</TotalTime>
  <Words>3617</Words>
  <Application>Microsoft Office PowerPoint</Application>
  <PresentationFormat>مخصص</PresentationFormat>
  <Paragraphs>618</Paragraphs>
  <Slides>113</Slides>
  <Notes>37</Notes>
  <HiddenSlides>0</HiddenSlides>
  <MMClips>0</MMClips>
  <ScaleCrop>false</ScaleCrop>
  <HeadingPairs>
    <vt:vector size="4" baseType="variant">
      <vt:variant>
        <vt:lpstr>سمة</vt:lpstr>
      </vt:variant>
      <vt:variant>
        <vt:i4>4</vt:i4>
      </vt:variant>
      <vt:variant>
        <vt:lpstr>عناوين الشرائح</vt:lpstr>
      </vt:variant>
      <vt:variant>
        <vt:i4>113</vt:i4>
      </vt:variant>
    </vt:vector>
  </HeadingPairs>
  <TitlesOfParts>
    <vt:vector size="117" baseType="lpstr">
      <vt:lpstr>Office Theme</vt:lpstr>
      <vt:lpstr>1_Office Theme</vt:lpstr>
      <vt:lpstr>2_Office Theme</vt:lpstr>
      <vt:lpstr>3_Office Theme</vt:lpstr>
      <vt:lpstr>الشريحة 1</vt:lpstr>
      <vt:lpstr>Carl Schwartz: 1910</vt:lpstr>
      <vt:lpstr>pH 4 is a critical threshold for gastric pepsin activity</vt:lpstr>
      <vt:lpstr>Over 25 Years of Proton Pump Inhibitors </vt:lpstr>
      <vt:lpstr>Historical view </vt:lpstr>
      <vt:lpstr>Mechanism of action </vt:lpstr>
      <vt:lpstr>الشريحة 7</vt:lpstr>
      <vt:lpstr>Available PPIs in Market </vt:lpstr>
      <vt:lpstr> Which is the most effective PPI?</vt:lpstr>
      <vt:lpstr>الشريحة 10</vt:lpstr>
      <vt:lpstr>Intragastric pH control in patients with GERD</vt:lpstr>
      <vt:lpstr>Helpful facts on the use of PPIs</vt:lpstr>
      <vt:lpstr>Hierarchy of intragastric pH control</vt:lpstr>
      <vt:lpstr>Indications for PPI Use</vt:lpstr>
      <vt:lpstr>Indications of potent acid inhibition</vt:lpstr>
      <vt:lpstr>Definitely indicated for long-term use (&gt;8 wk)</vt:lpstr>
      <vt:lpstr>Definitely indicated for long-term use (&gt;8 wk)</vt:lpstr>
      <vt:lpstr>Definitely indicated for acute/short-term use (≤8 wk)</vt:lpstr>
      <vt:lpstr>Not indicated for acute/short-term use</vt:lpstr>
      <vt:lpstr> PPIs &amp; GERD</vt:lpstr>
      <vt:lpstr>Healing rates of erosive esophagitis according to LA Grade</vt:lpstr>
      <vt:lpstr>Underlying mechanisms for persistent  heartburn despite treatment with PPIs</vt:lpstr>
      <vt:lpstr>Endoscopic images of eosinophilic esophagitis</vt:lpstr>
      <vt:lpstr> PPIs &amp; HP eradication</vt:lpstr>
      <vt:lpstr>PPI &amp; HP eradication</vt:lpstr>
      <vt:lpstr> PPIs &amp; peptic ulcers:  Gastric – duodenal – bleeding </vt:lpstr>
      <vt:lpstr>Medical therapy for gatric &amp; duodenal ulcer</vt:lpstr>
      <vt:lpstr>الشريحة 28</vt:lpstr>
      <vt:lpstr>Forrest’s classification for bleeding PU</vt:lpstr>
      <vt:lpstr>PPI &amp; bleeding PU</vt:lpstr>
      <vt:lpstr>PPIs in peptic ulcer bleeding  24 RCTs – 4373 patients included</vt:lpstr>
      <vt:lpstr> PPIs &amp; NSAIDs</vt:lpstr>
      <vt:lpstr>NSAID-related GI side effects</vt:lpstr>
      <vt:lpstr>Patients at increased risk for NSAIDs GI toxicity</vt:lpstr>
      <vt:lpstr> PPIs &amp; dyspepsia</vt:lpstr>
      <vt:lpstr>Functional dyspepsia</vt:lpstr>
      <vt:lpstr>Alarm features in dyspepsia (red flags)</vt:lpstr>
      <vt:lpstr>PPI versus placebo in uninvestigated dyspepsia  MA of 4 RCTs</vt:lpstr>
      <vt:lpstr>PPI versus placebo in nonulcer dyspepsia  8 RCTs</vt:lpstr>
      <vt:lpstr> PPIs &amp; Zollinger-Ellison syndrome</vt:lpstr>
      <vt:lpstr>Suspicion of ZES</vt:lpstr>
      <vt:lpstr>Treatment of ZES</vt:lpstr>
      <vt:lpstr>Overprescribing PPIs</vt:lpstr>
      <vt:lpstr>Overprescribing PPIs</vt:lpstr>
      <vt:lpstr>What dose of PPIs?</vt:lpstr>
      <vt:lpstr>PPI dose adjustment </vt:lpstr>
      <vt:lpstr>For how long? </vt:lpstr>
      <vt:lpstr>Which PPIs?</vt:lpstr>
      <vt:lpstr>PPIs limitations</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Conclusion</vt:lpstr>
      <vt:lpstr>Potassium-competitive acid blockers   </vt:lpstr>
      <vt:lpstr>Mechanism of action </vt:lpstr>
      <vt:lpstr>Mechanism of action </vt:lpstr>
      <vt:lpstr>الشريحة 75</vt:lpstr>
      <vt:lpstr>الشريحة 76</vt:lpstr>
      <vt:lpstr>الشريحة 77</vt:lpstr>
      <vt:lpstr>Historical view </vt:lpstr>
      <vt:lpstr>Historical view </vt:lpstr>
      <vt:lpstr>Historical view </vt:lpstr>
      <vt:lpstr>الشريحة 81</vt:lpstr>
      <vt:lpstr>Vonoprazan </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Study design  </vt:lpstr>
      <vt:lpstr>الشريحة 93</vt:lpstr>
      <vt:lpstr>الشريحة 94</vt:lpstr>
      <vt:lpstr>الشريحة 95</vt:lpstr>
      <vt:lpstr>الشريحة 96</vt:lpstr>
      <vt:lpstr>الشريحة 97</vt:lpstr>
      <vt:lpstr>الشريحة 98</vt:lpstr>
      <vt:lpstr>الشريحة 99</vt:lpstr>
      <vt:lpstr>الشريحة 100</vt:lpstr>
      <vt:lpstr>The main pharmacological properties of vonoprazan</vt:lpstr>
      <vt:lpstr> The main differences in the mechanisms of action between PPIs and P-CABs</vt:lpstr>
      <vt:lpstr>Conclusion </vt:lpstr>
      <vt:lpstr>الشريحة 104</vt:lpstr>
      <vt:lpstr>الشريحة 105</vt:lpstr>
      <vt:lpstr>الشريحة 106</vt:lpstr>
      <vt:lpstr>Current indications and appropriate use of PPI therapy</vt:lpstr>
      <vt:lpstr>الشريحة 108</vt:lpstr>
      <vt:lpstr>New drug development for gastric acid inhibition</vt:lpstr>
      <vt:lpstr>Pharmacokinetics</vt:lpstr>
      <vt:lpstr>Vonoprazan </vt:lpstr>
      <vt:lpstr>الشريحة 112</vt:lpstr>
      <vt:lpstr>الشريحة 113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Diala Hazeem</dc:creator>
  <cp:lastModifiedBy>LG-NBPC</cp:lastModifiedBy>
  <cp:revision>44</cp:revision>
  <dcterms:created xsi:type="dcterms:W3CDTF">2022-09-28T06:55:06Z</dcterms:created>
  <dcterms:modified xsi:type="dcterms:W3CDTF">2022-10-05T10:43:15Z</dcterms:modified>
</cp:coreProperties>
</file>