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87" r:id="rId2"/>
  </p:sldMasterIdLst>
  <p:notesMasterIdLst>
    <p:notesMasterId r:id="rId40"/>
  </p:notesMasterIdLst>
  <p:sldIdLst>
    <p:sldId id="346" r:id="rId3"/>
    <p:sldId id="326" r:id="rId4"/>
    <p:sldId id="272" r:id="rId5"/>
    <p:sldId id="297" r:id="rId6"/>
    <p:sldId id="367" r:id="rId7"/>
    <p:sldId id="363" r:id="rId8"/>
    <p:sldId id="370" r:id="rId9"/>
    <p:sldId id="368" r:id="rId10"/>
    <p:sldId id="348" r:id="rId11"/>
    <p:sldId id="352" r:id="rId12"/>
    <p:sldId id="320" r:id="rId13"/>
    <p:sldId id="327" r:id="rId14"/>
    <p:sldId id="351" r:id="rId15"/>
    <p:sldId id="356" r:id="rId16"/>
    <p:sldId id="350" r:id="rId17"/>
    <p:sldId id="357" r:id="rId18"/>
    <p:sldId id="369" r:id="rId19"/>
    <p:sldId id="354" r:id="rId20"/>
    <p:sldId id="355" r:id="rId21"/>
    <p:sldId id="353" r:id="rId22"/>
    <p:sldId id="358" r:id="rId23"/>
    <p:sldId id="359" r:id="rId24"/>
    <p:sldId id="360" r:id="rId25"/>
    <p:sldId id="362" r:id="rId26"/>
    <p:sldId id="374" r:id="rId27"/>
    <p:sldId id="298" r:id="rId28"/>
    <p:sldId id="293" r:id="rId29"/>
    <p:sldId id="361" r:id="rId30"/>
    <p:sldId id="364" r:id="rId31"/>
    <p:sldId id="375" r:id="rId32"/>
    <p:sldId id="349" r:id="rId33"/>
    <p:sldId id="365" r:id="rId34"/>
    <p:sldId id="294" r:id="rId35"/>
    <p:sldId id="371" r:id="rId36"/>
    <p:sldId id="366" r:id="rId37"/>
    <p:sldId id="372" r:id="rId38"/>
    <p:sldId id="373" r:id="rId39"/>
  </p:sldIdLst>
  <p:sldSz cx="9144000" cy="6858000" type="screen4x3"/>
  <p:notesSz cx="7559675" cy="106918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CBCF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380" autoAdjust="0"/>
  </p:normalViewPr>
  <p:slideViewPr>
    <p:cSldViewPr snapToGrid="0">
      <p:cViewPr varScale="1">
        <p:scale>
          <a:sx n="62" d="100"/>
          <a:sy n="62" d="100"/>
        </p:scale>
        <p:origin x="1542" y="66"/>
      </p:cViewPr>
      <p:guideLst/>
    </p:cSldViewPr>
  </p:slideViewPr>
  <p:notesTextViewPr>
    <p:cViewPr>
      <p:scale>
        <a:sx n="1" d="1"/>
        <a:sy n="1" d="1"/>
      </p:scale>
      <p:origin x="0" y="0"/>
    </p:cViewPr>
  </p:notesTextViewPr>
  <p:sorterViewPr>
    <p:cViewPr varScale="1">
      <p:scale>
        <a:sx n="1" d="1"/>
        <a:sy n="1" d="1"/>
      </p:scale>
      <p:origin x="0" y="-940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4B9D806-BC47-4ECE-8F7D-65F4ED41C247}" type="doc">
      <dgm:prSet loTypeId="urn:microsoft.com/office/officeart/2005/8/layout/cycle7" loCatId="cycle" qsTypeId="urn:microsoft.com/office/officeart/2005/8/quickstyle/simple1" qsCatId="simple" csTypeId="urn:microsoft.com/office/officeart/2005/8/colors/accent1_2" csCatId="accent1" phldr="1"/>
      <dgm:spPr/>
      <dgm:t>
        <a:bodyPr/>
        <a:lstStyle/>
        <a:p>
          <a:endParaRPr lang="en-US"/>
        </a:p>
      </dgm:t>
    </dgm:pt>
    <dgm:pt modelId="{32975069-29FF-45A6-A39E-88A7B78D91F3}">
      <dgm:prSet phldrT="[Text]" custT="1"/>
      <dgm:spPr/>
      <dgm:t>
        <a:bodyPr/>
        <a:lstStyle/>
        <a:p>
          <a:r>
            <a:rPr lang="en-US" sz="2800" b="1" dirty="0"/>
            <a:t>Hepatic </a:t>
          </a:r>
        </a:p>
      </dgm:t>
    </dgm:pt>
    <dgm:pt modelId="{DD3E19B5-3F12-4B8D-BC96-63B203D40732}" type="parTrans" cxnId="{CADFAD4D-9550-4ABA-8F12-89EF33D5CBEA}">
      <dgm:prSet/>
      <dgm:spPr/>
      <dgm:t>
        <a:bodyPr/>
        <a:lstStyle/>
        <a:p>
          <a:endParaRPr lang="en-US"/>
        </a:p>
      </dgm:t>
    </dgm:pt>
    <dgm:pt modelId="{F0029B80-A032-40E6-912B-095193A6503D}" type="sibTrans" cxnId="{CADFAD4D-9550-4ABA-8F12-89EF33D5CBEA}">
      <dgm:prSet/>
      <dgm:spPr>
        <a:solidFill>
          <a:srgbClr val="7030A0"/>
        </a:solidFill>
        <a:ln>
          <a:solidFill>
            <a:srgbClr val="7030A0"/>
          </a:solidFill>
        </a:ln>
      </dgm:spPr>
      <dgm:t>
        <a:bodyPr/>
        <a:lstStyle/>
        <a:p>
          <a:endParaRPr lang="en-US"/>
        </a:p>
      </dgm:t>
    </dgm:pt>
    <dgm:pt modelId="{FC1E8BA1-5570-4616-98F9-5864B6ECF0D6}">
      <dgm:prSet phldrT="[Text]"/>
      <dgm:spPr>
        <a:effectLst>
          <a:softEdge rad="127000"/>
        </a:effectLst>
      </dgm:spPr>
      <dgm:t>
        <a:bodyPr/>
        <a:lstStyle/>
        <a:p>
          <a:r>
            <a:rPr lang="en-US" b="1" dirty="0"/>
            <a:t>Liver insufficiency</a:t>
          </a:r>
        </a:p>
      </dgm:t>
    </dgm:pt>
    <dgm:pt modelId="{96456090-057C-41A0-95B4-5FAA418D69FE}" type="parTrans" cxnId="{D9E53EC5-D4E6-46C3-A954-46B66F8871A0}">
      <dgm:prSet/>
      <dgm:spPr/>
      <dgm:t>
        <a:bodyPr/>
        <a:lstStyle/>
        <a:p>
          <a:endParaRPr lang="en-US"/>
        </a:p>
      </dgm:t>
    </dgm:pt>
    <dgm:pt modelId="{ACF7A5AA-388D-429A-90F1-5786C7F25FB4}" type="sibTrans" cxnId="{D9E53EC5-D4E6-46C3-A954-46B66F8871A0}">
      <dgm:prSet/>
      <dgm:spPr>
        <a:solidFill>
          <a:srgbClr val="7030A0"/>
        </a:solidFill>
      </dgm:spPr>
      <dgm:t>
        <a:bodyPr/>
        <a:lstStyle/>
        <a:p>
          <a:endParaRPr lang="en-US"/>
        </a:p>
      </dgm:t>
    </dgm:pt>
    <dgm:pt modelId="{717C96A4-7456-41A1-A6D5-FAE3FEF76533}">
      <dgm:prSet phldrT="[Text]"/>
      <dgm:spPr>
        <a:effectLst>
          <a:softEdge rad="127000"/>
        </a:effectLst>
      </dgm:spPr>
      <dgm:t>
        <a:bodyPr/>
        <a:lstStyle/>
        <a:p>
          <a:r>
            <a:rPr lang="en-US" dirty="0" err="1"/>
            <a:t>Peri</a:t>
          </a:r>
          <a:r>
            <a:rPr lang="en-US" dirty="0"/>
            <a:t>-hepatic vascular shunting</a:t>
          </a:r>
        </a:p>
      </dgm:t>
    </dgm:pt>
    <dgm:pt modelId="{3D23DDF5-949A-4778-8137-515053918464}" type="parTrans" cxnId="{0BC6313B-4932-4091-BB86-FE7A2E525129}">
      <dgm:prSet/>
      <dgm:spPr/>
      <dgm:t>
        <a:bodyPr/>
        <a:lstStyle/>
        <a:p>
          <a:endParaRPr lang="en-US"/>
        </a:p>
      </dgm:t>
    </dgm:pt>
    <dgm:pt modelId="{2B3873F3-7D0C-4996-9986-FE6D75B3C752}" type="sibTrans" cxnId="{0BC6313B-4932-4091-BB86-FE7A2E525129}">
      <dgm:prSet/>
      <dgm:spPr>
        <a:solidFill>
          <a:srgbClr val="7030A0"/>
        </a:solidFill>
      </dgm:spPr>
      <dgm:t>
        <a:bodyPr/>
        <a:lstStyle/>
        <a:p>
          <a:endParaRPr lang="en-US"/>
        </a:p>
      </dgm:t>
    </dgm:pt>
    <dgm:pt modelId="{4C061A5E-64AC-4892-A699-FAC6D1AF3551}" type="pres">
      <dgm:prSet presAssocID="{44B9D806-BC47-4ECE-8F7D-65F4ED41C247}" presName="Name0" presStyleCnt="0">
        <dgm:presLayoutVars>
          <dgm:dir/>
          <dgm:resizeHandles val="exact"/>
        </dgm:presLayoutVars>
      </dgm:prSet>
      <dgm:spPr/>
    </dgm:pt>
    <dgm:pt modelId="{C805AA8E-BECB-4230-A49C-C187F50B5232}" type="pres">
      <dgm:prSet presAssocID="{32975069-29FF-45A6-A39E-88A7B78D91F3}" presName="node" presStyleLbl="node1" presStyleIdx="0" presStyleCnt="3" custRadScaleRad="86518" custRadScaleInc="-10">
        <dgm:presLayoutVars>
          <dgm:bulletEnabled val="1"/>
        </dgm:presLayoutVars>
      </dgm:prSet>
      <dgm:spPr/>
    </dgm:pt>
    <dgm:pt modelId="{9ADBD257-7126-4F1F-AC73-B6B814FA128D}" type="pres">
      <dgm:prSet presAssocID="{F0029B80-A032-40E6-912B-095193A6503D}" presName="sibTrans" presStyleLbl="sibTrans2D1" presStyleIdx="0" presStyleCnt="3" custAng="10536514" custScaleX="142513" custLinFactNeighborX="25458" custLinFactNeighborY="13068"/>
      <dgm:spPr>
        <a:prstGeom prst="rightArrow">
          <a:avLst/>
        </a:prstGeom>
      </dgm:spPr>
    </dgm:pt>
    <dgm:pt modelId="{E2A664C2-B73A-4D05-9FD8-110E01702174}" type="pres">
      <dgm:prSet presAssocID="{F0029B80-A032-40E6-912B-095193A6503D}" presName="connectorText" presStyleLbl="sibTrans2D1" presStyleIdx="0" presStyleCnt="3"/>
      <dgm:spPr/>
    </dgm:pt>
    <dgm:pt modelId="{5246C7E7-2F33-4F1D-AA8A-07CF89A29DAD}" type="pres">
      <dgm:prSet presAssocID="{FC1E8BA1-5570-4616-98F9-5864B6ECF0D6}" presName="node" presStyleLbl="node1" presStyleIdx="1" presStyleCnt="3">
        <dgm:presLayoutVars>
          <dgm:bulletEnabled val="1"/>
        </dgm:presLayoutVars>
      </dgm:prSet>
      <dgm:spPr/>
    </dgm:pt>
    <dgm:pt modelId="{279749C3-C906-40BB-AB45-2054E1F04D85}" type="pres">
      <dgm:prSet presAssocID="{ACF7A5AA-388D-429A-90F1-5786C7F25FB4}" presName="sibTrans" presStyleLbl="sibTrans2D1" presStyleIdx="1" presStyleCnt="3" custScaleX="129955" custScaleY="117197" custLinFactNeighborX="-16" custLinFactNeighborY="-7841"/>
      <dgm:spPr/>
    </dgm:pt>
    <dgm:pt modelId="{02579242-47F7-4302-8B09-C99A31700BA0}" type="pres">
      <dgm:prSet presAssocID="{ACF7A5AA-388D-429A-90F1-5786C7F25FB4}" presName="connectorText" presStyleLbl="sibTrans2D1" presStyleIdx="1" presStyleCnt="3"/>
      <dgm:spPr/>
    </dgm:pt>
    <dgm:pt modelId="{12E432D4-A669-4E4A-A3E2-B8C041598A8C}" type="pres">
      <dgm:prSet presAssocID="{717C96A4-7456-41A1-A6D5-FAE3FEF76533}" presName="node" presStyleLbl="node1" presStyleIdx="2" presStyleCnt="3">
        <dgm:presLayoutVars>
          <dgm:bulletEnabled val="1"/>
        </dgm:presLayoutVars>
      </dgm:prSet>
      <dgm:spPr/>
    </dgm:pt>
    <dgm:pt modelId="{3DB05071-FD97-4EA1-B820-27DDB01981B6}" type="pres">
      <dgm:prSet presAssocID="{2B3873F3-7D0C-4996-9986-FE6D75B3C752}" presName="sibTrans" presStyleLbl="sibTrans2D1" presStyleIdx="2" presStyleCnt="3" custScaleX="138846" custLinFactNeighborX="-7901" custLinFactNeighborY="28749"/>
      <dgm:spPr>
        <a:prstGeom prst="rightArrow">
          <a:avLst/>
        </a:prstGeom>
      </dgm:spPr>
    </dgm:pt>
    <dgm:pt modelId="{2FF9BDED-1923-4CF3-8B16-62648E92941D}" type="pres">
      <dgm:prSet presAssocID="{2B3873F3-7D0C-4996-9986-FE6D75B3C752}" presName="connectorText" presStyleLbl="sibTrans2D1" presStyleIdx="2" presStyleCnt="3"/>
      <dgm:spPr/>
    </dgm:pt>
  </dgm:ptLst>
  <dgm:cxnLst>
    <dgm:cxn modelId="{43C42D15-509D-4AA8-BB19-24B07B9DB07A}" type="presOf" srcId="{32975069-29FF-45A6-A39E-88A7B78D91F3}" destId="{C805AA8E-BECB-4230-A49C-C187F50B5232}" srcOrd="0" destOrd="0" presId="urn:microsoft.com/office/officeart/2005/8/layout/cycle7"/>
    <dgm:cxn modelId="{862E5537-CDD6-4510-8E3A-0E3BFC6D6DF0}" type="presOf" srcId="{2B3873F3-7D0C-4996-9986-FE6D75B3C752}" destId="{3DB05071-FD97-4EA1-B820-27DDB01981B6}" srcOrd="0" destOrd="0" presId="urn:microsoft.com/office/officeart/2005/8/layout/cycle7"/>
    <dgm:cxn modelId="{0BC6313B-4932-4091-BB86-FE7A2E525129}" srcId="{44B9D806-BC47-4ECE-8F7D-65F4ED41C247}" destId="{717C96A4-7456-41A1-A6D5-FAE3FEF76533}" srcOrd="2" destOrd="0" parTransId="{3D23DDF5-949A-4778-8137-515053918464}" sibTransId="{2B3873F3-7D0C-4996-9986-FE6D75B3C752}"/>
    <dgm:cxn modelId="{32A43C5D-A503-4AD7-85E4-4C8D9166A01A}" type="presOf" srcId="{2B3873F3-7D0C-4996-9986-FE6D75B3C752}" destId="{2FF9BDED-1923-4CF3-8B16-62648E92941D}" srcOrd="1" destOrd="0" presId="urn:microsoft.com/office/officeart/2005/8/layout/cycle7"/>
    <dgm:cxn modelId="{B6676460-1D87-43EA-89C9-4EFFB0ABD37B}" type="presOf" srcId="{ACF7A5AA-388D-429A-90F1-5786C7F25FB4}" destId="{02579242-47F7-4302-8B09-C99A31700BA0}" srcOrd="1" destOrd="0" presId="urn:microsoft.com/office/officeart/2005/8/layout/cycle7"/>
    <dgm:cxn modelId="{35E1524A-5D2F-45DA-83CA-B770D2A8F379}" type="presOf" srcId="{ACF7A5AA-388D-429A-90F1-5786C7F25FB4}" destId="{279749C3-C906-40BB-AB45-2054E1F04D85}" srcOrd="0" destOrd="0" presId="urn:microsoft.com/office/officeart/2005/8/layout/cycle7"/>
    <dgm:cxn modelId="{CADFAD4D-9550-4ABA-8F12-89EF33D5CBEA}" srcId="{44B9D806-BC47-4ECE-8F7D-65F4ED41C247}" destId="{32975069-29FF-45A6-A39E-88A7B78D91F3}" srcOrd="0" destOrd="0" parTransId="{DD3E19B5-3F12-4B8D-BC96-63B203D40732}" sibTransId="{F0029B80-A032-40E6-912B-095193A6503D}"/>
    <dgm:cxn modelId="{068F42A0-C673-412D-819A-9C72643F469D}" type="presOf" srcId="{F0029B80-A032-40E6-912B-095193A6503D}" destId="{E2A664C2-B73A-4D05-9FD8-110E01702174}" srcOrd="1" destOrd="0" presId="urn:microsoft.com/office/officeart/2005/8/layout/cycle7"/>
    <dgm:cxn modelId="{280971A1-8BF2-4109-A15C-6B0BB91A507B}" type="presOf" srcId="{44B9D806-BC47-4ECE-8F7D-65F4ED41C247}" destId="{4C061A5E-64AC-4892-A699-FAC6D1AF3551}" srcOrd="0" destOrd="0" presId="urn:microsoft.com/office/officeart/2005/8/layout/cycle7"/>
    <dgm:cxn modelId="{4E8597B2-37AF-466C-8244-83C06057B069}" type="presOf" srcId="{F0029B80-A032-40E6-912B-095193A6503D}" destId="{9ADBD257-7126-4F1F-AC73-B6B814FA128D}" srcOrd="0" destOrd="0" presId="urn:microsoft.com/office/officeart/2005/8/layout/cycle7"/>
    <dgm:cxn modelId="{D9E53EC5-D4E6-46C3-A954-46B66F8871A0}" srcId="{44B9D806-BC47-4ECE-8F7D-65F4ED41C247}" destId="{FC1E8BA1-5570-4616-98F9-5864B6ECF0D6}" srcOrd="1" destOrd="0" parTransId="{96456090-057C-41A0-95B4-5FAA418D69FE}" sibTransId="{ACF7A5AA-388D-429A-90F1-5786C7F25FB4}"/>
    <dgm:cxn modelId="{4C798BDF-C5ED-43EC-AF56-286B35DEE02F}" type="presOf" srcId="{717C96A4-7456-41A1-A6D5-FAE3FEF76533}" destId="{12E432D4-A669-4E4A-A3E2-B8C041598A8C}" srcOrd="0" destOrd="0" presId="urn:microsoft.com/office/officeart/2005/8/layout/cycle7"/>
    <dgm:cxn modelId="{172853E3-A5B0-4A7F-A348-A931CD0D2B18}" type="presOf" srcId="{FC1E8BA1-5570-4616-98F9-5864B6ECF0D6}" destId="{5246C7E7-2F33-4F1D-AA8A-07CF89A29DAD}" srcOrd="0" destOrd="0" presId="urn:microsoft.com/office/officeart/2005/8/layout/cycle7"/>
    <dgm:cxn modelId="{008E5F4F-1CEF-442F-B6CF-1D853FA60253}" type="presParOf" srcId="{4C061A5E-64AC-4892-A699-FAC6D1AF3551}" destId="{C805AA8E-BECB-4230-A49C-C187F50B5232}" srcOrd="0" destOrd="0" presId="urn:microsoft.com/office/officeart/2005/8/layout/cycle7"/>
    <dgm:cxn modelId="{3FF6C907-447D-41E2-A0AE-A07DA89DE661}" type="presParOf" srcId="{4C061A5E-64AC-4892-A699-FAC6D1AF3551}" destId="{9ADBD257-7126-4F1F-AC73-B6B814FA128D}" srcOrd="1" destOrd="0" presId="urn:microsoft.com/office/officeart/2005/8/layout/cycle7"/>
    <dgm:cxn modelId="{BBDBAFEC-9776-4804-900C-1473EF005E7A}" type="presParOf" srcId="{9ADBD257-7126-4F1F-AC73-B6B814FA128D}" destId="{E2A664C2-B73A-4D05-9FD8-110E01702174}" srcOrd="0" destOrd="0" presId="urn:microsoft.com/office/officeart/2005/8/layout/cycle7"/>
    <dgm:cxn modelId="{BAE1B97C-33F2-474F-A8F9-3527349CBF1F}" type="presParOf" srcId="{4C061A5E-64AC-4892-A699-FAC6D1AF3551}" destId="{5246C7E7-2F33-4F1D-AA8A-07CF89A29DAD}" srcOrd="2" destOrd="0" presId="urn:microsoft.com/office/officeart/2005/8/layout/cycle7"/>
    <dgm:cxn modelId="{095F1C44-46DC-4411-B092-1BE58899D288}" type="presParOf" srcId="{4C061A5E-64AC-4892-A699-FAC6D1AF3551}" destId="{279749C3-C906-40BB-AB45-2054E1F04D85}" srcOrd="3" destOrd="0" presId="urn:microsoft.com/office/officeart/2005/8/layout/cycle7"/>
    <dgm:cxn modelId="{5966BBEB-35F1-4C8A-9CDC-C2053F1A87B0}" type="presParOf" srcId="{279749C3-C906-40BB-AB45-2054E1F04D85}" destId="{02579242-47F7-4302-8B09-C99A31700BA0}" srcOrd="0" destOrd="0" presId="urn:microsoft.com/office/officeart/2005/8/layout/cycle7"/>
    <dgm:cxn modelId="{87CA4FAD-E423-4C82-962E-44BF3EE17B62}" type="presParOf" srcId="{4C061A5E-64AC-4892-A699-FAC6D1AF3551}" destId="{12E432D4-A669-4E4A-A3E2-B8C041598A8C}" srcOrd="4" destOrd="0" presId="urn:microsoft.com/office/officeart/2005/8/layout/cycle7"/>
    <dgm:cxn modelId="{007FE21C-3952-4C01-8379-1E662A436086}" type="presParOf" srcId="{4C061A5E-64AC-4892-A699-FAC6D1AF3551}" destId="{3DB05071-FD97-4EA1-B820-27DDB01981B6}" srcOrd="5" destOrd="0" presId="urn:microsoft.com/office/officeart/2005/8/layout/cycle7"/>
    <dgm:cxn modelId="{6002BBE1-175D-44D6-B215-1880342129E7}" type="presParOf" srcId="{3DB05071-FD97-4EA1-B820-27DDB01981B6}" destId="{2FF9BDED-1923-4CF3-8B16-62648E92941D}"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99388E2-3D0A-4962-93AD-460FBCFCB686}" type="doc">
      <dgm:prSet loTypeId="urn:diagrams.loki3.com/BracketList" loCatId="list" qsTypeId="urn:microsoft.com/office/officeart/2005/8/quickstyle/simple4" qsCatId="simple" csTypeId="urn:microsoft.com/office/officeart/2005/8/colors/accent1_2" csCatId="accent1" phldr="1"/>
      <dgm:spPr/>
      <dgm:t>
        <a:bodyPr/>
        <a:lstStyle/>
        <a:p>
          <a:endParaRPr lang="en-US"/>
        </a:p>
      </dgm:t>
    </dgm:pt>
    <dgm:pt modelId="{0D85FB5D-E173-4915-BD1F-993823B5B69D}">
      <dgm:prSet phldrT="[Text]" custT="1"/>
      <dgm:spPr>
        <a:effectLst>
          <a:glow rad="101600">
            <a:schemeClr val="accent4">
              <a:satMod val="175000"/>
              <a:alpha val="40000"/>
            </a:schemeClr>
          </a:glow>
        </a:effectLst>
      </dgm:spPr>
      <dgm:t>
        <a:bodyPr/>
        <a:lstStyle/>
        <a:p>
          <a:r>
            <a:rPr lang="en-US" sz="4000" dirty="0"/>
            <a:t>COVERT </a:t>
          </a:r>
        </a:p>
      </dgm:t>
    </dgm:pt>
    <dgm:pt modelId="{DF5C8969-8D92-4D28-88F2-154902933655}" type="parTrans" cxnId="{DDC02D64-A303-4F04-9FEC-1E458E294C21}">
      <dgm:prSet/>
      <dgm:spPr/>
      <dgm:t>
        <a:bodyPr/>
        <a:lstStyle/>
        <a:p>
          <a:endParaRPr lang="en-US"/>
        </a:p>
      </dgm:t>
    </dgm:pt>
    <dgm:pt modelId="{6F6743E3-7814-4F46-8D32-AD2EF37C946C}" type="sibTrans" cxnId="{DDC02D64-A303-4F04-9FEC-1E458E294C21}">
      <dgm:prSet/>
      <dgm:spPr/>
      <dgm:t>
        <a:bodyPr/>
        <a:lstStyle/>
        <a:p>
          <a:endParaRPr lang="en-US"/>
        </a:p>
      </dgm:t>
    </dgm:pt>
    <dgm:pt modelId="{35650CB4-46D5-4E39-BB1F-6F7966BDA718}">
      <dgm:prSet phldrT="[Text]" phldr="1"/>
      <dgm:spPr/>
      <dgm:t>
        <a:bodyPr/>
        <a:lstStyle/>
        <a:p>
          <a:endParaRPr lang="en-US"/>
        </a:p>
      </dgm:t>
    </dgm:pt>
    <dgm:pt modelId="{97E3E56D-F529-4D48-9584-AA2C016F6C52}" type="parTrans" cxnId="{3ADF583B-207F-484F-9A42-8085A1F529E8}">
      <dgm:prSet/>
      <dgm:spPr/>
      <dgm:t>
        <a:bodyPr/>
        <a:lstStyle/>
        <a:p>
          <a:endParaRPr lang="en-US"/>
        </a:p>
      </dgm:t>
    </dgm:pt>
    <dgm:pt modelId="{4342D5FC-2185-401A-B939-9E449C36DB7B}" type="sibTrans" cxnId="{3ADF583B-207F-484F-9A42-8085A1F529E8}">
      <dgm:prSet/>
      <dgm:spPr/>
      <dgm:t>
        <a:bodyPr/>
        <a:lstStyle/>
        <a:p>
          <a:endParaRPr lang="en-US"/>
        </a:p>
      </dgm:t>
    </dgm:pt>
    <dgm:pt modelId="{B6ABEB19-1AD5-4324-A2D1-FC75003B4A25}">
      <dgm:prSet phldrT="[Text]" custT="1"/>
      <dgm:spPr>
        <a:effectLst>
          <a:glow rad="228600">
            <a:schemeClr val="accent2">
              <a:satMod val="175000"/>
              <a:alpha val="40000"/>
            </a:schemeClr>
          </a:glow>
        </a:effectLst>
      </dgm:spPr>
      <dgm:t>
        <a:bodyPr/>
        <a:lstStyle/>
        <a:p>
          <a:r>
            <a:rPr lang="en-US" sz="4000" b="1" dirty="0">
              <a:effectLst/>
            </a:rPr>
            <a:t>OVERT</a:t>
          </a:r>
          <a:r>
            <a:rPr lang="en-US" sz="4000" dirty="0"/>
            <a:t> </a:t>
          </a:r>
        </a:p>
      </dgm:t>
    </dgm:pt>
    <dgm:pt modelId="{498105DC-8785-4EEE-9347-217637D5211B}" type="parTrans" cxnId="{D75920C3-FC25-4E2E-91BC-71B0DE37721A}">
      <dgm:prSet/>
      <dgm:spPr/>
      <dgm:t>
        <a:bodyPr/>
        <a:lstStyle/>
        <a:p>
          <a:endParaRPr lang="en-US"/>
        </a:p>
      </dgm:t>
    </dgm:pt>
    <dgm:pt modelId="{D4F92D78-557A-4CCD-BB48-089B0FD6B0C9}" type="sibTrans" cxnId="{D75920C3-FC25-4E2E-91BC-71B0DE37721A}">
      <dgm:prSet/>
      <dgm:spPr/>
      <dgm:t>
        <a:bodyPr/>
        <a:lstStyle/>
        <a:p>
          <a:endParaRPr lang="en-US"/>
        </a:p>
      </dgm:t>
    </dgm:pt>
    <dgm:pt modelId="{DA428535-95E1-4714-925E-C7A67D02565D}">
      <dgm:prSet phldrT="[Text]" phldr="1"/>
      <dgm:spPr>
        <a:ln>
          <a:solidFill>
            <a:schemeClr val="bg1"/>
          </a:solidFill>
        </a:ln>
      </dgm:spPr>
      <dgm:t>
        <a:bodyPr/>
        <a:lstStyle/>
        <a:p>
          <a:endParaRPr lang="en-US" dirty="0"/>
        </a:p>
      </dgm:t>
    </dgm:pt>
    <dgm:pt modelId="{2E5969DD-F14D-4EC3-9E74-B8870080F81F}" type="sibTrans" cxnId="{22B22A81-1AB7-4059-89E5-FB79675B6F60}">
      <dgm:prSet/>
      <dgm:spPr/>
      <dgm:t>
        <a:bodyPr/>
        <a:lstStyle/>
        <a:p>
          <a:endParaRPr lang="en-US"/>
        </a:p>
      </dgm:t>
    </dgm:pt>
    <dgm:pt modelId="{A2E8DA54-2800-4B26-B189-C09DCA3D8FFD}" type="parTrans" cxnId="{22B22A81-1AB7-4059-89E5-FB79675B6F60}">
      <dgm:prSet/>
      <dgm:spPr/>
      <dgm:t>
        <a:bodyPr/>
        <a:lstStyle/>
        <a:p>
          <a:endParaRPr lang="en-US"/>
        </a:p>
      </dgm:t>
    </dgm:pt>
    <dgm:pt modelId="{BD5CC049-5097-4C7A-B517-BBE38E318379}" type="pres">
      <dgm:prSet presAssocID="{399388E2-3D0A-4962-93AD-460FBCFCB686}" presName="Name0" presStyleCnt="0">
        <dgm:presLayoutVars>
          <dgm:dir/>
          <dgm:animLvl val="lvl"/>
          <dgm:resizeHandles val="exact"/>
        </dgm:presLayoutVars>
      </dgm:prSet>
      <dgm:spPr/>
    </dgm:pt>
    <dgm:pt modelId="{8F9B3750-318B-4148-BD88-9FB5A79BA887}" type="pres">
      <dgm:prSet presAssocID="{DA428535-95E1-4714-925E-C7A67D02565D}" presName="linNode" presStyleCnt="0"/>
      <dgm:spPr/>
    </dgm:pt>
    <dgm:pt modelId="{F87E0889-DAE3-428F-A477-41EAC92735CF}" type="pres">
      <dgm:prSet presAssocID="{DA428535-95E1-4714-925E-C7A67D02565D}" presName="parTx" presStyleLbl="revTx" presStyleIdx="0" presStyleCnt="2" custScaleX="45046" custScaleY="7966" custLinFactY="232016" custLinFactNeighborX="63158" custLinFactNeighborY="300000">
        <dgm:presLayoutVars>
          <dgm:chMax val="1"/>
          <dgm:bulletEnabled val="1"/>
        </dgm:presLayoutVars>
      </dgm:prSet>
      <dgm:spPr/>
    </dgm:pt>
    <dgm:pt modelId="{82AEE12F-2651-44F8-A6CF-92E8B9D13263}" type="pres">
      <dgm:prSet presAssocID="{DA428535-95E1-4714-925E-C7A67D02565D}" presName="bracket" presStyleLbl="parChTrans1D1" presStyleIdx="0" presStyleCnt="2" custFlipVert="0" custFlipHor="0" custScaleX="39900" custScaleY="32945" custLinFactX="-109474" custLinFactY="214047" custLinFactNeighborX="-200000" custLinFactNeighborY="300000"/>
      <dgm:spPr>
        <a:ln>
          <a:solidFill>
            <a:schemeClr val="bg1"/>
          </a:solidFill>
        </a:ln>
      </dgm:spPr>
    </dgm:pt>
    <dgm:pt modelId="{F4128996-238A-430D-8878-437B49DC4ABA}" type="pres">
      <dgm:prSet presAssocID="{DA428535-95E1-4714-925E-C7A67D02565D}" presName="spH" presStyleCnt="0"/>
      <dgm:spPr/>
    </dgm:pt>
    <dgm:pt modelId="{3B20F896-87D9-4B84-9EAF-C6E73D20FED4}" type="pres">
      <dgm:prSet presAssocID="{DA428535-95E1-4714-925E-C7A67D02565D}" presName="desTx" presStyleLbl="node1" presStyleIdx="0" presStyleCnt="2" custScaleX="85604" custLinFactX="348" custLinFactNeighborX="100000" custLinFactNeighborY="-43072">
        <dgm:presLayoutVars>
          <dgm:bulletEnabled val="1"/>
        </dgm:presLayoutVars>
      </dgm:prSet>
      <dgm:spPr/>
    </dgm:pt>
    <dgm:pt modelId="{CEF7B2B4-B18E-4883-8B76-EEA9695463C3}" type="pres">
      <dgm:prSet presAssocID="{2E5969DD-F14D-4EC3-9E74-B8870080F81F}" presName="spV" presStyleCnt="0"/>
      <dgm:spPr/>
    </dgm:pt>
    <dgm:pt modelId="{E4BCDD7F-5C92-4E2A-A5DC-48F34F1657D3}" type="pres">
      <dgm:prSet presAssocID="{35650CB4-46D5-4E39-BB1F-6F7966BDA718}" presName="linNode" presStyleCnt="0"/>
      <dgm:spPr/>
    </dgm:pt>
    <dgm:pt modelId="{1B8C8CF1-C497-4545-9711-D59232DB1F40}" type="pres">
      <dgm:prSet presAssocID="{35650CB4-46D5-4E39-BB1F-6F7966BDA718}" presName="parTx" presStyleLbl="revTx" presStyleIdx="1" presStyleCnt="2">
        <dgm:presLayoutVars>
          <dgm:chMax val="1"/>
          <dgm:bulletEnabled val="1"/>
        </dgm:presLayoutVars>
      </dgm:prSet>
      <dgm:spPr/>
    </dgm:pt>
    <dgm:pt modelId="{392C07D6-8075-49EF-A46B-48BC2FBAA58C}" type="pres">
      <dgm:prSet presAssocID="{35650CB4-46D5-4E39-BB1F-6F7966BDA718}" presName="bracket" presStyleLbl="parChTrans1D1" presStyleIdx="1" presStyleCnt="2" custScaleX="356841" custScaleY="290323" custLinFactX="-389049" custLinFactY="-12893" custLinFactNeighborX="-400000" custLinFactNeighborY="-100000"/>
      <dgm:spPr>
        <a:ln w="57150">
          <a:solidFill>
            <a:srgbClr val="0070C0"/>
          </a:solidFill>
        </a:ln>
      </dgm:spPr>
    </dgm:pt>
    <dgm:pt modelId="{9D192BFE-D44B-4F61-941D-6A3796499606}" type="pres">
      <dgm:prSet presAssocID="{35650CB4-46D5-4E39-BB1F-6F7966BDA718}" presName="spH" presStyleCnt="0"/>
      <dgm:spPr/>
    </dgm:pt>
    <dgm:pt modelId="{BDC999E7-81D1-4F54-84C5-30801CF99556}" type="pres">
      <dgm:prSet presAssocID="{35650CB4-46D5-4E39-BB1F-6F7966BDA718}" presName="desTx" presStyleLbl="node1" presStyleIdx="1" presStyleCnt="2" custScaleX="88201" custLinFactX="-36644" custLinFactNeighborX="-100000" custLinFactNeighborY="9227">
        <dgm:presLayoutVars>
          <dgm:bulletEnabled val="1"/>
        </dgm:presLayoutVars>
      </dgm:prSet>
      <dgm:spPr/>
    </dgm:pt>
  </dgm:ptLst>
  <dgm:cxnLst>
    <dgm:cxn modelId="{DE13143A-F115-4729-B2EA-EEE95D716E81}" type="presOf" srcId="{DA428535-95E1-4714-925E-C7A67D02565D}" destId="{F87E0889-DAE3-428F-A477-41EAC92735CF}" srcOrd="0" destOrd="0" presId="urn:diagrams.loki3.com/BracketList"/>
    <dgm:cxn modelId="{3ADF583B-207F-484F-9A42-8085A1F529E8}" srcId="{399388E2-3D0A-4962-93AD-460FBCFCB686}" destId="{35650CB4-46D5-4E39-BB1F-6F7966BDA718}" srcOrd="1" destOrd="0" parTransId="{97E3E56D-F529-4D48-9584-AA2C016F6C52}" sibTransId="{4342D5FC-2185-401A-B939-9E449C36DB7B}"/>
    <dgm:cxn modelId="{DDC02D64-A303-4F04-9FEC-1E458E294C21}" srcId="{DA428535-95E1-4714-925E-C7A67D02565D}" destId="{0D85FB5D-E173-4915-BD1F-993823B5B69D}" srcOrd="0" destOrd="0" parTransId="{DF5C8969-8D92-4D28-88F2-154902933655}" sibTransId="{6F6743E3-7814-4F46-8D32-AD2EF37C946C}"/>
    <dgm:cxn modelId="{876BF17E-72EA-4E67-9EB2-FC3DEF3D452C}" type="presOf" srcId="{B6ABEB19-1AD5-4324-A2D1-FC75003B4A25}" destId="{BDC999E7-81D1-4F54-84C5-30801CF99556}" srcOrd="0" destOrd="0" presId="urn:diagrams.loki3.com/BracketList"/>
    <dgm:cxn modelId="{22B22A81-1AB7-4059-89E5-FB79675B6F60}" srcId="{399388E2-3D0A-4962-93AD-460FBCFCB686}" destId="{DA428535-95E1-4714-925E-C7A67D02565D}" srcOrd="0" destOrd="0" parTransId="{A2E8DA54-2800-4B26-B189-C09DCA3D8FFD}" sibTransId="{2E5969DD-F14D-4EC3-9E74-B8870080F81F}"/>
    <dgm:cxn modelId="{D3B0A0BB-E3A7-4E8C-9F85-D5F21311A394}" type="presOf" srcId="{0D85FB5D-E173-4915-BD1F-993823B5B69D}" destId="{3B20F896-87D9-4B84-9EAF-C6E73D20FED4}" srcOrd="0" destOrd="0" presId="urn:diagrams.loki3.com/BracketList"/>
    <dgm:cxn modelId="{D75920C3-FC25-4E2E-91BC-71B0DE37721A}" srcId="{35650CB4-46D5-4E39-BB1F-6F7966BDA718}" destId="{B6ABEB19-1AD5-4324-A2D1-FC75003B4A25}" srcOrd="0" destOrd="0" parTransId="{498105DC-8785-4EEE-9347-217637D5211B}" sibTransId="{D4F92D78-557A-4CCD-BB48-089B0FD6B0C9}"/>
    <dgm:cxn modelId="{CC5776CB-9DDA-4369-9749-271A04477704}" type="presOf" srcId="{35650CB4-46D5-4E39-BB1F-6F7966BDA718}" destId="{1B8C8CF1-C497-4545-9711-D59232DB1F40}" srcOrd="0" destOrd="0" presId="urn:diagrams.loki3.com/BracketList"/>
    <dgm:cxn modelId="{D37B33F2-FE31-4E7A-A7AB-F44D9C4CE92A}" type="presOf" srcId="{399388E2-3D0A-4962-93AD-460FBCFCB686}" destId="{BD5CC049-5097-4C7A-B517-BBE38E318379}" srcOrd="0" destOrd="0" presId="urn:diagrams.loki3.com/BracketList"/>
    <dgm:cxn modelId="{C153456B-C132-411E-B383-4D86C578A5FE}" type="presParOf" srcId="{BD5CC049-5097-4C7A-B517-BBE38E318379}" destId="{8F9B3750-318B-4148-BD88-9FB5A79BA887}" srcOrd="0" destOrd="0" presId="urn:diagrams.loki3.com/BracketList"/>
    <dgm:cxn modelId="{C5F007EA-972C-4690-9C21-4AB74B918C60}" type="presParOf" srcId="{8F9B3750-318B-4148-BD88-9FB5A79BA887}" destId="{F87E0889-DAE3-428F-A477-41EAC92735CF}" srcOrd="0" destOrd="0" presId="urn:diagrams.loki3.com/BracketList"/>
    <dgm:cxn modelId="{684ECC92-09DB-43F3-BDCF-8FE59886E422}" type="presParOf" srcId="{8F9B3750-318B-4148-BD88-9FB5A79BA887}" destId="{82AEE12F-2651-44F8-A6CF-92E8B9D13263}" srcOrd="1" destOrd="0" presId="urn:diagrams.loki3.com/BracketList"/>
    <dgm:cxn modelId="{029A9DF5-A0A8-4497-92BA-A57B33B51390}" type="presParOf" srcId="{8F9B3750-318B-4148-BD88-9FB5A79BA887}" destId="{F4128996-238A-430D-8878-437B49DC4ABA}" srcOrd="2" destOrd="0" presId="urn:diagrams.loki3.com/BracketList"/>
    <dgm:cxn modelId="{850BE4B3-42A6-42B2-A7A7-6B89AD80B2E3}" type="presParOf" srcId="{8F9B3750-318B-4148-BD88-9FB5A79BA887}" destId="{3B20F896-87D9-4B84-9EAF-C6E73D20FED4}" srcOrd="3" destOrd="0" presId="urn:diagrams.loki3.com/BracketList"/>
    <dgm:cxn modelId="{4CA63760-A782-4BFC-BE29-354DC91076C8}" type="presParOf" srcId="{BD5CC049-5097-4C7A-B517-BBE38E318379}" destId="{CEF7B2B4-B18E-4883-8B76-EEA9695463C3}" srcOrd="1" destOrd="0" presId="urn:diagrams.loki3.com/BracketList"/>
    <dgm:cxn modelId="{46089553-F8C9-41C2-B7C1-EF0DC010C377}" type="presParOf" srcId="{BD5CC049-5097-4C7A-B517-BBE38E318379}" destId="{E4BCDD7F-5C92-4E2A-A5DC-48F34F1657D3}" srcOrd="2" destOrd="0" presId="urn:diagrams.loki3.com/BracketList"/>
    <dgm:cxn modelId="{3A1C73E0-8CA1-4AE0-A5A7-660E097D2E55}" type="presParOf" srcId="{E4BCDD7F-5C92-4E2A-A5DC-48F34F1657D3}" destId="{1B8C8CF1-C497-4545-9711-D59232DB1F40}" srcOrd="0" destOrd="0" presId="urn:diagrams.loki3.com/BracketList"/>
    <dgm:cxn modelId="{CACBEA38-4883-4EF9-827D-40AC7571D408}" type="presParOf" srcId="{E4BCDD7F-5C92-4E2A-A5DC-48F34F1657D3}" destId="{392C07D6-8075-49EF-A46B-48BC2FBAA58C}" srcOrd="1" destOrd="0" presId="urn:diagrams.loki3.com/BracketList"/>
    <dgm:cxn modelId="{4C26CF76-E583-4233-A873-A6AB5A722CD1}" type="presParOf" srcId="{E4BCDD7F-5C92-4E2A-A5DC-48F34F1657D3}" destId="{9D192BFE-D44B-4F61-941D-6A3796499606}" srcOrd="2" destOrd="0" presId="urn:diagrams.loki3.com/BracketList"/>
    <dgm:cxn modelId="{6AC4DF10-89DD-4DE4-99D8-5A4E25FC68BC}" type="presParOf" srcId="{E4BCDD7F-5C92-4E2A-A5DC-48F34F1657D3}" destId="{BDC999E7-81D1-4F54-84C5-30801CF99556}"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F50AA4C-E7A2-49E0-9C12-90A99A113561}" type="doc">
      <dgm:prSet loTypeId="urn:diagrams.loki3.com/VaryingWidthList" loCatId="list" qsTypeId="urn:microsoft.com/office/officeart/2005/8/quickstyle/simple1" qsCatId="simple" csTypeId="urn:microsoft.com/office/officeart/2005/8/colors/accent1_2" csCatId="accent1" phldr="1"/>
      <dgm:spPr/>
    </dgm:pt>
    <dgm:pt modelId="{865E7B71-05B0-4B82-884A-7D78CE472829}">
      <dgm:prSet phldrT="[Text]" custT="1"/>
      <dgm:spPr/>
      <dgm:t>
        <a:bodyPr/>
        <a:lstStyle/>
        <a:p>
          <a:pPr algn="ctr"/>
          <a:r>
            <a:rPr lang="en-US" sz="2800" b="1" dirty="0"/>
            <a:t>Diagnostic</a:t>
          </a:r>
        </a:p>
      </dgm:t>
    </dgm:pt>
    <dgm:pt modelId="{B291BDAC-A501-47B0-A3C9-F08A110545BF}" type="parTrans" cxnId="{582D05A7-47E7-40FD-9363-5E51D7556E6D}">
      <dgm:prSet/>
      <dgm:spPr/>
      <dgm:t>
        <a:bodyPr/>
        <a:lstStyle/>
        <a:p>
          <a:endParaRPr lang="en-US"/>
        </a:p>
      </dgm:t>
    </dgm:pt>
    <dgm:pt modelId="{9276C995-438F-488B-BAC9-2A7128CC2B0F}" type="sibTrans" cxnId="{582D05A7-47E7-40FD-9363-5E51D7556E6D}">
      <dgm:prSet/>
      <dgm:spPr/>
      <dgm:t>
        <a:bodyPr/>
        <a:lstStyle/>
        <a:p>
          <a:endParaRPr lang="en-US"/>
        </a:p>
      </dgm:t>
    </dgm:pt>
    <dgm:pt modelId="{76ABE4A8-76E1-4489-B9F0-254DD722E3B5}">
      <dgm:prSet phldrT="[Text]" custT="1"/>
      <dgm:spPr/>
      <dgm:t>
        <a:bodyPr/>
        <a:lstStyle/>
        <a:p>
          <a:r>
            <a:rPr lang="en-US" sz="3600" dirty="0"/>
            <a:t>staging</a:t>
          </a:r>
        </a:p>
      </dgm:t>
    </dgm:pt>
    <dgm:pt modelId="{060F5ECE-25E3-430C-BBA8-AE3BF218DD36}" type="parTrans" cxnId="{2C97E085-2993-4570-8A35-9E2240DEAB61}">
      <dgm:prSet/>
      <dgm:spPr/>
      <dgm:t>
        <a:bodyPr/>
        <a:lstStyle/>
        <a:p>
          <a:endParaRPr lang="en-US"/>
        </a:p>
      </dgm:t>
    </dgm:pt>
    <dgm:pt modelId="{88D761A3-5E39-499E-9F07-33EFF0783FD2}" type="sibTrans" cxnId="{2C97E085-2993-4570-8A35-9E2240DEAB61}">
      <dgm:prSet/>
      <dgm:spPr/>
      <dgm:t>
        <a:bodyPr/>
        <a:lstStyle/>
        <a:p>
          <a:endParaRPr lang="en-US"/>
        </a:p>
      </dgm:t>
    </dgm:pt>
    <dgm:pt modelId="{BDD40A17-42BB-481C-B901-86AB7F1183C4}">
      <dgm:prSet phldrT="[Text]" custT="1"/>
      <dgm:spPr/>
      <dgm:t>
        <a:bodyPr/>
        <a:lstStyle/>
        <a:p>
          <a:r>
            <a:rPr lang="en-US" sz="3200" b="1" dirty="0"/>
            <a:t>Prognostic</a:t>
          </a:r>
          <a:r>
            <a:rPr lang="en-US" sz="6200" b="1" dirty="0"/>
            <a:t> </a:t>
          </a:r>
        </a:p>
      </dgm:t>
    </dgm:pt>
    <dgm:pt modelId="{E859D874-A4F7-43CD-AAB0-756260650425}" type="parTrans" cxnId="{EBEDCAC9-41BE-4CF4-BCBC-5EE460312416}">
      <dgm:prSet/>
      <dgm:spPr/>
      <dgm:t>
        <a:bodyPr/>
        <a:lstStyle/>
        <a:p>
          <a:endParaRPr lang="en-US"/>
        </a:p>
      </dgm:t>
    </dgm:pt>
    <dgm:pt modelId="{32090A97-0B56-4600-A195-C853CFE0BCC4}" type="sibTrans" cxnId="{EBEDCAC9-41BE-4CF4-BCBC-5EE460312416}">
      <dgm:prSet/>
      <dgm:spPr/>
      <dgm:t>
        <a:bodyPr/>
        <a:lstStyle/>
        <a:p>
          <a:endParaRPr lang="en-US"/>
        </a:p>
      </dgm:t>
    </dgm:pt>
    <dgm:pt modelId="{C75034B1-BAF6-468A-865E-E8EED4A62DD4}" type="pres">
      <dgm:prSet presAssocID="{4F50AA4C-E7A2-49E0-9C12-90A99A113561}" presName="Name0" presStyleCnt="0">
        <dgm:presLayoutVars>
          <dgm:resizeHandles/>
        </dgm:presLayoutVars>
      </dgm:prSet>
      <dgm:spPr/>
    </dgm:pt>
    <dgm:pt modelId="{BBFEE509-A269-45AE-B3A6-AF9271657D47}" type="pres">
      <dgm:prSet presAssocID="{865E7B71-05B0-4B82-884A-7D78CE472829}" presName="text" presStyleLbl="node1" presStyleIdx="0" presStyleCnt="3" custScaleX="360802" custLinFactY="9298" custLinFactNeighborX="-66800" custLinFactNeighborY="100000">
        <dgm:presLayoutVars>
          <dgm:bulletEnabled val="1"/>
        </dgm:presLayoutVars>
      </dgm:prSet>
      <dgm:spPr/>
    </dgm:pt>
    <dgm:pt modelId="{3859B93D-EC7D-4BFD-BE36-AD0483243517}" type="pres">
      <dgm:prSet presAssocID="{9276C995-438F-488B-BAC9-2A7128CC2B0F}" presName="space" presStyleCnt="0"/>
      <dgm:spPr/>
    </dgm:pt>
    <dgm:pt modelId="{E2AFA2AC-C47F-4F85-9B2D-36640505B590}" type="pres">
      <dgm:prSet presAssocID="{76ABE4A8-76E1-4489-B9F0-254DD722E3B5}" presName="text" presStyleLbl="node1" presStyleIdx="1" presStyleCnt="3" custScaleX="366059" custLinFactNeighborX="-75890" custLinFactNeighborY="78064">
        <dgm:presLayoutVars>
          <dgm:bulletEnabled val="1"/>
        </dgm:presLayoutVars>
      </dgm:prSet>
      <dgm:spPr/>
    </dgm:pt>
    <dgm:pt modelId="{B52A1EC6-FA2A-43CC-B891-DF8C758781FB}" type="pres">
      <dgm:prSet presAssocID="{88D761A3-5E39-499E-9F07-33EFF0783FD2}" presName="space" presStyleCnt="0"/>
      <dgm:spPr/>
    </dgm:pt>
    <dgm:pt modelId="{4389822A-D6A9-4D7F-AF00-08170C16EEDD}" type="pres">
      <dgm:prSet presAssocID="{BDD40A17-42BB-481C-B901-86AB7F1183C4}" presName="text" presStyleLbl="node1" presStyleIdx="2" presStyleCnt="3" custScaleX="189467">
        <dgm:presLayoutVars>
          <dgm:bulletEnabled val="1"/>
        </dgm:presLayoutVars>
      </dgm:prSet>
      <dgm:spPr/>
    </dgm:pt>
  </dgm:ptLst>
  <dgm:cxnLst>
    <dgm:cxn modelId="{A5690E7D-8589-4B52-B6EC-C6F0522049D7}" type="presOf" srcId="{4F50AA4C-E7A2-49E0-9C12-90A99A113561}" destId="{C75034B1-BAF6-468A-865E-E8EED4A62DD4}" srcOrd="0" destOrd="0" presId="urn:diagrams.loki3.com/VaryingWidthList"/>
    <dgm:cxn modelId="{2C97E085-2993-4570-8A35-9E2240DEAB61}" srcId="{4F50AA4C-E7A2-49E0-9C12-90A99A113561}" destId="{76ABE4A8-76E1-4489-B9F0-254DD722E3B5}" srcOrd="1" destOrd="0" parTransId="{060F5ECE-25E3-430C-BBA8-AE3BF218DD36}" sibTransId="{88D761A3-5E39-499E-9F07-33EFF0783FD2}"/>
    <dgm:cxn modelId="{582D05A7-47E7-40FD-9363-5E51D7556E6D}" srcId="{4F50AA4C-E7A2-49E0-9C12-90A99A113561}" destId="{865E7B71-05B0-4B82-884A-7D78CE472829}" srcOrd="0" destOrd="0" parTransId="{B291BDAC-A501-47B0-A3C9-F08A110545BF}" sibTransId="{9276C995-438F-488B-BAC9-2A7128CC2B0F}"/>
    <dgm:cxn modelId="{325BAEB4-D636-452C-9F68-7EF13E08A42E}" type="presOf" srcId="{865E7B71-05B0-4B82-884A-7D78CE472829}" destId="{BBFEE509-A269-45AE-B3A6-AF9271657D47}" srcOrd="0" destOrd="0" presId="urn:diagrams.loki3.com/VaryingWidthList"/>
    <dgm:cxn modelId="{891B3EC6-5B53-4306-93A5-F0288BDFD343}" type="presOf" srcId="{BDD40A17-42BB-481C-B901-86AB7F1183C4}" destId="{4389822A-D6A9-4D7F-AF00-08170C16EEDD}" srcOrd="0" destOrd="0" presId="urn:diagrams.loki3.com/VaryingWidthList"/>
    <dgm:cxn modelId="{EBEDCAC9-41BE-4CF4-BCBC-5EE460312416}" srcId="{4F50AA4C-E7A2-49E0-9C12-90A99A113561}" destId="{BDD40A17-42BB-481C-B901-86AB7F1183C4}" srcOrd="2" destOrd="0" parTransId="{E859D874-A4F7-43CD-AAB0-756260650425}" sibTransId="{32090A97-0B56-4600-A195-C853CFE0BCC4}"/>
    <dgm:cxn modelId="{9D0BD2CB-C2F9-462B-AFF2-AD98D0C89CF8}" type="presOf" srcId="{76ABE4A8-76E1-4489-B9F0-254DD722E3B5}" destId="{E2AFA2AC-C47F-4F85-9B2D-36640505B590}" srcOrd="0" destOrd="0" presId="urn:diagrams.loki3.com/VaryingWidthList"/>
    <dgm:cxn modelId="{FBC179A7-DDEB-451B-8EF8-CAD459C027B4}" type="presParOf" srcId="{C75034B1-BAF6-468A-865E-E8EED4A62DD4}" destId="{BBFEE509-A269-45AE-B3A6-AF9271657D47}" srcOrd="0" destOrd="0" presId="urn:diagrams.loki3.com/VaryingWidthList"/>
    <dgm:cxn modelId="{6C205D95-518E-4203-A825-5BD1577CB574}" type="presParOf" srcId="{C75034B1-BAF6-468A-865E-E8EED4A62DD4}" destId="{3859B93D-EC7D-4BFD-BE36-AD0483243517}" srcOrd="1" destOrd="0" presId="urn:diagrams.loki3.com/VaryingWidthList"/>
    <dgm:cxn modelId="{4E16F72F-C3E4-49F2-A38E-E329F9D484CB}" type="presParOf" srcId="{C75034B1-BAF6-468A-865E-E8EED4A62DD4}" destId="{E2AFA2AC-C47F-4F85-9B2D-36640505B590}" srcOrd="2" destOrd="0" presId="urn:diagrams.loki3.com/VaryingWidthList"/>
    <dgm:cxn modelId="{0FA05F62-0E3D-4EC6-B488-B1E6D4C49E7C}" type="presParOf" srcId="{C75034B1-BAF6-468A-865E-E8EED4A62DD4}" destId="{B52A1EC6-FA2A-43CC-B891-DF8C758781FB}" srcOrd="3" destOrd="0" presId="urn:diagrams.loki3.com/VaryingWidthList"/>
    <dgm:cxn modelId="{6ABB911E-BBD0-4992-B1BD-A51A5613B2BC}" type="presParOf" srcId="{C75034B1-BAF6-468A-865E-E8EED4A62DD4}" destId="{4389822A-D6A9-4D7F-AF00-08170C16EEDD}" srcOrd="4" destOrd="0" presId="urn:diagrams.loki3.com/VaryingWidth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805AA8E-BECB-4230-A49C-C187F50B5232}">
      <dsp:nvSpPr>
        <dsp:cNvPr id="0" name=""/>
        <dsp:cNvSpPr/>
      </dsp:nvSpPr>
      <dsp:spPr>
        <a:xfrm>
          <a:off x="2449697" y="352799"/>
          <a:ext cx="2737064" cy="13685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t>Hepatic </a:t>
          </a:r>
        </a:p>
      </dsp:txBody>
      <dsp:txXfrm>
        <a:off x="2489780" y="392882"/>
        <a:ext cx="2656898" cy="1288366"/>
      </dsp:txXfrm>
    </dsp:sp>
    <dsp:sp modelId="{9ADBD257-7126-4F1F-AC73-B6B814FA128D}">
      <dsp:nvSpPr>
        <dsp:cNvPr id="0" name=""/>
        <dsp:cNvSpPr/>
      </dsp:nvSpPr>
      <dsp:spPr>
        <a:xfrm rot="13992969">
          <a:off x="4295382" y="2640521"/>
          <a:ext cx="2029989" cy="478986"/>
        </a:xfrm>
        <a:prstGeom prst="rightArrow">
          <a:avLst/>
        </a:prstGeom>
        <a:solidFill>
          <a:srgbClr val="7030A0"/>
        </a:solidFill>
        <a:ln>
          <a:solidFill>
            <a:srgbClr val="7030A0"/>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4439078" y="2736318"/>
        <a:ext cx="1742597" cy="287392"/>
      </dsp:txXfrm>
    </dsp:sp>
    <dsp:sp modelId="{5246C7E7-2F33-4F1D-AA8A-07CF89A29DAD}">
      <dsp:nvSpPr>
        <dsp:cNvPr id="0" name=""/>
        <dsp:cNvSpPr/>
      </dsp:nvSpPr>
      <dsp:spPr>
        <a:xfrm>
          <a:off x="4708731" y="3913509"/>
          <a:ext cx="2737064" cy="13685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oftEdge rad="127000"/>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b="1" kern="1200" dirty="0"/>
            <a:t>Liver insufficiency</a:t>
          </a:r>
        </a:p>
      </dsp:txBody>
      <dsp:txXfrm>
        <a:off x="4748814" y="3953592"/>
        <a:ext cx="2656898" cy="1288366"/>
      </dsp:txXfrm>
    </dsp:sp>
    <dsp:sp modelId="{279749C3-C906-40BB-AB45-2054E1F04D85}">
      <dsp:nvSpPr>
        <dsp:cNvPr id="0" name=""/>
        <dsp:cNvSpPr/>
      </dsp:nvSpPr>
      <dsp:spPr>
        <a:xfrm rot="10800000">
          <a:off x="2892683" y="4279540"/>
          <a:ext cx="1851110" cy="561357"/>
        </a:xfrm>
        <a:prstGeom prst="leftRightArrow">
          <a:avLst>
            <a:gd name="adj1" fmla="val 60000"/>
            <a:gd name="adj2" fmla="val 50000"/>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rot="10800000">
        <a:off x="3061090" y="4391811"/>
        <a:ext cx="1514296" cy="336815"/>
      </dsp:txXfrm>
    </dsp:sp>
    <dsp:sp modelId="{12E432D4-A669-4E4A-A3E2-B8C041598A8C}">
      <dsp:nvSpPr>
        <dsp:cNvPr id="0" name=""/>
        <dsp:cNvSpPr/>
      </dsp:nvSpPr>
      <dsp:spPr>
        <a:xfrm>
          <a:off x="191136" y="3913509"/>
          <a:ext cx="2737064" cy="1368532"/>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a:softEdge rad="127000"/>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US" sz="2700" kern="1200" dirty="0" err="1"/>
            <a:t>Peri</a:t>
          </a:r>
          <a:r>
            <a:rPr lang="en-US" sz="2700" kern="1200" dirty="0"/>
            <a:t>-hepatic vascular shunting</a:t>
          </a:r>
        </a:p>
      </dsp:txBody>
      <dsp:txXfrm>
        <a:off x="231219" y="3953592"/>
        <a:ext cx="2656898" cy="1288366"/>
      </dsp:txXfrm>
    </dsp:sp>
    <dsp:sp modelId="{3DB05071-FD97-4EA1-B820-27DDB01981B6}">
      <dsp:nvSpPr>
        <dsp:cNvPr id="0" name=""/>
        <dsp:cNvSpPr/>
      </dsp:nvSpPr>
      <dsp:spPr>
        <a:xfrm rot="18143219">
          <a:off x="1587527" y="2715631"/>
          <a:ext cx="1977756" cy="478986"/>
        </a:xfrm>
        <a:prstGeom prst="rightArrow">
          <a:avLst/>
        </a:prstGeom>
        <a:solidFill>
          <a:srgbClr val="7030A0"/>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1731223" y="2811428"/>
        <a:ext cx="1690364" cy="2873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7E0889-DAE3-428F-A477-41EAC92735CF}">
      <dsp:nvSpPr>
        <dsp:cNvPr id="0" name=""/>
        <dsp:cNvSpPr/>
      </dsp:nvSpPr>
      <dsp:spPr>
        <a:xfrm>
          <a:off x="195390" y="4013576"/>
          <a:ext cx="686501" cy="50423"/>
        </a:xfrm>
        <a:prstGeom prst="rect">
          <a:avLst/>
        </a:prstGeom>
        <a:noFill/>
        <a:ln>
          <a:solidFill>
            <a:schemeClr val="bg1"/>
          </a:solid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12700" numCol="1" spcCol="1270" anchor="ctr" anchorCtr="0">
          <a:noAutofit/>
        </a:bodyPr>
        <a:lstStyle/>
        <a:p>
          <a:pPr marL="0" lvl="0" indent="0" algn="r" defTabSz="222250">
            <a:lnSpc>
              <a:spcPct val="90000"/>
            </a:lnSpc>
            <a:spcBef>
              <a:spcPct val="0"/>
            </a:spcBef>
            <a:spcAft>
              <a:spcPct val="35000"/>
            </a:spcAft>
            <a:buNone/>
          </a:pPr>
          <a:endParaRPr lang="en-US" sz="500" kern="1200" dirty="0"/>
        </a:p>
      </dsp:txBody>
      <dsp:txXfrm>
        <a:off x="195390" y="4013576"/>
        <a:ext cx="686501" cy="50423"/>
      </dsp:txXfrm>
    </dsp:sp>
    <dsp:sp modelId="{82AEE12F-2651-44F8-A6CF-92E8B9D13263}">
      <dsp:nvSpPr>
        <dsp:cNvPr id="0" name=""/>
        <dsp:cNvSpPr/>
      </dsp:nvSpPr>
      <dsp:spPr>
        <a:xfrm>
          <a:off x="111869" y="3790296"/>
          <a:ext cx="121615" cy="273703"/>
        </a:xfrm>
        <a:prstGeom prst="leftBrace">
          <a:avLst>
            <a:gd name="adj1" fmla="val 35000"/>
            <a:gd name="adj2" fmla="val 50000"/>
          </a:avLst>
        </a:prstGeom>
        <a:noFill/>
        <a:ln w="9525" cap="flat" cmpd="sng" algn="ctr">
          <a:solidFill>
            <a:schemeClr val="bg1"/>
          </a:solidFill>
          <a:prstDash val="solid"/>
        </a:ln>
        <a:effectLst/>
      </dsp:spPr>
      <dsp:style>
        <a:lnRef idx="1">
          <a:scrgbClr r="0" g="0" b="0"/>
        </a:lnRef>
        <a:fillRef idx="0">
          <a:scrgbClr r="0" g="0" b="0"/>
        </a:fillRef>
        <a:effectRef idx="0">
          <a:scrgbClr r="0" g="0" b="0"/>
        </a:effectRef>
        <a:fontRef idx="minor"/>
      </dsp:style>
    </dsp:sp>
    <dsp:sp modelId="{3B20F896-87D9-4B84-9EAF-C6E73D20FED4}">
      <dsp:nvSpPr>
        <dsp:cNvPr id="0" name=""/>
        <dsp:cNvSpPr/>
      </dsp:nvSpPr>
      <dsp:spPr>
        <a:xfrm>
          <a:off x="1069266" y="0"/>
          <a:ext cx="3548525" cy="8307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glow rad="101600">
            <a:schemeClr val="accent4">
              <a:satMod val="175000"/>
              <a:alpha val="4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kern="1200" dirty="0"/>
            <a:t>COVERT </a:t>
          </a:r>
        </a:p>
      </dsp:txBody>
      <dsp:txXfrm>
        <a:off x="1069266" y="0"/>
        <a:ext cx="3548525" cy="830787"/>
      </dsp:txXfrm>
    </dsp:sp>
    <dsp:sp modelId="{1B8C8CF1-C497-4545-9711-D59232DB1F40}">
      <dsp:nvSpPr>
        <dsp:cNvPr id="0" name=""/>
        <dsp:cNvSpPr/>
      </dsp:nvSpPr>
      <dsp:spPr>
        <a:xfrm>
          <a:off x="2884" y="2188447"/>
          <a:ext cx="1452562" cy="6329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2700" rIns="35560" bIns="12700" numCol="1" spcCol="1270" anchor="ctr" anchorCtr="0">
          <a:noAutofit/>
        </a:bodyPr>
        <a:lstStyle/>
        <a:p>
          <a:pPr marL="0" lvl="0" indent="0" algn="r" defTabSz="222250">
            <a:lnSpc>
              <a:spcPct val="90000"/>
            </a:lnSpc>
            <a:spcBef>
              <a:spcPct val="0"/>
            </a:spcBef>
            <a:spcAft>
              <a:spcPct val="35000"/>
            </a:spcAft>
            <a:buNone/>
          </a:pPr>
          <a:endParaRPr lang="en-US" sz="500" kern="1200"/>
        </a:p>
      </dsp:txBody>
      <dsp:txXfrm>
        <a:off x="2884" y="2188447"/>
        <a:ext cx="1452562" cy="632981"/>
      </dsp:txXfrm>
    </dsp:sp>
    <dsp:sp modelId="{392C07D6-8075-49EF-A46B-48BC2FBAA58C}">
      <dsp:nvSpPr>
        <dsp:cNvPr id="0" name=""/>
        <dsp:cNvSpPr/>
      </dsp:nvSpPr>
      <dsp:spPr>
        <a:xfrm>
          <a:off x="0" y="361052"/>
          <a:ext cx="1036667" cy="2411968"/>
        </a:xfrm>
        <a:prstGeom prst="leftBrace">
          <a:avLst>
            <a:gd name="adj1" fmla="val 35000"/>
            <a:gd name="adj2" fmla="val 50000"/>
          </a:avLst>
        </a:prstGeom>
        <a:noFill/>
        <a:ln w="57150" cap="flat" cmpd="sng" algn="ctr">
          <a:solidFill>
            <a:srgbClr val="0070C0"/>
          </a:solidFill>
          <a:prstDash val="solid"/>
        </a:ln>
        <a:effectLst/>
      </dsp:spPr>
      <dsp:style>
        <a:lnRef idx="1">
          <a:scrgbClr r="0" g="0" b="0"/>
        </a:lnRef>
        <a:fillRef idx="0">
          <a:scrgbClr r="0" g="0" b="0"/>
        </a:fillRef>
        <a:effectRef idx="0">
          <a:scrgbClr r="0" g="0" b="0"/>
        </a:effectRef>
        <a:fontRef idx="minor"/>
      </dsp:style>
    </dsp:sp>
    <dsp:sp modelId="{BDC999E7-81D1-4F54-84C5-30801CF99556}">
      <dsp:nvSpPr>
        <dsp:cNvPr id="0" name=""/>
        <dsp:cNvSpPr/>
      </dsp:nvSpPr>
      <dsp:spPr>
        <a:xfrm>
          <a:off x="1044321" y="2166200"/>
          <a:ext cx="3484795" cy="830787"/>
        </a:xfrm>
        <a:prstGeom prst="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glow rad="228600">
            <a:schemeClr val="accent2">
              <a:satMod val="175000"/>
              <a:alpha val="40000"/>
            </a:schemeClr>
          </a:glow>
        </a:effectLst>
      </dsp:spPr>
      <dsp:style>
        <a:lnRef idx="0">
          <a:scrgbClr r="0" g="0" b="0"/>
        </a:lnRef>
        <a:fillRef idx="3">
          <a:scrgbClr r="0" g="0" b="0"/>
        </a:fillRef>
        <a:effectRef idx="2">
          <a:scrgbClr r="0" g="0" b="0"/>
        </a:effectRef>
        <a:fontRef idx="minor">
          <a:schemeClr val="lt1"/>
        </a:fontRef>
      </dsp:style>
      <dsp:txBody>
        <a:bodyPr spcFirstLastPara="0" vert="horz" wrap="square" lIns="152400" tIns="152400" rIns="152400" bIns="152400" numCol="1" spcCol="1270" anchor="ctr" anchorCtr="0">
          <a:noAutofit/>
        </a:bodyPr>
        <a:lstStyle/>
        <a:p>
          <a:pPr marL="285750" lvl="1" indent="-285750" algn="l" defTabSz="1778000">
            <a:lnSpc>
              <a:spcPct val="90000"/>
            </a:lnSpc>
            <a:spcBef>
              <a:spcPct val="0"/>
            </a:spcBef>
            <a:spcAft>
              <a:spcPct val="15000"/>
            </a:spcAft>
            <a:buChar char="•"/>
          </a:pPr>
          <a:r>
            <a:rPr lang="en-US" sz="4000" b="1" kern="1200" dirty="0">
              <a:effectLst/>
            </a:rPr>
            <a:t>OVERT</a:t>
          </a:r>
          <a:r>
            <a:rPr lang="en-US" sz="4000" kern="1200" dirty="0"/>
            <a:t> </a:t>
          </a:r>
        </a:p>
      </dsp:txBody>
      <dsp:txXfrm>
        <a:off x="1044321" y="2166200"/>
        <a:ext cx="3484795" cy="830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FEE509-A269-45AE-B3A6-AF9271657D47}">
      <dsp:nvSpPr>
        <dsp:cNvPr id="0" name=""/>
        <dsp:cNvSpPr/>
      </dsp:nvSpPr>
      <dsp:spPr>
        <a:xfrm>
          <a:off x="0" y="159660"/>
          <a:ext cx="4043082" cy="11049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120" tIns="71120" rIns="71120" bIns="71120" numCol="1" spcCol="1270" anchor="ctr" anchorCtr="0">
          <a:noAutofit/>
        </a:bodyPr>
        <a:lstStyle/>
        <a:p>
          <a:pPr marL="0" lvl="0" indent="0" algn="ctr" defTabSz="1244600">
            <a:lnSpc>
              <a:spcPct val="90000"/>
            </a:lnSpc>
            <a:spcBef>
              <a:spcPct val="0"/>
            </a:spcBef>
            <a:spcAft>
              <a:spcPct val="35000"/>
            </a:spcAft>
            <a:buNone/>
          </a:pPr>
          <a:r>
            <a:rPr lang="en-US" sz="2800" b="1" kern="1200" dirty="0"/>
            <a:t>Diagnostic</a:t>
          </a:r>
        </a:p>
      </dsp:txBody>
      <dsp:txXfrm>
        <a:off x="0" y="159660"/>
        <a:ext cx="4043082" cy="1104955"/>
      </dsp:txXfrm>
    </dsp:sp>
    <dsp:sp modelId="{E2AFA2AC-C47F-4F85-9B2D-36640505B590}">
      <dsp:nvSpPr>
        <dsp:cNvPr id="0" name=""/>
        <dsp:cNvSpPr/>
      </dsp:nvSpPr>
      <dsp:spPr>
        <a:xfrm>
          <a:off x="0" y="1205005"/>
          <a:ext cx="4043082" cy="11049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staging</a:t>
          </a:r>
        </a:p>
      </dsp:txBody>
      <dsp:txXfrm>
        <a:off x="0" y="1205005"/>
        <a:ext cx="4043082" cy="1104955"/>
      </dsp:txXfrm>
    </dsp:sp>
    <dsp:sp modelId="{4389822A-D6A9-4D7F-AF00-08170C16EEDD}">
      <dsp:nvSpPr>
        <dsp:cNvPr id="0" name=""/>
        <dsp:cNvSpPr/>
      </dsp:nvSpPr>
      <dsp:spPr>
        <a:xfrm>
          <a:off x="0" y="2322079"/>
          <a:ext cx="4043082" cy="110495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280" tIns="81280" rIns="81280" bIns="81280" numCol="1" spcCol="1270" anchor="ctr" anchorCtr="0">
          <a:noAutofit/>
        </a:bodyPr>
        <a:lstStyle/>
        <a:p>
          <a:pPr marL="0" lvl="0" indent="0" algn="ctr" defTabSz="1422400">
            <a:lnSpc>
              <a:spcPct val="90000"/>
            </a:lnSpc>
            <a:spcBef>
              <a:spcPct val="0"/>
            </a:spcBef>
            <a:spcAft>
              <a:spcPct val="35000"/>
            </a:spcAft>
            <a:buNone/>
          </a:pPr>
          <a:r>
            <a:rPr lang="en-US" sz="3200" b="1" kern="1200" dirty="0"/>
            <a:t>Prognostic</a:t>
          </a:r>
          <a:r>
            <a:rPr lang="en-US" sz="6200" b="1" kern="1200" dirty="0"/>
            <a:t> </a:t>
          </a:r>
        </a:p>
      </dsp:txBody>
      <dsp:txXfrm>
        <a:off x="0" y="2322079"/>
        <a:ext cx="4043082" cy="1104955"/>
      </dsp:txXfrm>
    </dsp:sp>
  </dsp:spTree>
</dsp:drawing>
</file>

<file path=ppt/diagrams/layout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xml><?xml version="1.0" encoding="utf-8"?>
<dgm:layoutDef xmlns:dgm="http://schemas.openxmlformats.org/drawingml/2006/diagram" xmlns:a="http://schemas.openxmlformats.org/drawingml/2006/main" uniqueId="urn:diagrams.loki3.com/VaryingWidthList">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8" name="PlaceHolder 1"/>
          <p:cNvSpPr>
            <a:spLocks noGrp="1" noRot="1" noChangeAspect="1"/>
          </p:cNvSpPr>
          <p:nvPr>
            <p:ph type="sldImg"/>
          </p:nvPr>
        </p:nvSpPr>
        <p:spPr>
          <a:xfrm>
            <a:off x="216000" y="812520"/>
            <a:ext cx="7127280" cy="4008960"/>
          </a:xfrm>
          <a:prstGeom prst="rect">
            <a:avLst/>
          </a:prstGeom>
        </p:spPr>
        <p:txBody>
          <a:bodyPr lIns="0" tIns="0" rIns="0" bIns="0" anchor="ctr"/>
          <a:lstStyle/>
          <a:p>
            <a:pPr algn="ctr"/>
            <a:r>
              <a:rPr lang="en-US" sz="4400" b="0" strike="noStrike" spc="-1">
                <a:latin typeface="Arial"/>
              </a:rPr>
              <a:t>Click to move the slide</a:t>
            </a:r>
          </a:p>
        </p:txBody>
      </p:sp>
      <p:sp>
        <p:nvSpPr>
          <p:cNvPr id="39" name="PlaceHolder 2"/>
          <p:cNvSpPr>
            <a:spLocks noGrp="1"/>
          </p:cNvSpPr>
          <p:nvPr>
            <p:ph type="body"/>
          </p:nvPr>
        </p:nvSpPr>
        <p:spPr>
          <a:xfrm>
            <a:off x="756000" y="5078520"/>
            <a:ext cx="6047640" cy="4811040"/>
          </a:xfrm>
          <a:prstGeom prst="rect">
            <a:avLst/>
          </a:prstGeom>
        </p:spPr>
        <p:txBody>
          <a:bodyPr lIns="0" tIns="0" rIns="0" bIns="0"/>
          <a:lstStyle/>
          <a:p>
            <a:r>
              <a:rPr lang="en-US" sz="2000" b="0" strike="noStrike" spc="-1">
                <a:latin typeface="Arial"/>
              </a:rPr>
              <a:t>Click to edit the notes format</a:t>
            </a:r>
          </a:p>
        </p:txBody>
      </p:sp>
      <p:sp>
        <p:nvSpPr>
          <p:cNvPr id="40" name="PlaceHolder 3"/>
          <p:cNvSpPr>
            <a:spLocks noGrp="1"/>
          </p:cNvSpPr>
          <p:nvPr>
            <p:ph type="hdr"/>
          </p:nvPr>
        </p:nvSpPr>
        <p:spPr>
          <a:xfrm>
            <a:off x="0" y="0"/>
            <a:ext cx="3280680" cy="534240"/>
          </a:xfrm>
          <a:prstGeom prst="rect">
            <a:avLst/>
          </a:prstGeom>
        </p:spPr>
        <p:txBody>
          <a:bodyPr lIns="0" tIns="0" rIns="0" bIns="0"/>
          <a:lstStyle/>
          <a:p>
            <a:r>
              <a:rPr lang="en-US" sz="1400" b="0" strike="noStrike" spc="-1">
                <a:solidFill>
                  <a:srgbClr val="303D22"/>
                </a:solidFill>
                <a:latin typeface="Arial"/>
              </a:rPr>
              <a:t>&lt;header&gt;</a:t>
            </a:r>
          </a:p>
        </p:txBody>
      </p:sp>
      <p:sp>
        <p:nvSpPr>
          <p:cNvPr id="41" name="PlaceHolder 4"/>
          <p:cNvSpPr>
            <a:spLocks noGrp="1"/>
          </p:cNvSpPr>
          <p:nvPr>
            <p:ph type="dt"/>
          </p:nvPr>
        </p:nvSpPr>
        <p:spPr>
          <a:xfrm>
            <a:off x="4278960" y="0"/>
            <a:ext cx="3280680" cy="534240"/>
          </a:xfrm>
          <a:prstGeom prst="rect">
            <a:avLst/>
          </a:prstGeom>
        </p:spPr>
        <p:txBody>
          <a:bodyPr lIns="0" tIns="0" rIns="0" bIns="0"/>
          <a:lstStyle/>
          <a:p>
            <a:pPr algn="r"/>
            <a:r>
              <a:rPr lang="en-US" sz="1400" b="0" strike="noStrike" spc="-1">
                <a:solidFill>
                  <a:srgbClr val="303D22"/>
                </a:solidFill>
                <a:latin typeface="Arial"/>
              </a:rPr>
              <a:t>&lt;date/time&gt;</a:t>
            </a:r>
          </a:p>
        </p:txBody>
      </p:sp>
      <p:sp>
        <p:nvSpPr>
          <p:cNvPr id="42" name="PlaceHolder 5"/>
          <p:cNvSpPr>
            <a:spLocks noGrp="1"/>
          </p:cNvSpPr>
          <p:nvPr>
            <p:ph type="ftr"/>
          </p:nvPr>
        </p:nvSpPr>
        <p:spPr>
          <a:xfrm>
            <a:off x="0" y="10157400"/>
            <a:ext cx="3280680" cy="534240"/>
          </a:xfrm>
          <a:prstGeom prst="rect">
            <a:avLst/>
          </a:prstGeom>
        </p:spPr>
        <p:txBody>
          <a:bodyPr lIns="0" tIns="0" rIns="0" bIns="0" anchor="b"/>
          <a:lstStyle/>
          <a:p>
            <a:r>
              <a:rPr lang="en-US" sz="1400" b="0" strike="noStrike" spc="-1">
                <a:solidFill>
                  <a:srgbClr val="303D22"/>
                </a:solidFill>
                <a:latin typeface="Arial"/>
              </a:rPr>
              <a:t>&lt;footer&gt;</a:t>
            </a:r>
          </a:p>
        </p:txBody>
      </p:sp>
      <p:sp>
        <p:nvSpPr>
          <p:cNvPr id="43" name="PlaceHolder 6"/>
          <p:cNvSpPr>
            <a:spLocks noGrp="1"/>
          </p:cNvSpPr>
          <p:nvPr>
            <p:ph type="sldNum"/>
          </p:nvPr>
        </p:nvSpPr>
        <p:spPr>
          <a:xfrm>
            <a:off x="4278960" y="10157400"/>
            <a:ext cx="3280680" cy="534240"/>
          </a:xfrm>
          <a:prstGeom prst="rect">
            <a:avLst/>
          </a:prstGeom>
        </p:spPr>
        <p:txBody>
          <a:bodyPr lIns="0" tIns="0" rIns="0" bIns="0" anchor="b"/>
          <a:lstStyle/>
          <a:p>
            <a:pPr algn="r"/>
            <a:fld id="{31D3903C-0576-4285-A890-81C1BCE399CA}" type="slidenum">
              <a:rPr lang="en-US" sz="1400" b="0" strike="noStrike" spc="-1">
                <a:solidFill>
                  <a:srgbClr val="303D22"/>
                </a:solidFill>
                <a:latin typeface="Arial"/>
              </a:rPr>
              <a:t>‹#›</a:t>
            </a:fld>
            <a:endParaRPr lang="en-US" sz="1400" b="0" strike="noStrike" spc="-1">
              <a:solidFill>
                <a:srgbClr val="303D22"/>
              </a:solidFill>
              <a:latin typeface="Arial"/>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8075" y="812800"/>
            <a:ext cx="5343525" cy="4008438"/>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This definition, in line with previous versions, is based on the concept that encephalopathies are “diffuse</a:t>
            </a:r>
            <a:br>
              <a:rPr lang="en-US" sz="1200" dirty="0"/>
            </a:br>
            <a:r>
              <a:rPr lang="en-US" sz="1200" dirty="0"/>
              <a:t>disturbances of brain function” and that the adjective “hepatic” implies a causal connection to liver insufficiency</a:t>
            </a:r>
            <a:br>
              <a:rPr lang="en-US" sz="1200" dirty="0"/>
            </a:br>
            <a:r>
              <a:rPr lang="en-US" sz="1200" dirty="0"/>
              <a:t>and/or </a:t>
            </a:r>
            <a:r>
              <a:rPr lang="en-US" sz="1200" dirty="0" err="1"/>
              <a:t>perihepatic</a:t>
            </a:r>
            <a:r>
              <a:rPr lang="en-US" sz="1200" dirty="0"/>
              <a:t> vascular shunting</a:t>
            </a:r>
            <a:r>
              <a:rPr lang="en-US" dirty="0"/>
              <a:t>.</a:t>
            </a:r>
          </a:p>
          <a:p>
            <a:endParaRPr lang="en-US" dirty="0"/>
          </a:p>
        </p:txBody>
      </p:sp>
      <p:sp>
        <p:nvSpPr>
          <p:cNvPr id="4" name="Slide Number Placeholder 3"/>
          <p:cNvSpPr>
            <a:spLocks noGrp="1"/>
          </p:cNvSpPr>
          <p:nvPr>
            <p:ph type="sldNum" idx="10"/>
          </p:nvPr>
        </p:nvSpPr>
        <p:spPr/>
        <p:txBody>
          <a:bodyPr/>
          <a:lstStyle/>
          <a:p>
            <a:pPr algn="r"/>
            <a:fld id="{31D3903C-0576-4285-A890-81C1BCE399CA}" type="slidenum">
              <a:rPr lang="en-US" sz="1400" b="0" strike="noStrike" spc="-1" smtClean="0">
                <a:solidFill>
                  <a:srgbClr val="303D22"/>
                </a:solidFill>
                <a:latin typeface="Arial"/>
              </a:rPr>
              <a:t>3</a:t>
            </a:fld>
            <a:endParaRPr lang="en-US" sz="1400" b="0" strike="noStrike" spc="-1">
              <a:solidFill>
                <a:srgbClr val="303D22"/>
              </a:solidFill>
              <a:latin typeface="Arial"/>
            </a:endParaRPr>
          </a:p>
        </p:txBody>
      </p:sp>
    </p:spTree>
    <p:extLst>
      <p:ext uri="{BB962C8B-B14F-4D97-AF65-F5344CB8AC3E}">
        <p14:creationId xmlns:p14="http://schemas.microsoft.com/office/powerpoint/2010/main" val="16519983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8075" y="812800"/>
            <a:ext cx="5343525" cy="4008438"/>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D3903C-0576-4285-A890-81C1BCE399CA}" type="slidenum">
              <a:rPr kumimoji="0" lang="en-US" sz="1400" b="0" i="0" u="none" strike="noStrike" kern="1200" cap="none" spc="-1" normalizeH="0" baseline="0" noProof="0" smtClean="0">
                <a:ln>
                  <a:noFill/>
                </a:ln>
                <a:solidFill>
                  <a:srgbClr val="303D22"/>
                </a:solidFill>
                <a:effectLst/>
                <a:uLnTx/>
                <a:uFillTx/>
                <a:latin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400" b="0" i="0" u="none" strike="noStrike" kern="1200" cap="none" spc="-1" normalizeH="0" baseline="0" noProof="0">
              <a:ln>
                <a:noFill/>
              </a:ln>
              <a:solidFill>
                <a:srgbClr val="303D22"/>
              </a:solidFill>
              <a:effectLst/>
              <a:uLnTx/>
              <a:uFillTx/>
              <a:latin typeface="Arial"/>
            </a:endParaRPr>
          </a:p>
        </p:txBody>
      </p:sp>
    </p:spTree>
    <p:extLst>
      <p:ext uri="{BB962C8B-B14F-4D97-AF65-F5344CB8AC3E}">
        <p14:creationId xmlns:p14="http://schemas.microsoft.com/office/powerpoint/2010/main" val="29710632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noRot="1" noChangeAspect="1"/>
          </p:cNvSpPr>
          <p:nvPr>
            <p:ph type="sldImg"/>
          </p:nvPr>
        </p:nvSpPr>
        <p:spPr>
          <a:xfrm>
            <a:off x="1589088" y="1006475"/>
            <a:ext cx="4594225" cy="3446463"/>
          </a:xfrm>
          <a:prstGeom prst="rect">
            <a:avLst/>
          </a:prstGeom>
        </p:spPr>
      </p:sp>
      <p:sp>
        <p:nvSpPr>
          <p:cNvPr id="49" name="PlaceHolder 2"/>
          <p:cNvSpPr>
            <a:spLocks noGrp="1"/>
          </p:cNvSpPr>
          <p:nvPr>
            <p:ph type="body"/>
          </p:nvPr>
        </p:nvSpPr>
        <p:spPr>
          <a:xfrm>
            <a:off x="1185120" y="4787640"/>
            <a:ext cx="5407560" cy="10199880"/>
          </a:xfrm>
          <a:prstGeom prst="rect">
            <a:avLst/>
          </a:prstGeom>
        </p:spPr>
        <p:txBody>
          <a:bodyPr lIns="0" tIns="0" rIns="0" bIns="0"/>
          <a:lstStyle/>
          <a:p>
            <a:r>
              <a:rPr lang="en-US" sz="2000" b="0" strike="noStrike" spc="-1" dirty="0">
                <a:latin typeface="Arial"/>
              </a:rPr>
              <a:t>The role of ammonia in the development of hepatic encephalopathy. Decreased hepatic urea‐cycle metabolism in the context of liver cirrhosis and/or portosystemic shunting leads to the accumulation of ammonia (NH3), a product of protein catabolism, in the systemic circulation. Ammonia readily crosses the blood–brain barrier and is metabolized in a cerebral detoxification pathway by GS, with the formation of glutamine occurring exclusively in cerebral astrocytes. Accumulation of glutamine exerts an osmotic effect, with the influx of water leading to astrocytic swelling. Glutamine is shuttled via transporters (SNAT 5/SNAT 1) to presynaptic </a:t>
            </a:r>
            <a:r>
              <a:rPr lang="en-US" sz="2000" b="0" strike="noStrike" spc="-1" dirty="0" err="1">
                <a:latin typeface="Arial"/>
              </a:rPr>
              <a:t>neurones</a:t>
            </a:r>
            <a:r>
              <a:rPr lang="en-US" sz="2000" b="0" strike="noStrike" spc="-1" dirty="0">
                <a:latin typeface="Arial"/>
              </a:rPr>
              <a:t> and converted to GABA or glutamate before release into the inhibitory or excitatory synaptic cleft, respectively, and subsequently scavenged by astrocytic reuptake transporters (EAAT1/2).</a:t>
            </a:r>
          </a:p>
          <a:p>
            <a:r>
              <a:rPr lang="en-US" sz="2000" b="0" strike="noStrike" spc="-1" dirty="0">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p>
        </p:txBody>
      </p:sp>
    </p:spTree>
    <p:extLst>
      <p:ext uri="{BB962C8B-B14F-4D97-AF65-F5344CB8AC3E}">
        <p14:creationId xmlns:p14="http://schemas.microsoft.com/office/powerpoint/2010/main" val="32000380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noRot="1" noChangeAspect="1"/>
          </p:cNvSpPr>
          <p:nvPr>
            <p:ph type="sldImg"/>
          </p:nvPr>
        </p:nvSpPr>
        <p:spPr>
          <a:xfrm>
            <a:off x="1589088" y="1006475"/>
            <a:ext cx="4594225" cy="3446463"/>
          </a:xfrm>
          <a:prstGeom prst="rect">
            <a:avLst/>
          </a:prstGeom>
        </p:spPr>
      </p:sp>
      <p:sp>
        <p:nvSpPr>
          <p:cNvPr id="49" name="PlaceHolder 2"/>
          <p:cNvSpPr>
            <a:spLocks noGrp="1"/>
          </p:cNvSpPr>
          <p:nvPr>
            <p:ph type="body"/>
          </p:nvPr>
        </p:nvSpPr>
        <p:spPr>
          <a:xfrm>
            <a:off x="1185120" y="4787640"/>
            <a:ext cx="5407560" cy="10199880"/>
          </a:xfrm>
          <a:prstGeom prst="rect">
            <a:avLst/>
          </a:prstGeom>
        </p:spPr>
        <p:txBody>
          <a:bodyPr lIns="0" tIns="0" rIns="0" bIns="0"/>
          <a:lstStyle/>
          <a:p>
            <a:r>
              <a:rPr lang="en-US" sz="2000" b="0" strike="noStrike" spc="-1" dirty="0">
                <a:latin typeface="Arial"/>
              </a:rPr>
              <a:t>The role of ammonia in the development of hepatic encephalopathy. Decreased hepatic urea‐cycle metabolism in the context of liver cirrhosis and/or portosystemic shunting leads to the accumulation of ammonia (NH3), a product of protein catabolism, in the systemic circulation. Ammonia readily crosses the blood–brain barrier and is metabolized in a cerebral detoxification pathway by GS, with the formation of glutamine occurring exclusively in cerebral astrocytes. Accumulation of glutamine exerts an osmotic effect, with the influx of water leading to astrocytic swelling. Glutamine is shuttled via transporters (SNAT 5/SNAT 1) to presynaptic </a:t>
            </a:r>
            <a:r>
              <a:rPr lang="en-US" sz="2000" b="0" strike="noStrike" spc="-1" dirty="0" err="1">
                <a:latin typeface="Arial"/>
              </a:rPr>
              <a:t>neurones</a:t>
            </a:r>
            <a:r>
              <a:rPr lang="en-US" sz="2000" b="0" strike="noStrike" spc="-1" dirty="0">
                <a:latin typeface="Arial"/>
              </a:rPr>
              <a:t> and converted to GABA or glutamate before release into the inhibitory or excitatory synaptic cleft, respectively, and subsequently scavenged by astrocytic reuptake transporters (EAAT1/2).</a:t>
            </a:r>
          </a:p>
          <a:p>
            <a:r>
              <a:rPr lang="en-US" sz="2000" b="0" strike="noStrike" spc="-1" dirty="0">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p>
        </p:txBody>
      </p:sp>
    </p:spTree>
    <p:extLst>
      <p:ext uri="{BB962C8B-B14F-4D97-AF65-F5344CB8AC3E}">
        <p14:creationId xmlns:p14="http://schemas.microsoft.com/office/powerpoint/2010/main" val="1999523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 name="PlaceHolder 1"/>
          <p:cNvSpPr>
            <a:spLocks noGrp="1" noRot="1" noChangeAspect="1"/>
          </p:cNvSpPr>
          <p:nvPr>
            <p:ph type="sldImg"/>
          </p:nvPr>
        </p:nvSpPr>
        <p:spPr>
          <a:xfrm>
            <a:off x="1589088" y="1006475"/>
            <a:ext cx="4594225" cy="3446463"/>
          </a:xfrm>
          <a:prstGeom prst="rect">
            <a:avLst/>
          </a:prstGeom>
        </p:spPr>
      </p:sp>
      <p:sp>
        <p:nvSpPr>
          <p:cNvPr id="49" name="PlaceHolder 2"/>
          <p:cNvSpPr>
            <a:spLocks noGrp="1"/>
          </p:cNvSpPr>
          <p:nvPr>
            <p:ph type="body"/>
          </p:nvPr>
        </p:nvSpPr>
        <p:spPr>
          <a:xfrm>
            <a:off x="1185120" y="4787640"/>
            <a:ext cx="5407560" cy="10199880"/>
          </a:xfrm>
          <a:prstGeom prst="rect">
            <a:avLst/>
          </a:prstGeom>
        </p:spPr>
        <p:txBody>
          <a:bodyPr lIns="0" tIns="0" rIns="0" bIns="0"/>
          <a:lstStyle/>
          <a:p>
            <a:r>
              <a:rPr lang="en-US" sz="2000" b="0" strike="noStrike" spc="-1" dirty="0">
                <a:latin typeface="Arial"/>
              </a:rPr>
              <a:t>The role of ammonia in the development of hepatic encephalopathy. Decreased hepatic urea‐cycle metabolism in the context of liver cirrhosis and/or portosystemic shunting leads to the accumulation of ammonia (NH3), a product of protein catabolism, in the systemic circulation. Ammonia readily crosses the blood–brain barrier and is metabolized in a cerebral detoxification pathway by GS, with the formation of glutamine occurring exclusively in cerebral astrocytes. Accumulation of glutamine exerts an osmotic effect, with the influx of water leading to astrocytic swelling. Glutamine is shuttled via transporters (SNAT 5/SNAT 1) to presynaptic </a:t>
            </a:r>
            <a:r>
              <a:rPr lang="en-US" sz="2000" b="0" strike="noStrike" spc="-1" dirty="0" err="1">
                <a:latin typeface="Arial"/>
              </a:rPr>
              <a:t>neurones</a:t>
            </a:r>
            <a:r>
              <a:rPr lang="en-US" sz="2000" b="0" strike="noStrike" spc="-1" dirty="0">
                <a:latin typeface="Arial"/>
              </a:rPr>
              <a:t> and converted to GABA or glutamate before release into the inhibitory or excitatory synaptic cleft, respectively, and subsequently scavenged by astrocytic reuptake transporters (EAAT1/2).</a:t>
            </a:r>
          </a:p>
          <a:p>
            <a:r>
              <a:rPr lang="en-US" sz="2000" b="0" strike="noStrike" spc="-1" dirty="0">
                <a:latin typeface="Arial"/>
              </a:rPr>
              <a:t>IF THIS IMAGE HAS BEEN PROVIDED BY OR IS OWNED BY A THIRD PARTY, AS INDICATED IN THE CAPTION LINE, THEN FURTHER PERMISSION MAY BE NEEDED BEFORE ANY FURTHER USE. PLEASE CONTACT WILEY'S PERMISSIONS DEPARTMENT ON PERMISSIONS@WILEY.COM OR USE THE RIGHTSLINK SERVICE BY CLICKING ON THE 'REQUEST PERMISSIONS' LINK ACCOMPANYING THIS ARTICLE. WILEY OR AUTHOR OWNED IMAGES MAY BE USED FOR NON-COMMERCIAL PURPOSES, SUBJECT TO PROPER CITATION OF THE ARTICLE, AUTHOR, AND PUBLISHER. </a:t>
            </a:r>
          </a:p>
        </p:txBody>
      </p:sp>
    </p:spTree>
    <p:extLst>
      <p:ext uri="{BB962C8B-B14F-4D97-AF65-F5344CB8AC3E}">
        <p14:creationId xmlns:p14="http://schemas.microsoft.com/office/powerpoint/2010/main" val="425207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08075" y="812800"/>
            <a:ext cx="5343525" cy="4008438"/>
          </a:xfrm>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Post hoc in Latin means 'after this'. Simply put, a post-hoc analysis refers to </a:t>
            </a:r>
            <a:r>
              <a:rPr lang="en-US" sz="1200" b="1" i="0" kern="1200" dirty="0">
                <a:solidFill>
                  <a:schemeClr val="tx1"/>
                </a:solidFill>
                <a:effectLst/>
                <a:latin typeface="+mn-lt"/>
                <a:ea typeface="+mn-ea"/>
                <a:cs typeface="+mn-cs"/>
              </a:rPr>
              <a:t>a statistical analysis specified after a study has been concluded and the data collected</a:t>
            </a:r>
            <a:r>
              <a:rPr lang="en-US" sz="1200" b="0" i="0" kern="1200" dirty="0">
                <a:solidFill>
                  <a:schemeClr val="tx1"/>
                </a:solidFill>
                <a:effectLst/>
                <a:latin typeface="+mn-lt"/>
                <a:ea typeface="+mn-ea"/>
                <a:cs typeface="+mn-cs"/>
              </a:rPr>
              <a:t>. A post-hoc test is done to identify exactly which groups differ from each other. Therefore, such tests are also called </a:t>
            </a:r>
            <a:r>
              <a:rPr lang="en-US" sz="1200" b="1" i="0" kern="1200" dirty="0">
                <a:solidFill>
                  <a:srgbClr val="0070C0"/>
                </a:solidFill>
                <a:effectLst/>
                <a:latin typeface="+mn-lt"/>
                <a:ea typeface="+mn-ea"/>
                <a:cs typeface="+mn-cs"/>
              </a:rPr>
              <a:t>multiple comparison tests</a:t>
            </a:r>
            <a:endParaRPr lang="en-US" b="1" dirty="0">
              <a:solidFill>
                <a:srgbClr val="0070C0"/>
              </a:solidFill>
            </a:endParaRPr>
          </a:p>
        </p:txBody>
      </p:sp>
      <p:sp>
        <p:nvSpPr>
          <p:cNvPr id="4" name="Slide Number Placeholder 3"/>
          <p:cNvSpPr>
            <a:spLocks noGrp="1"/>
          </p:cNvSpPr>
          <p:nvPr>
            <p:ph type="sldNum" idx="10"/>
          </p:nvPr>
        </p:nvSpPr>
        <p:spPr/>
        <p:txBody>
          <a:bodyPr/>
          <a:lstStyle/>
          <a:p>
            <a:pPr algn="r"/>
            <a:fld id="{31D3903C-0576-4285-A890-81C1BCE399CA}" type="slidenum">
              <a:rPr lang="en-US" sz="1400" b="0" strike="noStrike" spc="-1" smtClean="0">
                <a:solidFill>
                  <a:srgbClr val="303D22"/>
                </a:solidFill>
                <a:latin typeface="Arial"/>
              </a:rPr>
              <a:t>32</a:t>
            </a:fld>
            <a:endParaRPr lang="en-US" sz="1400" b="0" strike="noStrike" spc="-1">
              <a:solidFill>
                <a:srgbClr val="303D22"/>
              </a:solidFill>
              <a:latin typeface="Arial"/>
            </a:endParaRPr>
          </a:p>
        </p:txBody>
      </p:sp>
    </p:spTree>
    <p:extLst>
      <p:ext uri="{BB962C8B-B14F-4D97-AF65-F5344CB8AC3E}">
        <p14:creationId xmlns:p14="http://schemas.microsoft.com/office/powerpoint/2010/main" val="36326302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OverTx" preserve="1">
  <p:cSld name="Title,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24"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n-US" sz="3200" b="0" strike="noStrike" spc="-1">
              <a:latin typeface="Arial"/>
            </a:endParaRPr>
          </a:p>
        </p:txBody>
      </p:sp>
      <p:sp>
        <p:nvSpPr>
          <p:cNvPr id="25"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fourObj" preserve="1">
  <p:cSld name="Title, 4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27"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28"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29"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
        <p:nvSpPr>
          <p:cNvPr id="30"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blank" preserve="1">
  <p:cSld name="Title, 6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32"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n-US" sz="3200" b="0" strike="noStrike" spc="-1">
              <a:latin typeface="Arial"/>
            </a:endParaRPr>
          </a:p>
        </p:txBody>
      </p:sp>
      <p:sp>
        <p:nvSpPr>
          <p:cNvPr id="33"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n-US" sz="3200" b="0" strike="noStrike" spc="-1">
              <a:latin typeface="Arial"/>
            </a:endParaRPr>
          </a:p>
        </p:txBody>
      </p:sp>
      <p:sp>
        <p:nvSpPr>
          <p:cNvPr id="34"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n-US" sz="3200" b="0" strike="noStrike" spc="-1">
              <a:latin typeface="Arial"/>
            </a:endParaRPr>
          </a:p>
        </p:txBody>
      </p:sp>
      <p:sp>
        <p:nvSpPr>
          <p:cNvPr id="35"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n-US" sz="3200" b="0" strike="noStrike" spc="-1">
              <a:latin typeface="Arial"/>
            </a:endParaRPr>
          </a:p>
        </p:txBody>
      </p:sp>
      <p:sp>
        <p:nvSpPr>
          <p:cNvPr id="36"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n-US" sz="3200" b="0" strike="noStrike" spc="-1">
              <a:latin typeface="Arial"/>
            </a:endParaRPr>
          </a:p>
        </p:txBody>
      </p:sp>
      <p:sp>
        <p:nvSpPr>
          <p:cNvPr id="37"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7"/>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dirty="0">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02229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dirty="0"/>
              <a:t>انقر لتحرير نمط العنوان الرئيسي</a:t>
            </a:r>
            <a:endParaRPr lang="en-US" dirty="0"/>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5" name="عنصر نائب للتذييل 4"/>
          <p:cNvSpPr>
            <a:spLocks noGrp="1"/>
          </p:cNvSpPr>
          <p:nvPr>
            <p:ph type="ftr" sz="quarter" idx="11"/>
          </p:nvPr>
        </p:nvSpPr>
        <p:spPr/>
        <p:txBody>
          <a:bodyPr/>
          <a:lstStyle>
            <a:lvl1pPr>
              <a:defRPr sz="1050"/>
            </a:lvl1pPr>
          </a:lstStyle>
          <a:p>
            <a:r>
              <a:rPr lang="en-US" dirty="0">
                <a:solidFill>
                  <a:prstClr val="black">
                    <a:tint val="75000"/>
                  </a:prstClr>
                </a:solidFill>
              </a:rPr>
              <a:t>SPU</a:t>
            </a:r>
          </a:p>
        </p:txBody>
      </p:sp>
      <p:sp>
        <p:nvSpPr>
          <p:cNvPr id="6" name="عنصر نائب لرقم الشريحة 5"/>
          <p:cNvSpPr>
            <a:spLocks noGrp="1"/>
          </p:cNvSpPr>
          <p:nvPr>
            <p:ph type="sldNum" sz="quarter" idx="12"/>
          </p:nvPr>
        </p:nvSpPr>
        <p:spPr/>
        <p:txBody>
          <a:bodyPr/>
          <a:lstStyle/>
          <a:p>
            <a:r>
              <a:rPr lang="en-US" dirty="0" err="1">
                <a:solidFill>
                  <a:prstClr val="black">
                    <a:tint val="75000"/>
                  </a:prstClr>
                </a:solidFill>
              </a:rPr>
              <a:t>Nazir</a:t>
            </a:r>
            <a:r>
              <a:rPr lang="en-US" dirty="0">
                <a:solidFill>
                  <a:prstClr val="black">
                    <a:tint val="75000"/>
                  </a:prstClr>
                </a:solidFill>
              </a:rPr>
              <a:t> </a:t>
            </a:r>
            <a:r>
              <a:rPr lang="en-US" dirty="0" err="1">
                <a:solidFill>
                  <a:prstClr val="black">
                    <a:tint val="75000"/>
                  </a:prstClr>
                </a:solidFill>
              </a:rPr>
              <a:t>ibrahim</a:t>
            </a:r>
            <a:endParaRPr lang="en-US" dirty="0">
              <a:solidFill>
                <a:prstClr val="black">
                  <a:tint val="75000"/>
                </a:prstClr>
              </a:solidFill>
            </a:endParaRPr>
          </a:p>
        </p:txBody>
      </p:sp>
    </p:spTree>
    <p:extLst>
      <p:ext uri="{BB962C8B-B14F-4D97-AF65-F5344CB8AC3E}">
        <p14:creationId xmlns:p14="http://schemas.microsoft.com/office/powerpoint/2010/main" val="385619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2"/>
            <a:ext cx="7772400" cy="1362075"/>
          </a:xfrm>
        </p:spPr>
        <p:txBody>
          <a:bodyPr anchor="t"/>
          <a:lstStyle>
            <a:lvl1pPr algn="l">
              <a:defRPr sz="3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dirty="0">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6765643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600202"/>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dirty="0">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9025564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en-US" dirty="0">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08159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en-US" dirty="0">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217337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en-US" dirty="0">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05500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x" preserve="1">
  <p:cSld name="Title Slide">
    <p:spTree>
      <p:nvGrpSpPr>
        <p:cNvPr id="1" name=""/>
        <p:cNvGrpSpPr/>
        <p:nvPr/>
      </p:nvGrpSpPr>
      <p:grpSpPr>
        <a:xfrm>
          <a:off x="0" y="0"/>
          <a:ext cx="0" cy="0"/>
          <a:chOff x="0" y="0"/>
          <a:chExt cx="0" cy="0"/>
        </a:xfrm>
      </p:grpSpPr>
      <p:sp>
        <p:nvSpPr>
          <p:cNvPr id="2"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1" y="273050"/>
            <a:ext cx="3008313" cy="1162050"/>
          </a:xfrm>
        </p:spPr>
        <p:txBody>
          <a:bodyPr anchor="b"/>
          <a:lstStyle>
            <a:lvl1pPr algn="l">
              <a:defRPr sz="15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dirty="0">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512569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l">
              <a:defRPr sz="15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en-US" dirty="0">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3429374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dirty="0">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0268407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40"/>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40"/>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en-US" dirty="0">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135991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600200"/>
            <a:ext cx="40386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8200" y="3938590"/>
            <a:ext cx="40386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20802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40"/>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endParaRPr lang="en-US" dirty="0">
              <a:solidFill>
                <a:prstClr val="black">
                  <a:tint val="75000"/>
                </a:prstClr>
              </a:solidFill>
            </a:endParaRPr>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fld id="{A1D6B4D4-1B9B-4932-8493-BA94C97FD7A6}" type="slidenum">
              <a:rPr lang="en-US">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5430362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chart">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hart Placeholder 2"/>
          <p:cNvSpPr>
            <a:spLocks noGrp="1"/>
          </p:cNvSpPr>
          <p:nvPr>
            <p:ph type="chart" idx="1"/>
          </p:nvPr>
        </p:nvSpPr>
        <p:spPr>
          <a:xfrm>
            <a:off x="685800" y="1981200"/>
            <a:ext cx="7772400" cy="4114800"/>
          </a:xfrm>
        </p:spPr>
        <p:txBody>
          <a:bodyPr/>
          <a:lstStyle/>
          <a:p>
            <a:pPr lvl="0"/>
            <a:endParaRPr lang="en-US" noProof="0" dirty="0"/>
          </a:p>
        </p:txBody>
      </p:sp>
    </p:spTree>
    <p:extLst>
      <p:ext uri="{BB962C8B-B14F-4D97-AF65-F5344CB8AC3E}">
        <p14:creationId xmlns:p14="http://schemas.microsoft.com/office/powerpoint/2010/main" val="68130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Content">
    <p:spTree>
      <p:nvGrpSpPr>
        <p:cNvPr id="1" name=""/>
        <p:cNvGrpSpPr/>
        <p:nvPr/>
      </p:nvGrpSpPr>
      <p:grpSpPr>
        <a:xfrm>
          <a:off x="0" y="0"/>
          <a:ext cx="0" cy="0"/>
          <a:chOff x="0" y="0"/>
          <a:chExt cx="0" cy="0"/>
        </a:xfrm>
      </p:grpSpPr>
      <p:sp>
        <p:nvSpPr>
          <p:cNvPr id="4"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5"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itle, 2 Content">
    <p:spTree>
      <p:nvGrpSpPr>
        <p:cNvPr id="1" name=""/>
        <p:cNvGrpSpPr/>
        <p:nvPr/>
      </p:nvGrpSpPr>
      <p:grpSpPr>
        <a:xfrm>
          <a:off x="0" y="0"/>
          <a:ext cx="0" cy="0"/>
          <a:chOff x="0" y="0"/>
          <a:chExt cx="0" cy="0"/>
        </a:xfrm>
      </p:grpSpPr>
      <p:sp>
        <p:nvSpPr>
          <p:cNvPr id="6"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7"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8"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objOnly" preserve="1">
  <p:cSld name="Centered Text">
    <p:spTree>
      <p:nvGrpSpPr>
        <p:cNvPr id="1" name=""/>
        <p:cNvGrpSpPr/>
        <p:nvPr/>
      </p:nvGrpSpPr>
      <p:grpSpPr>
        <a:xfrm>
          <a:off x="0" y="0"/>
          <a:ext cx="0" cy="0"/>
          <a:chOff x="0" y="0"/>
          <a:chExt cx="0" cy="0"/>
        </a:xfrm>
      </p:grpSpPr>
      <p:sp>
        <p:nvSpPr>
          <p:cNvPr id="1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woObjAndObj" preserve="1">
  <p:cSld name="Title, 2 Content and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12"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13"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n-US" sz="3200" b="0" strike="noStrike" spc="-1">
              <a:latin typeface="Arial"/>
            </a:endParaRPr>
          </a:p>
        </p:txBody>
      </p:sp>
      <p:sp>
        <p:nvSpPr>
          <p:cNvPr id="14"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AndTwoObj" preserve="1">
  <p:cSld name="Title Content and 2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16"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n-US" sz="3200" b="0" strike="noStrike" spc="-1">
              <a:latin typeface="Arial"/>
            </a:endParaRPr>
          </a:p>
        </p:txBody>
      </p:sp>
      <p:sp>
        <p:nvSpPr>
          <p:cNvPr id="17"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18"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woObjOverTx" preserve="1">
  <p:cSld name="Title, 2 Content over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457200" y="273600"/>
            <a:ext cx="8229240" cy="1144800"/>
          </a:xfrm>
          <a:prstGeom prst="rect">
            <a:avLst/>
          </a:prstGeom>
        </p:spPr>
        <p:txBody>
          <a:bodyPr lIns="0" tIns="0" rIns="0" bIns="0" anchor="ctr"/>
          <a:lstStyle/>
          <a:p>
            <a:pPr algn="ctr"/>
            <a:endParaRPr lang="en-US" sz="4400" b="0" strike="noStrike" spc="-1">
              <a:latin typeface="Arial"/>
            </a:endParaRPr>
          </a:p>
        </p:txBody>
      </p:sp>
      <p:sp>
        <p:nvSpPr>
          <p:cNvPr id="2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n-US" sz="3200" b="0" strike="noStrike" spc="-1">
              <a:latin typeface="Arial"/>
            </a:endParaRPr>
          </a:p>
        </p:txBody>
      </p:sp>
      <p:sp>
        <p:nvSpPr>
          <p:cNvPr id="2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n-US" sz="3200" b="0" strike="noStrike" spc="-1">
              <a:latin typeface="Arial"/>
            </a:endParaRPr>
          </a:p>
        </p:txBody>
      </p:sp>
      <p:sp>
        <p:nvSpPr>
          <p:cNvPr id="22"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n-US" sz="3200" b="0" strike="noStrike" spc="-1">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image" Target="../media/image1.jpg"/><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theme" Target="../theme/theme2.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CustomShape 1"/>
          <p:cNvSpPr/>
          <p:nvPr/>
        </p:nvSpPr>
        <p:spPr>
          <a:xfrm>
            <a:off x="0" y="0"/>
            <a:ext cx="144000" cy="6858000"/>
          </a:xfrm>
          <a:prstGeom prst="rect">
            <a:avLst/>
          </a:prstGeom>
          <a:solidFill>
            <a:srgbClr val="0054A6"/>
          </a:solidFill>
          <a:ln>
            <a:noFill/>
          </a:ln>
        </p:spPr>
        <p:style>
          <a:lnRef idx="0">
            <a:scrgbClr r="0" g="0" b="0"/>
          </a:lnRef>
          <a:fillRef idx="0">
            <a:scrgbClr r="0" g="0" b="0"/>
          </a:fillRef>
          <a:effectRef idx="0">
            <a:scrgbClr r="0" g="0" b="0"/>
          </a:effectRef>
          <a:fontRef idx="minor"/>
        </p:style>
      </p:sp>
      <p:sp>
        <p:nvSpPr>
          <p:cNvPr id="3" name="CustomShape 2"/>
          <p:cNvSpPr/>
          <p:nvPr/>
        </p:nvSpPr>
        <p:spPr>
          <a:xfrm>
            <a:off x="0" y="0"/>
            <a:ext cx="144000" cy="1198440"/>
          </a:xfrm>
          <a:prstGeom prst="rect">
            <a:avLst/>
          </a:prstGeom>
          <a:solidFill>
            <a:srgbClr val="FFCE34"/>
          </a:solidFill>
          <a:ln>
            <a:noFill/>
          </a:ln>
        </p:spPr>
        <p:style>
          <a:lnRef idx="0">
            <a:scrgbClr r="0" g="0" b="0"/>
          </a:lnRef>
          <a:fillRef idx="0">
            <a:scrgbClr r="0" g="0" b="0"/>
          </a:fillRef>
          <a:effectRef idx="0">
            <a:scrgbClr r="0" g="0" b="0"/>
          </a:effectRef>
          <a:fontRef idx="minor"/>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ar-SA" dirty="0"/>
              <a:t>انقر لتحرير نمط العنوان الرئيسي</a:t>
            </a:r>
            <a:endParaRPr lang="en-US" dirty="0"/>
          </a:p>
        </p:txBody>
      </p:sp>
      <p:sp>
        <p:nvSpPr>
          <p:cNvPr id="3" name="عنصر نائب للنص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ar-SA" dirty="0"/>
              <a:t>انقر لتحرير أنماط النص الرئيسي</a:t>
            </a:r>
          </a:p>
          <a:p>
            <a:pPr lvl="1"/>
            <a:r>
              <a:rPr lang="ar-SA" dirty="0"/>
              <a:t>المستوى الثاني</a:t>
            </a:r>
          </a:p>
          <a:p>
            <a:pPr lvl="2"/>
            <a:r>
              <a:rPr lang="ar-SA" dirty="0"/>
              <a:t>المستوى الثالث</a:t>
            </a:r>
          </a:p>
          <a:p>
            <a:pPr lvl="3"/>
            <a:r>
              <a:rPr lang="ar-SA" dirty="0"/>
              <a:t>المستوى الرابع</a:t>
            </a:r>
          </a:p>
          <a:p>
            <a:pPr lvl="4"/>
            <a:r>
              <a:rPr lang="ar-SA" dirty="0"/>
              <a:t>المستوى الخامس</a:t>
            </a:r>
            <a:endParaRPr lang="en-US" dirty="0"/>
          </a:p>
        </p:txBody>
      </p:sp>
      <p:sp>
        <p:nvSpPr>
          <p:cNvPr id="4" name="عنصر نائب للتاريخ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B1CB9E2A-38FF-4535-A061-9C200C0F3227}" type="datetimeFigureOut">
              <a:rPr lang="en-US" smtClean="0">
                <a:solidFill>
                  <a:prstClr val="black">
                    <a:tint val="75000"/>
                  </a:prstClr>
                </a:solidFill>
              </a:rPr>
              <a:pPr/>
              <a:t>10/7/2022</a:t>
            </a:fld>
            <a:endParaRPr lang="en-US" dirty="0">
              <a:solidFill>
                <a:prstClr val="black">
                  <a:tint val="75000"/>
                </a:prstClr>
              </a:solidFill>
            </a:endParaRPr>
          </a:p>
        </p:txBody>
      </p:sp>
      <p:sp>
        <p:nvSpPr>
          <p:cNvPr id="5" name="عنصر نائب للتذييل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solidFill>
                <a:prstClr val="black">
                  <a:tint val="75000"/>
                </a:prstClr>
              </a:solidFill>
            </a:endParaRPr>
          </a:p>
        </p:txBody>
      </p:sp>
      <p:sp>
        <p:nvSpPr>
          <p:cNvPr id="6" name="عنصر نائب لرقم الشريحة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63ADE48-B08A-4B8B-B966-10548A3812E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2385641"/>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ctr" defTabSz="685800" rtl="1" eaLnBrk="1" latinLnBrk="0" hangingPunct="1">
        <a:spcBef>
          <a:spcPct val="0"/>
        </a:spcBef>
        <a:buNone/>
        <a:defRPr sz="3300" kern="1200">
          <a:solidFill>
            <a:schemeClr val="tx1"/>
          </a:solidFill>
          <a:latin typeface="+mj-lt"/>
          <a:ea typeface="+mj-ea"/>
          <a:cs typeface="+mj-cs"/>
        </a:defRPr>
      </a:lvl1pPr>
    </p:titleStyle>
    <p:bodyStyle>
      <a:lvl1pPr marL="257175" indent="-257175" algn="r" defTabSz="685800" rtl="1"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r" defTabSz="685800" rtl="1"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r" defTabSz="685800" rtl="1"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r" defTabSz="685800" rtl="1"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Layout" Target="../diagrams/layout2.xml"/><Relationship Id="rId7" Type="http://schemas.openxmlformats.org/officeDocument/2006/relationships/image" Target="../media/image3.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عنوان فرعي 2"/>
          <p:cNvSpPr txBox="1">
            <a:spLocks/>
          </p:cNvSpPr>
          <p:nvPr/>
        </p:nvSpPr>
        <p:spPr bwMode="auto">
          <a:xfrm>
            <a:off x="1" y="0"/>
            <a:ext cx="9144000" cy="5050971"/>
          </a:xfrm>
          <a:prstGeom prst="rect">
            <a:avLst/>
          </a:prstGeom>
          <a:solidFill>
            <a:srgbClr val="00206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0" tIns="34290" rIns="13716" bIns="34290" numCol="1" anchor="t" anchorCtr="0" compatLnSpc="1">
            <a:prstTxWarp prst="textNoShape">
              <a:avLst/>
            </a:prstTxWarp>
          </a:bodyPr>
          <a:lstStyle>
            <a:lvl1pPr marL="0" marR="45720" indent="0" algn="r" rtl="0" eaLnBrk="0" fontAlgn="base" hangingPunct="0">
              <a:spcBef>
                <a:spcPct val="20000"/>
              </a:spcBef>
              <a:spcAft>
                <a:spcPct val="0"/>
              </a:spcAft>
              <a:buClr>
                <a:srgbClr val="0BD0D9"/>
              </a:buClr>
              <a:buSzPct val="95000"/>
              <a:buFont typeface="Wingdings 2" pitchFamily="18" charset="2"/>
              <a:buNone/>
              <a:defRPr sz="2600" kern="1200">
                <a:solidFill>
                  <a:schemeClr val="tx1"/>
                </a:solidFill>
                <a:latin typeface="+mn-lt"/>
                <a:ea typeface="+mn-ea"/>
                <a:cs typeface="Arial" charset="0"/>
              </a:defRPr>
            </a:lvl1pPr>
            <a:lvl2pPr marL="457200" indent="0" algn="ctr" rtl="0" eaLnBrk="0" fontAlgn="base" hangingPunct="0">
              <a:spcBef>
                <a:spcPct val="20000"/>
              </a:spcBef>
              <a:spcAft>
                <a:spcPct val="0"/>
              </a:spcAft>
              <a:buClr>
                <a:schemeClr val="accent1"/>
              </a:buClr>
              <a:buSzPct val="85000"/>
              <a:buFont typeface="Wingdings 2" pitchFamily="18" charset="2"/>
              <a:buNone/>
              <a:defRPr sz="2400" kern="1200">
                <a:solidFill>
                  <a:schemeClr val="tx1"/>
                </a:solidFill>
                <a:latin typeface="+mn-lt"/>
                <a:ea typeface="+mn-ea"/>
                <a:cs typeface="Arial" charset="0"/>
              </a:defRPr>
            </a:lvl2pPr>
            <a:lvl3pPr marL="914400" indent="0" algn="ctr" rtl="0" eaLnBrk="0" fontAlgn="base" hangingPunct="0">
              <a:spcBef>
                <a:spcPct val="20000"/>
              </a:spcBef>
              <a:spcAft>
                <a:spcPct val="0"/>
              </a:spcAft>
              <a:buClr>
                <a:schemeClr val="accent2"/>
              </a:buClr>
              <a:buSzPct val="70000"/>
              <a:buFont typeface="Wingdings 2" pitchFamily="18" charset="2"/>
              <a:buNone/>
              <a:defRPr sz="2100" kern="1200">
                <a:solidFill>
                  <a:schemeClr val="tx1"/>
                </a:solidFill>
                <a:latin typeface="+mn-lt"/>
                <a:ea typeface="+mn-ea"/>
                <a:cs typeface="Arial" charset="0"/>
              </a:defRPr>
            </a:lvl3pPr>
            <a:lvl4pPr marL="1371600" indent="0" algn="ctr" rtl="0" eaLnBrk="0" fontAlgn="base" hangingPunct="0">
              <a:spcBef>
                <a:spcPct val="20000"/>
              </a:spcBef>
              <a:spcAft>
                <a:spcPct val="0"/>
              </a:spcAft>
              <a:buClr>
                <a:srgbClr val="0BD0D9"/>
              </a:buClr>
              <a:buSzPct val="65000"/>
              <a:buFont typeface="Wingdings 2" pitchFamily="18" charset="2"/>
              <a:buNone/>
              <a:defRPr sz="2000" kern="1200">
                <a:solidFill>
                  <a:schemeClr val="tx1"/>
                </a:solidFill>
                <a:latin typeface="+mn-lt"/>
                <a:ea typeface="+mn-ea"/>
                <a:cs typeface="Arial" charset="0"/>
              </a:defRPr>
            </a:lvl4pPr>
            <a:lvl5pPr marL="1828800" indent="0" algn="ctr" rtl="0" eaLnBrk="0" fontAlgn="base" hangingPunct="0">
              <a:spcBef>
                <a:spcPct val="20000"/>
              </a:spcBef>
              <a:spcAft>
                <a:spcPct val="0"/>
              </a:spcAft>
              <a:buClr>
                <a:srgbClr val="10CF9B"/>
              </a:buClr>
              <a:buSzPct val="65000"/>
              <a:buFont typeface="Wingdings 2" pitchFamily="18" charset="2"/>
              <a:buNone/>
              <a:defRPr sz="2000" kern="1200">
                <a:solidFill>
                  <a:schemeClr val="tx1"/>
                </a:solidFill>
                <a:latin typeface="+mn-lt"/>
                <a:ea typeface="+mn-ea"/>
                <a:cs typeface="Arial" charset="0"/>
              </a:defRPr>
            </a:lvl5pPr>
            <a:lvl6pPr marL="2286000" indent="0" algn="ctr" rtl="0" eaLnBrk="1" latinLnBrk="0" hangingPunct="1">
              <a:spcBef>
                <a:spcPct val="20000"/>
              </a:spcBef>
              <a:buClr>
                <a:schemeClr val="accent5"/>
              </a:buClr>
              <a:buSzPct val="80000"/>
              <a:buFont typeface="Wingdings 2"/>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accent6"/>
              </a:buClr>
              <a:buSzPct val="80000"/>
              <a:buFont typeface="Wingdings 2"/>
              <a:buNone/>
              <a:defRPr kumimoji="0" sz="1600" kern="1200" baseline="0">
                <a:solidFill>
                  <a:schemeClr val="tx1"/>
                </a:solidFill>
                <a:latin typeface="+mn-lt"/>
                <a:ea typeface="+mn-ea"/>
                <a:cs typeface="+mn-cs"/>
              </a:defRPr>
            </a:lvl7pPr>
            <a:lvl8pPr marL="3200400" indent="0" algn="ctr" rtl="0" eaLnBrk="1" latinLnBrk="0" hangingPunct="1">
              <a:spcBef>
                <a:spcPct val="20000"/>
              </a:spcBef>
              <a:buClr>
                <a:schemeClr val="tx2"/>
              </a:buClr>
              <a:buNone/>
              <a:defRPr kumimoji="0" sz="1600" kern="1200">
                <a:solidFill>
                  <a:schemeClr val="tx1"/>
                </a:solidFill>
                <a:latin typeface="+mn-lt"/>
                <a:ea typeface="+mn-ea"/>
                <a:cs typeface="+mn-cs"/>
              </a:defRPr>
            </a:lvl8pPr>
            <a:lvl9pPr marL="3657600" indent="0" algn="ctr"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R="0" algn="l" defTabSz="685800" eaLnBrk="1" hangingPunct="1"/>
            <a:r>
              <a:rPr lang="en-US" sz="2100" dirty="0">
                <a:solidFill>
                  <a:sysClr val="window" lastClr="FFFFFF"/>
                </a:solidFill>
                <a:latin typeface="Constantia"/>
              </a:rPr>
              <a:t>                       </a:t>
            </a:r>
          </a:p>
          <a:p>
            <a:pPr marR="0" algn="l" defTabSz="685800" eaLnBrk="1" hangingPunct="1"/>
            <a:endParaRPr lang="en-US" sz="2100" dirty="0">
              <a:solidFill>
                <a:sysClr val="window" lastClr="FFFFFF"/>
              </a:solidFill>
              <a:latin typeface="Constantia"/>
            </a:endParaRPr>
          </a:p>
          <a:p>
            <a:pPr marR="0" algn="l" defTabSz="685800" eaLnBrk="1" hangingPunct="1"/>
            <a:endParaRPr lang="en-US" sz="2100" dirty="0">
              <a:solidFill>
                <a:sysClr val="window" lastClr="FFFFFF"/>
              </a:solidFill>
              <a:latin typeface="Constantia"/>
            </a:endParaRPr>
          </a:p>
          <a:p>
            <a:pPr marR="0" algn="l" defTabSz="685800" eaLnBrk="1" hangingPunct="1"/>
            <a:r>
              <a:rPr lang="en-US" sz="2700" dirty="0">
                <a:solidFill>
                  <a:sysClr val="window" lastClr="FFFFFF"/>
                </a:solidFill>
                <a:latin typeface="Constantia"/>
              </a:rPr>
              <a:t>                    </a:t>
            </a:r>
            <a:r>
              <a:rPr lang="en-US" sz="4000" dirty="0" err="1">
                <a:solidFill>
                  <a:sysClr val="window" lastClr="FFFFFF"/>
                </a:solidFill>
                <a:latin typeface="Constantia"/>
              </a:rPr>
              <a:t>Nazir</a:t>
            </a:r>
            <a:r>
              <a:rPr lang="en-US" sz="4000" dirty="0">
                <a:solidFill>
                  <a:sysClr val="window" lastClr="FFFFFF"/>
                </a:solidFill>
                <a:latin typeface="Constantia"/>
              </a:rPr>
              <a:t> Ibrahim </a:t>
            </a:r>
          </a:p>
          <a:p>
            <a:pPr marR="0" algn="l" defTabSz="685800" eaLnBrk="1" hangingPunct="1"/>
            <a:r>
              <a:rPr lang="en-US" sz="3300" dirty="0">
                <a:solidFill>
                  <a:sysClr val="window" lastClr="FFFFFF"/>
                </a:solidFill>
                <a:latin typeface="Constantia"/>
              </a:rPr>
              <a:t>                     </a:t>
            </a:r>
            <a:r>
              <a:rPr lang="en-US" sz="3200" dirty="0">
                <a:solidFill>
                  <a:srgbClr val="FFFF00"/>
                </a:solidFill>
                <a:latin typeface="Constantia"/>
              </a:rPr>
              <a:t>MD</a:t>
            </a:r>
            <a:r>
              <a:rPr lang="en-US" sz="3200" dirty="0">
                <a:solidFill>
                  <a:sysClr val="window" lastClr="FFFFFF"/>
                </a:solidFill>
                <a:latin typeface="Constantia"/>
              </a:rPr>
              <a:t>,</a:t>
            </a:r>
            <a:r>
              <a:rPr lang="en-US" sz="3200" dirty="0">
                <a:solidFill>
                  <a:srgbClr val="FFFF00"/>
                </a:solidFill>
                <a:latin typeface="Constantia"/>
              </a:rPr>
              <a:t>MRCP</a:t>
            </a:r>
            <a:endParaRPr lang="en-US" sz="3200" dirty="0">
              <a:solidFill>
                <a:sysClr val="window" lastClr="FFFFFF"/>
              </a:solidFill>
              <a:latin typeface="Constantia"/>
            </a:endParaRPr>
          </a:p>
          <a:p>
            <a:pPr marR="34290" algn="l" defTabSz="685800" eaLnBrk="1" hangingPunct="1">
              <a:lnSpc>
                <a:spcPct val="80000"/>
              </a:lnSpc>
              <a:defRPr/>
            </a:pPr>
            <a:r>
              <a:rPr lang="en-US" sz="2100" dirty="0">
                <a:solidFill>
                  <a:srgbClr val="FFFF00"/>
                </a:solidFill>
                <a:latin typeface="Constantia"/>
              </a:rPr>
              <a:t>                             </a:t>
            </a:r>
            <a:r>
              <a:rPr lang="en-US" sz="3200" dirty="0">
                <a:solidFill>
                  <a:srgbClr val="EEECE1"/>
                </a:solidFill>
                <a:latin typeface="Calibri"/>
              </a:rPr>
              <a:t>Associate Professor </a:t>
            </a:r>
          </a:p>
          <a:p>
            <a:pPr marR="34290" algn="l" defTabSz="685800" eaLnBrk="1" hangingPunct="1">
              <a:lnSpc>
                <a:spcPct val="80000"/>
              </a:lnSpc>
              <a:defRPr/>
            </a:pPr>
            <a:r>
              <a:rPr lang="en-US" sz="2100" dirty="0">
                <a:solidFill>
                  <a:srgbClr val="4F81BD">
                    <a:lumMod val="60000"/>
                    <a:lumOff val="40000"/>
                  </a:srgbClr>
                </a:solidFill>
                <a:latin typeface="Constantia"/>
              </a:rPr>
              <a:t>                        </a:t>
            </a:r>
            <a:r>
              <a:rPr lang="en-US" sz="2800" dirty="0">
                <a:solidFill>
                  <a:srgbClr val="FFC000"/>
                </a:solidFill>
                <a:latin typeface="Constantia"/>
              </a:rPr>
              <a:t>Coauthor Cochrane collaboration </a:t>
            </a:r>
          </a:p>
          <a:p>
            <a:pPr marR="0" algn="l" defTabSz="685800" eaLnBrk="1" hangingPunct="1"/>
            <a:r>
              <a:rPr lang="en-US" sz="2800" dirty="0">
                <a:solidFill>
                  <a:srgbClr val="FFC000"/>
                </a:solidFill>
                <a:latin typeface="Constantia"/>
              </a:rPr>
              <a:t>                  Chairman of MAFLD Group (AASLD)</a:t>
            </a:r>
          </a:p>
          <a:p>
            <a:pPr marR="0" algn="l" defTabSz="685800" eaLnBrk="1" hangingPunct="1">
              <a:defRPr/>
            </a:pPr>
            <a:r>
              <a:rPr lang="en-US" sz="2100" dirty="0">
                <a:solidFill>
                  <a:sysClr val="window" lastClr="FFFFFF"/>
                </a:solidFill>
                <a:latin typeface="Constantia"/>
              </a:rPr>
              <a:t>                            </a:t>
            </a:r>
            <a:r>
              <a:rPr lang="en-US" sz="1500" dirty="0">
                <a:solidFill>
                  <a:srgbClr val="F79646">
                    <a:lumMod val="20000"/>
                    <a:lumOff val="80000"/>
                  </a:srgbClr>
                </a:solidFill>
                <a:latin typeface="Constantia"/>
              </a:rPr>
              <a:t>                        </a:t>
            </a:r>
            <a:br>
              <a:rPr lang="en-US" sz="1500" dirty="0">
                <a:solidFill>
                  <a:srgbClr val="F79646">
                    <a:lumMod val="20000"/>
                    <a:lumOff val="80000"/>
                  </a:srgbClr>
                </a:solidFill>
                <a:latin typeface="Constantia"/>
              </a:rPr>
            </a:br>
            <a:r>
              <a:rPr lang="en-US" sz="1500" dirty="0">
                <a:solidFill>
                  <a:srgbClr val="F79646">
                    <a:lumMod val="20000"/>
                    <a:lumOff val="80000"/>
                  </a:srgbClr>
                </a:solidFill>
                <a:latin typeface="Constantia"/>
              </a:rPr>
              <a:t>                                   Member of  national committee for viral hepatitis</a:t>
            </a:r>
          </a:p>
          <a:p>
            <a:pPr marR="0" algn="l" defTabSz="685800" eaLnBrk="1" hangingPunct="1">
              <a:defRPr/>
            </a:pPr>
            <a:r>
              <a:rPr lang="en-US" sz="1500" dirty="0">
                <a:solidFill>
                  <a:srgbClr val="F79646">
                    <a:lumMod val="20000"/>
                    <a:lumOff val="80000"/>
                  </a:srgbClr>
                </a:solidFill>
                <a:latin typeface="Constantia"/>
              </a:rPr>
              <a:t>               </a:t>
            </a:r>
            <a:endParaRPr lang="en-US" sz="1500" dirty="0">
              <a:solidFill>
                <a:sysClr val="window" lastClr="FFFFFF"/>
              </a:solidFill>
              <a:latin typeface="Constantia"/>
            </a:endParaRPr>
          </a:p>
        </p:txBody>
      </p:sp>
      <p:pic>
        <p:nvPicPr>
          <p:cNvPr id="3" name="Picture 2" descr="C:\Documents and Settings\user\My Documents\My Pictures\index.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0"/>
            <a:ext cx="3048000" cy="2209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61059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Placeholder 6"/>
          <p:cNvSpPr>
            <a:spLocks noGrp="1"/>
          </p:cNvSpPr>
          <p:nvPr>
            <p:ph type="body"/>
          </p:nvPr>
        </p:nvSpPr>
        <p:spPr>
          <a:xfrm>
            <a:off x="331694" y="555812"/>
            <a:ext cx="8229240" cy="5316070"/>
          </a:xfrm>
        </p:spPr>
        <p:txBody>
          <a:bodyPr/>
          <a:lstStyle/>
          <a:p>
            <a:endParaRPr lang="en-US" b="1" dirty="0">
              <a:solidFill>
                <a:srgbClr val="002060"/>
              </a:solidFill>
            </a:endParaRPr>
          </a:p>
          <a:p>
            <a:r>
              <a:rPr lang="en-US" b="1" dirty="0">
                <a:solidFill>
                  <a:srgbClr val="002060"/>
                </a:solidFill>
              </a:rPr>
              <a:t>                 Astrocytes</a:t>
            </a:r>
            <a:br>
              <a:rPr lang="en-US" b="1" dirty="0">
                <a:solidFill>
                  <a:srgbClr val="002060"/>
                </a:solidFill>
              </a:rPr>
            </a:br>
            <a:br>
              <a:rPr lang="en-US" dirty="0">
                <a:solidFill>
                  <a:srgbClr val="00B0F0"/>
                </a:solidFill>
              </a:rPr>
            </a:br>
            <a:r>
              <a:rPr lang="en-US" dirty="0">
                <a:solidFill>
                  <a:srgbClr val="00B0F0"/>
                </a:solidFill>
              </a:rPr>
              <a:t> </a:t>
            </a:r>
            <a:r>
              <a:rPr lang="en-US" sz="3600" dirty="0">
                <a:solidFill>
                  <a:srgbClr val="00B0F0"/>
                </a:solidFill>
              </a:rPr>
              <a:t>The only cells that are responsible for </a:t>
            </a:r>
            <a:br>
              <a:rPr lang="en-US" sz="3600" dirty="0">
                <a:solidFill>
                  <a:srgbClr val="00B0F0"/>
                </a:solidFill>
              </a:rPr>
            </a:br>
            <a:r>
              <a:rPr lang="en-US" sz="3600" dirty="0">
                <a:solidFill>
                  <a:srgbClr val="00B0F0"/>
                </a:solidFill>
              </a:rPr>
              <a:t>   ammonia detoxification in the brain</a:t>
            </a:r>
            <a:endParaRPr lang="en-US" sz="4000" dirty="0">
              <a:solidFill>
                <a:srgbClr val="00B0F0"/>
              </a:solidFill>
            </a:endParaRPr>
          </a:p>
        </p:txBody>
      </p:sp>
    </p:spTree>
    <p:extLst>
      <p:ext uri="{BB962C8B-B14F-4D97-AF65-F5344CB8AC3E}">
        <p14:creationId xmlns:p14="http://schemas.microsoft.com/office/powerpoint/2010/main" val="1919713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 name="TextShape 1"/>
          <p:cNvSpPr txBox="1"/>
          <p:nvPr/>
        </p:nvSpPr>
        <p:spPr>
          <a:xfrm>
            <a:off x="478336" y="1152990"/>
            <a:ext cx="7200000" cy="451800"/>
          </a:xfrm>
          <a:prstGeom prst="rect">
            <a:avLst/>
          </a:prstGeom>
          <a:noFill/>
          <a:ln>
            <a:noFill/>
          </a:ln>
        </p:spPr>
        <p:txBody>
          <a:bodyPr lIns="90000" tIns="46800" rIns="90000" bIns="46800"/>
          <a:lstStyle/>
          <a:p>
            <a:r>
              <a:rPr lang="en-US" sz="1100" b="0" strike="noStrike" spc="-1">
                <a:solidFill>
                  <a:srgbClr val="000000"/>
                </a:solidFill>
                <a:latin typeface="Arial"/>
              </a:rPr>
              <a:t>Pathophysiological mechanisms of hepatic encephalopathy</a:t>
            </a:r>
          </a:p>
        </p:txBody>
      </p:sp>
      <p:pic>
        <p:nvPicPr>
          <p:cNvPr id="45" name="Logo"/>
          <p:cNvPicPr/>
          <p:nvPr/>
        </p:nvPicPr>
        <p:blipFill>
          <a:blip/>
          <a:stretch/>
        </p:blipFill>
        <p:spPr>
          <a:xfrm>
            <a:off x="4261936" y="1152990"/>
            <a:ext cx="3670200" cy="355680"/>
          </a:xfrm>
          <a:prstGeom prst="rect">
            <a:avLst/>
          </a:prstGeom>
          <a:ln>
            <a:noFill/>
          </a:ln>
        </p:spPr>
      </p:pic>
      <p:sp>
        <p:nvSpPr>
          <p:cNvPr id="46" name="TextShape 2"/>
          <p:cNvSpPr txBox="1"/>
          <p:nvPr/>
        </p:nvSpPr>
        <p:spPr>
          <a:xfrm>
            <a:off x="360000" y="5940000"/>
            <a:ext cx="8640000" cy="451800"/>
          </a:xfrm>
          <a:prstGeom prst="rect">
            <a:avLst/>
          </a:prstGeom>
          <a:noFill/>
          <a:ln>
            <a:noFill/>
          </a:ln>
        </p:spPr>
        <p:txBody>
          <a:bodyPr lIns="90000" tIns="45000" rIns="90000" bIns="45000"/>
          <a:lstStyle/>
          <a:p>
            <a:r>
              <a:rPr lang="en-US" sz="800" b="1" strike="noStrike" spc="-1">
                <a:solidFill>
                  <a:srgbClr val="0054A6"/>
                </a:solidFill>
                <a:latin typeface="Arial"/>
              </a:rPr>
              <a:t>Clinical Liver Disease, Volume: 5, Issue: 3, Pages: 59-63, First published: 21 April 2015, DOI: (10.1002/cld.445) </a:t>
            </a:r>
            <a:endParaRPr lang="en-US" sz="800" b="0" strike="noStrike" spc="-1">
              <a:solidFill>
                <a:srgbClr val="000000"/>
              </a:solidFill>
              <a:latin typeface="Arial"/>
            </a:endParaRPr>
          </a:p>
        </p:txBody>
      </p:sp>
      <p:pic>
        <p:nvPicPr>
          <p:cNvPr id="47" name="Main graphic"/>
          <p:cNvPicPr/>
          <p:nvPr/>
        </p:nvPicPr>
        <p:blipFill>
          <a:blip r:embed="rId3"/>
          <a:stretch/>
        </p:blipFill>
        <p:spPr>
          <a:xfrm>
            <a:off x="1260000" y="1518622"/>
            <a:ext cx="6150543" cy="4647278"/>
          </a:xfrm>
          <a:prstGeom prst="rect">
            <a:avLst/>
          </a:prstGeom>
          <a:ln>
            <a:noFill/>
          </a:ln>
        </p:spPr>
      </p:pic>
      <p:cxnSp>
        <p:nvCxnSpPr>
          <p:cNvPr id="3" name="Straight Arrow Connector 2"/>
          <p:cNvCxnSpPr/>
          <p:nvPr/>
        </p:nvCxnSpPr>
        <p:spPr>
          <a:xfrm flipH="1">
            <a:off x="4994471" y="3575255"/>
            <a:ext cx="1102658" cy="259977"/>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flipH="1" flipV="1">
            <a:off x="4994471" y="3914252"/>
            <a:ext cx="1612517" cy="1017536"/>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141018"/>
      </p:ext>
    </p:extLst>
  </p:cSld>
  <p:clrMapOvr>
    <a:masterClrMapping/>
  </p:clrMapOvr>
  <p:transition>
    <p:wipe dir="r"/>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4" name="TextShape 1"/>
          <p:cNvSpPr txBox="1"/>
          <p:nvPr/>
        </p:nvSpPr>
        <p:spPr>
          <a:xfrm>
            <a:off x="143999" y="1118879"/>
            <a:ext cx="7200000" cy="451800"/>
          </a:xfrm>
          <a:prstGeom prst="rect">
            <a:avLst/>
          </a:prstGeom>
          <a:noFill/>
          <a:ln>
            <a:noFill/>
          </a:ln>
        </p:spPr>
        <p:txBody>
          <a:bodyPr lIns="90000" tIns="46800" rIns="90000" bIns="468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1" normalizeH="0" baseline="0" noProof="0" dirty="0">
                <a:ln>
                  <a:noFill/>
                </a:ln>
                <a:solidFill>
                  <a:srgbClr val="000000"/>
                </a:solidFill>
                <a:effectLst/>
                <a:uLnTx/>
                <a:uFillTx/>
                <a:latin typeface="Arial"/>
              </a:rPr>
              <a:t>Pathophysiological mechanisms of hepatic encephalopathy</a:t>
            </a:r>
          </a:p>
        </p:txBody>
      </p:sp>
      <p:sp>
        <p:nvSpPr>
          <p:cNvPr id="46" name="TextShape 2"/>
          <p:cNvSpPr txBox="1"/>
          <p:nvPr/>
        </p:nvSpPr>
        <p:spPr>
          <a:xfrm>
            <a:off x="360000" y="5940000"/>
            <a:ext cx="8640000" cy="451800"/>
          </a:xfrm>
          <a:prstGeom prst="rect">
            <a:avLst/>
          </a:prstGeom>
          <a:noFill/>
          <a:ln>
            <a:noFill/>
          </a:ln>
        </p:spPr>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1" normalizeH="0" baseline="0" noProof="0">
                <a:ln>
                  <a:noFill/>
                </a:ln>
                <a:solidFill>
                  <a:srgbClr val="0054A6"/>
                </a:solidFill>
                <a:effectLst/>
                <a:uLnTx/>
                <a:uFillTx/>
                <a:latin typeface="Arial"/>
              </a:rPr>
              <a:t>Clinical Liver Disease, Volume: 5, Issue: 3, Pages: 59-63, First published: 21 April 2015, DOI: (10.1002/cld.445) </a:t>
            </a:r>
            <a:endParaRPr kumimoji="0" lang="en-US" sz="800" b="0" i="0" u="none" strike="noStrike" kern="1200" cap="none" spc="-1" normalizeH="0" baseline="0" noProof="0">
              <a:ln>
                <a:noFill/>
              </a:ln>
              <a:solidFill>
                <a:srgbClr val="000000"/>
              </a:solidFill>
              <a:effectLst/>
              <a:uLnTx/>
              <a:uFillTx/>
              <a:latin typeface="Arial"/>
            </a:endParaRPr>
          </a:p>
        </p:txBody>
      </p:sp>
      <p:pic>
        <p:nvPicPr>
          <p:cNvPr id="1026" name="Picture 2" descr="Details are in the caption following th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999" y="1344779"/>
            <a:ext cx="7200001" cy="55132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6362260"/>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6" name="TextShape 2"/>
          <p:cNvSpPr txBox="1"/>
          <p:nvPr/>
        </p:nvSpPr>
        <p:spPr>
          <a:xfrm>
            <a:off x="360000" y="5940000"/>
            <a:ext cx="8640000" cy="451800"/>
          </a:xfrm>
          <a:prstGeom prst="rect">
            <a:avLst/>
          </a:prstGeom>
          <a:noFill/>
          <a:ln>
            <a:noFill/>
          </a:ln>
        </p:spPr>
        <p:txBody>
          <a:bodyPr lIns="90000" tIns="45000" rIns="90000" bIns="4500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1" i="0" u="none" strike="noStrike" kern="1200" cap="none" spc="-1" normalizeH="0" baseline="0" noProof="0">
                <a:ln>
                  <a:noFill/>
                </a:ln>
                <a:solidFill>
                  <a:srgbClr val="0054A6"/>
                </a:solidFill>
                <a:effectLst/>
                <a:uLnTx/>
                <a:uFillTx/>
                <a:latin typeface="Arial"/>
              </a:rPr>
              <a:t>Clinical Liver Disease, Volume: 5, Issue: 3, Pages: 59-63, First published: 21 April 2015, DOI: (10.1002/cld.445) </a:t>
            </a:r>
            <a:endParaRPr kumimoji="0" lang="en-US" sz="800" b="0" i="0" u="none" strike="noStrike" kern="1200" cap="none" spc="-1" normalizeH="0" baseline="0" noProof="0">
              <a:ln>
                <a:noFill/>
              </a:ln>
              <a:solidFill>
                <a:srgbClr val="000000"/>
              </a:solidFill>
              <a:effectLst/>
              <a:uLnTx/>
              <a:uFillTx/>
              <a:latin typeface="Arial"/>
            </a:endParaRPr>
          </a:p>
        </p:txBody>
      </p:sp>
      <p:pic>
        <p:nvPicPr>
          <p:cNvPr id="1026" name="Picture 2" descr="Details are in the caption following the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40" y="191195"/>
            <a:ext cx="7590467" cy="5812211"/>
          </a:xfrm>
          <a:prstGeom prst="rect">
            <a:avLst/>
          </a:prstGeom>
          <a:noFill/>
          <a:extLst>
            <a:ext uri="{909E8E84-426E-40DD-AFC4-6F175D3DCCD1}">
              <a14:hiddenFill xmlns:a14="http://schemas.microsoft.com/office/drawing/2010/main">
                <a:solidFill>
                  <a:srgbClr val="FFFFFF"/>
                </a:solidFill>
              </a14:hiddenFill>
            </a:ext>
          </a:extLst>
        </p:spPr>
      </p:pic>
      <p:sp>
        <p:nvSpPr>
          <p:cNvPr id="2" name="Teardrop 1"/>
          <p:cNvSpPr/>
          <p:nvPr/>
        </p:nvSpPr>
        <p:spPr>
          <a:xfrm rot="6235134">
            <a:off x="3778062" y="-1864656"/>
            <a:ext cx="2082689" cy="6248421"/>
          </a:xfrm>
          <a:prstGeom prst="teardrop">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4" name="TextBox 3"/>
          <p:cNvSpPr txBox="1"/>
          <p:nvPr/>
        </p:nvSpPr>
        <p:spPr>
          <a:xfrm>
            <a:off x="4070350" y="2952750"/>
            <a:ext cx="1295400" cy="1358900"/>
          </a:xfrm>
          <a:prstGeom prst="rect">
            <a:avLst/>
          </a:prstGeom>
          <a:solidFill>
            <a:schemeClr val="bg1"/>
          </a:solidFill>
        </p:spPr>
        <p:txBody>
          <a:bodyPr wrap="square" rtlCol="0">
            <a:spAutoFit/>
          </a:bodyPr>
          <a:lstStyle/>
          <a:p>
            <a:endParaRPr lang="en-US" dirty="0"/>
          </a:p>
        </p:txBody>
      </p:sp>
      <p:sp>
        <p:nvSpPr>
          <p:cNvPr id="5" name="TextBox 4"/>
          <p:cNvSpPr txBox="1"/>
          <p:nvPr/>
        </p:nvSpPr>
        <p:spPr>
          <a:xfrm>
            <a:off x="3206750" y="4616450"/>
            <a:ext cx="1244600" cy="1323550"/>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2877015" y="2386361"/>
            <a:ext cx="2545885" cy="3461989"/>
          </a:xfrm>
          <a:prstGeom prst="rect">
            <a:avLst/>
          </a:prstGeom>
          <a:solidFill>
            <a:schemeClr val="bg1"/>
          </a:solidFill>
        </p:spPr>
        <p:txBody>
          <a:bodyPr wrap="square" rtlCol="0">
            <a:spAutoFit/>
          </a:bodyPr>
          <a:lstStyle/>
          <a:p>
            <a:endParaRPr lang="en-US" dirty="0"/>
          </a:p>
        </p:txBody>
      </p:sp>
      <p:sp>
        <p:nvSpPr>
          <p:cNvPr id="7" name="TextBox 6"/>
          <p:cNvSpPr txBox="1"/>
          <p:nvPr/>
        </p:nvSpPr>
        <p:spPr>
          <a:xfrm>
            <a:off x="3206751" y="4403300"/>
            <a:ext cx="4380476" cy="1774476"/>
          </a:xfrm>
          <a:prstGeom prst="rect">
            <a:avLst/>
          </a:prstGeom>
          <a:solidFill>
            <a:schemeClr val="bg1"/>
          </a:solidFill>
        </p:spPr>
        <p:txBody>
          <a:bodyPr wrap="square" rtlCol="0">
            <a:spAutoFit/>
          </a:bodyPr>
          <a:lstStyle/>
          <a:p>
            <a:endParaRPr lang="en-US"/>
          </a:p>
        </p:txBody>
      </p:sp>
      <p:sp>
        <p:nvSpPr>
          <p:cNvPr id="9" name="Rectangle 8"/>
          <p:cNvSpPr/>
          <p:nvPr/>
        </p:nvSpPr>
        <p:spPr>
          <a:xfrm>
            <a:off x="2735008" y="4644207"/>
            <a:ext cx="5558606" cy="646331"/>
          </a:xfrm>
          <a:prstGeom prst="rect">
            <a:avLst/>
          </a:prstGeom>
          <a:ln w="28575">
            <a:solidFill>
              <a:srgbClr val="002060"/>
            </a:solidFill>
          </a:ln>
          <a:effectLst>
            <a:glow rad="101600">
              <a:schemeClr val="accent5">
                <a:satMod val="175000"/>
                <a:alpha val="40000"/>
              </a:schemeClr>
            </a:glow>
          </a:effectLst>
        </p:spPr>
        <p:txBody>
          <a:bodyPr wrap="square">
            <a:spAutoFit/>
          </a:bodyPr>
          <a:lstStyle/>
          <a:p>
            <a:r>
              <a:rPr lang="en-US" dirty="0"/>
              <a:t>Progress in the area has been hindered by the complex pathogenesis that is not yet fully elucidated.</a:t>
            </a:r>
          </a:p>
        </p:txBody>
      </p:sp>
    </p:spTree>
    <p:extLst>
      <p:ext uri="{BB962C8B-B14F-4D97-AF65-F5344CB8AC3E}">
        <p14:creationId xmlns:p14="http://schemas.microsoft.com/office/powerpoint/2010/main" val="2080794036"/>
      </p:ext>
    </p:extLst>
  </p:cSld>
  <p:clrMapOvr>
    <a:masterClrMapping/>
  </p:clrMapOvr>
  <p:transition>
    <p:wipe dir="r"/>
  </p:transition>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xt Placeholder 4"/>
          <p:cNvSpPr>
            <a:spLocks noGrp="1"/>
          </p:cNvSpPr>
          <p:nvPr>
            <p:ph type="body"/>
          </p:nvPr>
        </p:nvSpPr>
        <p:spPr>
          <a:xfrm>
            <a:off x="80682" y="2105365"/>
            <a:ext cx="8982635" cy="4016188"/>
          </a:xfrm>
        </p:spPr>
        <p:txBody>
          <a:bodyPr>
            <a:normAutofit lnSpcReduction="10000"/>
          </a:bodyPr>
          <a:lstStyle/>
          <a:p>
            <a:endParaRPr lang="en-US" b="1" dirty="0">
              <a:solidFill>
                <a:srgbClr val="0070C0"/>
              </a:solidFill>
              <a:latin typeface="Open Sans"/>
            </a:endParaRPr>
          </a:p>
          <a:p>
            <a:r>
              <a:rPr lang="en-US" sz="4300" b="1" dirty="0">
                <a:solidFill>
                  <a:srgbClr val="0070C0"/>
                </a:solidFill>
                <a:latin typeface="Open Sans"/>
              </a:rPr>
              <a:t>No single path</a:t>
            </a:r>
            <a:r>
              <a:rPr lang="en-US" sz="4300" dirty="0">
                <a:solidFill>
                  <a:srgbClr val="0070C0"/>
                </a:solidFill>
                <a:latin typeface="Open Sans"/>
              </a:rPr>
              <a:t>ophysiology explains in full its  development</a:t>
            </a:r>
          </a:p>
          <a:p>
            <a:endParaRPr lang="en-US" dirty="0">
              <a:solidFill>
                <a:srgbClr val="0070C0"/>
              </a:solidFill>
              <a:latin typeface="Open Sans"/>
            </a:endParaRPr>
          </a:p>
          <a:p>
            <a:endParaRPr lang="en-US" dirty="0">
              <a:solidFill>
                <a:srgbClr val="0070C0"/>
              </a:solidFill>
              <a:latin typeface="Open Sans"/>
            </a:endParaRPr>
          </a:p>
          <a:p>
            <a:r>
              <a:rPr lang="en-US" b="1" dirty="0">
                <a:solidFill>
                  <a:srgbClr val="002060"/>
                </a:solidFill>
              </a:rPr>
              <a:t>  Ammonia plays a central </a:t>
            </a:r>
            <a:r>
              <a:rPr lang="en-US" sz="4200" b="1" dirty="0">
                <a:solidFill>
                  <a:srgbClr val="002060"/>
                </a:solidFill>
              </a:rPr>
              <a:t>role</a:t>
            </a:r>
            <a:br>
              <a:rPr lang="en-US" sz="4200" b="1" dirty="0">
                <a:solidFill>
                  <a:srgbClr val="002060"/>
                </a:solidFill>
              </a:rPr>
            </a:br>
            <a:r>
              <a:rPr lang="en-US" sz="4200" b="1" dirty="0">
                <a:solidFill>
                  <a:srgbClr val="002060"/>
                </a:solidFill>
              </a:rPr>
              <a:t>                  </a:t>
            </a:r>
            <a:r>
              <a:rPr lang="en-US" sz="2000" b="1" dirty="0">
                <a:solidFill>
                  <a:srgbClr val="002060"/>
                </a:solidFill>
              </a:rPr>
              <a:t>in the pathophysiology of HE .</a:t>
            </a:r>
            <a:endParaRPr lang="en-US" b="1" dirty="0">
              <a:solidFill>
                <a:srgbClr val="002060"/>
              </a:solidFill>
            </a:endParaRPr>
          </a:p>
        </p:txBody>
      </p:sp>
      <p:sp>
        <p:nvSpPr>
          <p:cNvPr id="4" name="Title 3"/>
          <p:cNvSpPr>
            <a:spLocks noGrp="1"/>
          </p:cNvSpPr>
          <p:nvPr>
            <p:ph type="title"/>
          </p:nvPr>
        </p:nvSpPr>
        <p:spPr>
          <a:xfrm>
            <a:off x="161364" y="960565"/>
            <a:ext cx="8229240" cy="1144800"/>
          </a:xfrm>
        </p:spPr>
        <p:txBody>
          <a:bodyPr/>
          <a:lstStyle/>
          <a:p>
            <a:pPr algn="ctr"/>
            <a:r>
              <a:rPr lang="en-US" dirty="0"/>
              <a:t>HE</a:t>
            </a:r>
          </a:p>
        </p:txBody>
      </p:sp>
    </p:spTree>
    <p:extLst>
      <p:ext uri="{BB962C8B-B14F-4D97-AF65-F5344CB8AC3E}">
        <p14:creationId xmlns:p14="http://schemas.microsoft.com/office/powerpoint/2010/main" val="1469018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0951" y="1224117"/>
            <a:ext cx="4257675" cy="5511559"/>
          </a:xfrm>
          <a:prstGeom prst="rect">
            <a:avLst/>
          </a:prstGeom>
        </p:spPr>
      </p:pic>
      <p:pic>
        <p:nvPicPr>
          <p:cNvPr id="5" name="Picture 4"/>
          <p:cNvPicPr>
            <a:picLocks noChangeAspect="1"/>
          </p:cNvPicPr>
          <p:nvPr/>
        </p:nvPicPr>
        <p:blipFill>
          <a:blip r:embed="rId3"/>
          <a:stretch>
            <a:fillRect/>
          </a:stretch>
        </p:blipFill>
        <p:spPr>
          <a:xfrm>
            <a:off x="4572000" y="1224117"/>
            <a:ext cx="3762375" cy="5642181"/>
          </a:xfrm>
          <a:prstGeom prst="rect">
            <a:avLst/>
          </a:prstGeom>
        </p:spPr>
      </p:pic>
      <p:sp>
        <p:nvSpPr>
          <p:cNvPr id="6" name="TextBox 5"/>
          <p:cNvSpPr txBox="1"/>
          <p:nvPr/>
        </p:nvSpPr>
        <p:spPr>
          <a:xfrm rot="18763217">
            <a:off x="2137409" y="2867420"/>
            <a:ext cx="4322241" cy="461665"/>
          </a:xfrm>
          <a:prstGeom prst="rect">
            <a:avLst/>
          </a:prstGeom>
          <a:solidFill>
            <a:schemeClr val="tx2">
              <a:lumMod val="20000"/>
              <a:lumOff val="80000"/>
            </a:schemeClr>
          </a:solidFill>
          <a:effectLst>
            <a:softEdge rad="63500"/>
          </a:effectLst>
        </p:spPr>
        <p:txBody>
          <a:bodyPr wrap="square" rtlCol="0">
            <a:spAutoFit/>
          </a:bodyPr>
          <a:lstStyle/>
          <a:p>
            <a:pPr algn="ctr"/>
            <a:r>
              <a:rPr lang="en-US" sz="2400" b="1" dirty="0"/>
              <a:t>Non hepatic causes</a:t>
            </a:r>
          </a:p>
        </p:txBody>
      </p:sp>
      <p:sp>
        <p:nvSpPr>
          <p:cNvPr id="2" name="Oval 1"/>
          <p:cNvSpPr/>
          <p:nvPr/>
        </p:nvSpPr>
        <p:spPr>
          <a:xfrm>
            <a:off x="4468626" y="3850300"/>
            <a:ext cx="2232211" cy="129255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78337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FCF6C05-1609-4B4F-B03A-3CF3C9E8E469}"/>
              </a:ext>
            </a:extLst>
          </p:cNvPr>
          <p:cNvSpPr>
            <a:spLocks noGrp="1"/>
          </p:cNvSpPr>
          <p:nvPr>
            <p:ph idx="4294967295"/>
          </p:nvPr>
        </p:nvSpPr>
        <p:spPr/>
        <p:txBody>
          <a:bodyPr/>
          <a:lstStyle/>
          <a:p>
            <a:pPr marL="0" indent="0">
              <a:buNone/>
            </a:pPr>
            <a:endParaRPr lang="en-US" dirty="0"/>
          </a:p>
        </p:txBody>
      </p:sp>
      <p:pic>
        <p:nvPicPr>
          <p:cNvPr id="4" name="Picture 3">
            <a:extLst>
              <a:ext uri="{FF2B5EF4-FFF2-40B4-BE49-F238E27FC236}">
                <a16:creationId xmlns:a16="http://schemas.microsoft.com/office/drawing/2014/main" id="{489DB97F-709E-4E25-9410-00368C9C29C9}"/>
              </a:ext>
            </a:extLst>
          </p:cNvPr>
          <p:cNvPicPr>
            <a:picLocks noChangeAspect="1"/>
          </p:cNvPicPr>
          <p:nvPr/>
        </p:nvPicPr>
        <p:blipFill>
          <a:blip r:embed="rId2"/>
          <a:stretch>
            <a:fillRect/>
          </a:stretch>
        </p:blipFill>
        <p:spPr>
          <a:xfrm>
            <a:off x="0" y="1"/>
            <a:ext cx="9114452" cy="6857999"/>
          </a:xfrm>
          <a:prstGeom prst="rect">
            <a:avLst/>
          </a:prstGeom>
        </p:spPr>
      </p:pic>
    </p:spTree>
    <p:extLst>
      <p:ext uri="{BB962C8B-B14F-4D97-AF65-F5344CB8AC3E}">
        <p14:creationId xmlns:p14="http://schemas.microsoft.com/office/powerpoint/2010/main" val="36061738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7819" y="2261325"/>
            <a:ext cx="8498541" cy="3376246"/>
          </a:xfrm>
          <a:prstGeom prst="rect">
            <a:avLst/>
          </a:prstGeom>
        </p:spPr>
      </p:pic>
    </p:spTree>
    <p:extLst>
      <p:ext uri="{BB962C8B-B14F-4D97-AF65-F5344CB8AC3E}">
        <p14:creationId xmlns:p14="http://schemas.microsoft.com/office/powerpoint/2010/main" val="1750548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br>
              <a:rPr lang="en-US" dirty="0"/>
            </a:br>
            <a:br>
              <a:rPr lang="en-US" dirty="0"/>
            </a:br>
            <a:endParaRPr lang="en-US" dirty="0"/>
          </a:p>
        </p:txBody>
      </p:sp>
      <p:sp>
        <p:nvSpPr>
          <p:cNvPr id="3" name="Subtitle 2"/>
          <p:cNvSpPr>
            <a:spLocks noGrp="1"/>
          </p:cNvSpPr>
          <p:nvPr>
            <p:ph type="subTitle"/>
          </p:nvPr>
        </p:nvSpPr>
        <p:spPr>
          <a:xfrm>
            <a:off x="280219" y="2607120"/>
            <a:ext cx="8229240" cy="3977280"/>
          </a:xfrm>
        </p:spPr>
        <p:txBody>
          <a:bodyPr/>
          <a:lstStyle/>
          <a:p>
            <a:r>
              <a:rPr lang="en-US" sz="4000" b="1" dirty="0">
                <a:solidFill>
                  <a:srgbClr val="002060"/>
                </a:solidFill>
              </a:rPr>
              <a:t>There has been much debate on the use of ammonia measurement in clinical practice</a:t>
            </a:r>
            <a:r>
              <a:rPr lang="en-US" sz="4000" dirty="0"/>
              <a:t>.</a:t>
            </a:r>
            <a:br>
              <a:rPr lang="en-US" sz="4000" dirty="0"/>
            </a:br>
            <a:br>
              <a:rPr lang="en-US" dirty="0"/>
            </a:br>
            <a:endParaRPr lang="en-US" dirty="0"/>
          </a:p>
        </p:txBody>
      </p:sp>
    </p:spTree>
    <p:extLst>
      <p:ext uri="{BB962C8B-B14F-4D97-AF65-F5344CB8AC3E}">
        <p14:creationId xmlns:p14="http://schemas.microsoft.com/office/powerpoint/2010/main" val="40478051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stretch>
            <a:fillRect/>
          </a:stretch>
        </p:blipFill>
        <p:spPr>
          <a:xfrm>
            <a:off x="43706" y="994855"/>
            <a:ext cx="6839301" cy="1720938"/>
          </a:xfrm>
          <a:prstGeom prst="rect">
            <a:avLst/>
          </a:prstGeom>
        </p:spPr>
      </p:pic>
      <p:pic>
        <p:nvPicPr>
          <p:cNvPr id="5" name="Picture 4"/>
          <p:cNvPicPr>
            <a:picLocks noChangeAspect="1"/>
          </p:cNvPicPr>
          <p:nvPr/>
        </p:nvPicPr>
        <p:blipFill>
          <a:blip r:embed="rId3"/>
          <a:stretch>
            <a:fillRect/>
          </a:stretch>
        </p:blipFill>
        <p:spPr>
          <a:xfrm>
            <a:off x="215148" y="3098660"/>
            <a:ext cx="7163168" cy="3073558"/>
          </a:xfrm>
          <a:prstGeom prst="rect">
            <a:avLst/>
          </a:prstGeom>
        </p:spPr>
      </p:pic>
      <p:sp>
        <p:nvSpPr>
          <p:cNvPr id="3" name="TextBox 2"/>
          <p:cNvSpPr txBox="1"/>
          <p:nvPr/>
        </p:nvSpPr>
        <p:spPr>
          <a:xfrm>
            <a:off x="43706" y="2729328"/>
            <a:ext cx="8686799" cy="369332"/>
          </a:xfrm>
          <a:prstGeom prst="rect">
            <a:avLst/>
          </a:prstGeom>
          <a:noFill/>
        </p:spPr>
        <p:txBody>
          <a:bodyPr wrap="square" rtlCol="0">
            <a:spAutoFit/>
          </a:bodyPr>
          <a:lstStyle/>
          <a:p>
            <a:r>
              <a:rPr lang="en-US" b="1" dirty="0">
                <a:solidFill>
                  <a:srgbClr val="0070C0"/>
                </a:solidFill>
              </a:rPr>
              <a:t>some clinicians routinely order ammonia levels in patients with suspected HE</a:t>
            </a:r>
          </a:p>
        </p:txBody>
      </p:sp>
      <p:sp>
        <p:nvSpPr>
          <p:cNvPr id="6" name="TextBox 5"/>
          <p:cNvSpPr txBox="1"/>
          <p:nvPr/>
        </p:nvSpPr>
        <p:spPr>
          <a:xfrm>
            <a:off x="219491" y="6122735"/>
            <a:ext cx="8050306" cy="923330"/>
          </a:xfrm>
          <a:prstGeom prst="rect">
            <a:avLst/>
          </a:prstGeom>
          <a:noFill/>
        </p:spPr>
        <p:txBody>
          <a:bodyPr wrap="square" rtlCol="0">
            <a:spAutoFit/>
          </a:bodyPr>
          <a:lstStyle/>
          <a:p>
            <a:r>
              <a:rPr lang="en-US" dirty="0"/>
              <a:t>This study supports that recommendation and suggests that ammonia testing does not change management and </a:t>
            </a:r>
            <a:r>
              <a:rPr lang="en-US" b="1" u="sng" dirty="0">
                <a:solidFill>
                  <a:srgbClr val="0070C0"/>
                </a:solidFill>
              </a:rPr>
              <a:t>should be abandoned altogether.</a:t>
            </a:r>
          </a:p>
          <a:p>
            <a:endParaRPr lang="en-US" dirty="0"/>
          </a:p>
        </p:txBody>
      </p:sp>
    </p:spTree>
    <p:extLst>
      <p:ext uri="{BB962C8B-B14F-4D97-AF65-F5344CB8AC3E}">
        <p14:creationId xmlns:p14="http://schemas.microsoft.com/office/powerpoint/2010/main" val="1061682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4"/>
          <p:cNvSpPr>
            <a:spLocks noGrp="1"/>
          </p:cNvSpPr>
          <p:nvPr>
            <p:ph type="title"/>
          </p:nvPr>
        </p:nvSpPr>
        <p:spPr>
          <a:xfrm>
            <a:off x="464172" y="2261772"/>
            <a:ext cx="8229240" cy="2157827"/>
          </a:xfrm>
        </p:spPr>
        <p:txBody>
          <a:bodyPr/>
          <a:lstStyle/>
          <a:p>
            <a:pPr algn="ctr"/>
            <a:br>
              <a:rPr lang="en-US" b="1" dirty="0">
                <a:solidFill>
                  <a:srgbClr val="002060"/>
                </a:solidFill>
              </a:rPr>
            </a:br>
            <a:r>
              <a:rPr lang="en-US" b="1" dirty="0">
                <a:solidFill>
                  <a:srgbClr val="002060"/>
                </a:solidFill>
              </a:rPr>
              <a:t>NH3 in Hepatic  encephalopathy</a:t>
            </a:r>
            <a:br>
              <a:rPr lang="en-US" b="1" dirty="0">
                <a:solidFill>
                  <a:srgbClr val="002060"/>
                </a:solidFill>
              </a:rPr>
            </a:br>
            <a:br>
              <a:rPr lang="en-US" b="1" dirty="0">
                <a:solidFill>
                  <a:srgbClr val="00B0F0"/>
                </a:solidFill>
              </a:rPr>
            </a:br>
            <a:endParaRPr lang="en-US" b="1" dirty="0">
              <a:solidFill>
                <a:srgbClr val="00B0F0"/>
              </a:solidFill>
            </a:endParaRPr>
          </a:p>
        </p:txBody>
      </p:sp>
      <p:sp>
        <p:nvSpPr>
          <p:cNvPr id="6" name="Rectangle 5"/>
          <p:cNvSpPr/>
          <p:nvPr/>
        </p:nvSpPr>
        <p:spPr>
          <a:xfrm>
            <a:off x="2868707" y="4308460"/>
            <a:ext cx="3560622" cy="1200329"/>
          </a:xfrm>
          <a:prstGeom prst="rect">
            <a:avLst/>
          </a:prstGeom>
        </p:spPr>
        <p:txBody>
          <a:bodyPr wrap="square">
            <a:spAutoFit/>
          </a:bodyPr>
          <a:lstStyle/>
          <a:p>
            <a:r>
              <a:rPr lang="en-US" dirty="0">
                <a:solidFill>
                  <a:srgbClr val="00B0F0"/>
                </a:solidFill>
              </a:rPr>
              <a:t>                  </a:t>
            </a:r>
            <a:r>
              <a:rPr lang="ar-SY" dirty="0">
                <a:solidFill>
                  <a:srgbClr val="00B0F0"/>
                </a:solidFill>
              </a:rPr>
              <a:t>2022</a:t>
            </a:r>
            <a:r>
              <a:rPr lang="en-US" dirty="0">
                <a:solidFill>
                  <a:srgbClr val="00B0F0"/>
                </a:solidFill>
              </a:rPr>
              <a:t>/10/7</a:t>
            </a:r>
          </a:p>
          <a:p>
            <a:endParaRPr lang="en-US" dirty="0">
              <a:solidFill>
                <a:srgbClr val="00B0F0"/>
              </a:solidFill>
            </a:endParaRPr>
          </a:p>
          <a:p>
            <a:endParaRPr lang="en-US" dirty="0">
              <a:solidFill>
                <a:srgbClr val="00B0F0"/>
              </a:solidFill>
            </a:endParaRPr>
          </a:p>
          <a:p>
            <a:r>
              <a:rPr lang="en-US" dirty="0">
                <a:solidFill>
                  <a:srgbClr val="00B0F0"/>
                </a:solidFill>
              </a:rPr>
              <a:t>         UNIPHARMA  </a:t>
            </a:r>
            <a:r>
              <a:rPr lang="en-US" dirty="0" err="1">
                <a:solidFill>
                  <a:srgbClr val="00B0F0"/>
                </a:solidFill>
              </a:rPr>
              <a:t>Lattakia</a:t>
            </a:r>
            <a:endParaRPr lang="en-US" dirty="0">
              <a:solidFill>
                <a:srgbClr val="00B0F0"/>
              </a:solidFill>
            </a:endParaRPr>
          </a:p>
        </p:txBody>
      </p:sp>
      <p:sp>
        <p:nvSpPr>
          <p:cNvPr id="2" name="Rectangle 1"/>
          <p:cNvSpPr/>
          <p:nvPr/>
        </p:nvSpPr>
        <p:spPr>
          <a:xfrm>
            <a:off x="6193856" y="6033817"/>
            <a:ext cx="2016493" cy="584775"/>
          </a:xfrm>
          <a:prstGeom prst="rect">
            <a:avLst/>
          </a:prstGeom>
        </p:spPr>
        <p:txBody>
          <a:bodyPr wrap="square">
            <a:spAutoFit/>
          </a:bodyPr>
          <a:lstStyle/>
          <a:p>
            <a:r>
              <a:rPr lang="en-US" b="1" dirty="0" err="1">
                <a:solidFill>
                  <a:srgbClr val="002060"/>
                </a:solidFill>
              </a:rPr>
              <a:t>Nazir</a:t>
            </a:r>
            <a:r>
              <a:rPr lang="en-US" b="1" dirty="0">
                <a:solidFill>
                  <a:srgbClr val="002060"/>
                </a:solidFill>
              </a:rPr>
              <a:t> Ibrahim</a:t>
            </a:r>
            <a:br>
              <a:rPr lang="en-US" sz="1400" dirty="0">
                <a:solidFill>
                  <a:srgbClr val="FFFF00"/>
                </a:solidFill>
              </a:rPr>
            </a:br>
            <a:r>
              <a:rPr lang="en-US" sz="1400" dirty="0">
                <a:solidFill>
                  <a:srgbClr val="FFFF00"/>
                </a:solidFill>
              </a:rPr>
              <a:t>       </a:t>
            </a:r>
            <a:r>
              <a:rPr lang="en-US" sz="1400" dirty="0">
                <a:solidFill>
                  <a:srgbClr val="002060"/>
                </a:solidFill>
              </a:rPr>
              <a:t>MRCP (UK</a:t>
            </a:r>
            <a:endParaRPr lang="en-US" dirty="0">
              <a:solidFill>
                <a:srgbClr val="002060"/>
              </a:solidFill>
            </a:endParaRPr>
          </a:p>
        </p:txBody>
      </p:sp>
    </p:spTree>
    <p:extLst>
      <p:ext uri="{BB962C8B-B14F-4D97-AF65-F5344CB8AC3E}">
        <p14:creationId xmlns:p14="http://schemas.microsoft.com/office/powerpoint/2010/main" val="203926731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932329" y="2449612"/>
            <a:ext cx="7682752" cy="2616101"/>
          </a:xfrm>
          <a:prstGeom prst="rect">
            <a:avLst/>
          </a:prstGeom>
        </p:spPr>
        <p:txBody>
          <a:bodyPr wrap="square">
            <a:spAutoFit/>
          </a:bodyPr>
          <a:lstStyle/>
          <a:p>
            <a:r>
              <a:rPr lang="en-US" sz="3200" dirty="0">
                <a:latin typeface="Calibri" panose="020F0502020204030204" pitchFamily="34" charset="0"/>
                <a:ea typeface="Calibri" panose="020F0502020204030204" pitchFamily="34" charset="0"/>
                <a:cs typeface="Arial" panose="020B0604020202020204" pitchFamily="34" charset="0"/>
              </a:rPr>
              <a:t>Can patients </a:t>
            </a:r>
            <a:br>
              <a:rPr lang="en-US" sz="3200" dirty="0">
                <a:latin typeface="Calibri" panose="020F0502020204030204" pitchFamily="34" charset="0"/>
                <a:ea typeface="Calibri" panose="020F0502020204030204" pitchFamily="34" charset="0"/>
                <a:cs typeface="Arial" panose="020B0604020202020204" pitchFamily="34" charset="0"/>
              </a:rPr>
            </a:br>
            <a:r>
              <a:rPr lang="en-US" sz="3200" dirty="0">
                <a:latin typeface="Calibri" panose="020F0502020204030204" pitchFamily="34" charset="0"/>
                <a:ea typeface="Calibri" panose="020F0502020204030204" pitchFamily="34" charset="0"/>
                <a:cs typeface="Arial" panose="020B0604020202020204" pitchFamily="34" charset="0"/>
              </a:rPr>
              <a:t>                  </a:t>
            </a:r>
            <a:r>
              <a:rPr lang="en-US" sz="3200" b="1" dirty="0">
                <a:latin typeface="Calibri" panose="020F0502020204030204" pitchFamily="34" charset="0"/>
                <a:ea typeface="Calibri" panose="020F0502020204030204" pitchFamily="34" charset="0"/>
                <a:cs typeface="Arial" panose="020B0604020202020204" pitchFamily="34" charset="0"/>
              </a:rPr>
              <a:t>without</a:t>
            </a:r>
            <a:r>
              <a:rPr lang="en-US" sz="3200" dirty="0">
                <a:latin typeface="Calibri" panose="020F0502020204030204" pitchFamily="34" charset="0"/>
                <a:ea typeface="Calibri" panose="020F0502020204030204" pitchFamily="34" charset="0"/>
                <a:cs typeface="Arial" panose="020B0604020202020204" pitchFamily="34" charset="0"/>
              </a:rPr>
              <a:t> manifest </a:t>
            </a:r>
            <a:r>
              <a:rPr lang="en-US" sz="3200" b="1" dirty="0">
                <a:latin typeface="Calibri" panose="020F0502020204030204" pitchFamily="34" charset="0"/>
                <a:ea typeface="Calibri" panose="020F0502020204030204" pitchFamily="34" charset="0"/>
                <a:cs typeface="Arial" panose="020B0604020202020204" pitchFamily="34" charset="0"/>
              </a:rPr>
              <a:t>HE</a:t>
            </a:r>
            <a:r>
              <a:rPr lang="en-US" sz="3200" dirty="0">
                <a:latin typeface="Calibri" panose="020F0502020204030204" pitchFamily="34" charset="0"/>
                <a:ea typeface="Calibri" panose="020F0502020204030204" pitchFamily="34" charset="0"/>
                <a:cs typeface="Arial" panose="020B0604020202020204" pitchFamily="34" charset="0"/>
              </a:rPr>
              <a:t> </a:t>
            </a:r>
            <a:br>
              <a:rPr lang="en-US" sz="3200" dirty="0">
                <a:latin typeface="Calibri" panose="020F0502020204030204" pitchFamily="34" charset="0"/>
                <a:ea typeface="Calibri" panose="020F0502020204030204" pitchFamily="34" charset="0"/>
                <a:cs typeface="Arial" panose="020B0604020202020204" pitchFamily="34" charset="0"/>
              </a:rPr>
            </a:br>
            <a:r>
              <a:rPr lang="en-US" sz="3200" dirty="0">
                <a:latin typeface="Calibri" panose="020F0502020204030204" pitchFamily="34" charset="0"/>
                <a:ea typeface="Calibri" panose="020F0502020204030204" pitchFamily="34" charset="0"/>
                <a:cs typeface="Arial" panose="020B0604020202020204" pitchFamily="34" charset="0"/>
              </a:rPr>
              <a:t>                             and even</a:t>
            </a:r>
            <a:br>
              <a:rPr lang="en-US" sz="3200" dirty="0">
                <a:latin typeface="Calibri" panose="020F0502020204030204" pitchFamily="34" charset="0"/>
                <a:ea typeface="Calibri" panose="020F0502020204030204" pitchFamily="34" charset="0"/>
                <a:cs typeface="Arial" panose="020B0604020202020204" pitchFamily="34" charset="0"/>
              </a:rPr>
            </a:br>
            <a:r>
              <a:rPr lang="en-US" sz="3200" dirty="0">
                <a:latin typeface="Calibri" panose="020F0502020204030204" pitchFamily="34" charset="0"/>
                <a:ea typeface="Calibri" panose="020F0502020204030204" pitchFamily="34" charset="0"/>
                <a:cs typeface="Arial" panose="020B0604020202020204" pitchFamily="34" charset="0"/>
              </a:rPr>
              <a:t>                  </a:t>
            </a:r>
            <a:r>
              <a:rPr lang="en-US" sz="3200" b="1" dirty="0">
                <a:solidFill>
                  <a:srgbClr val="002060"/>
                </a:solidFill>
                <a:latin typeface="Calibri" panose="020F0502020204030204" pitchFamily="34" charset="0"/>
                <a:ea typeface="Calibri" panose="020F0502020204030204" pitchFamily="34" charset="0"/>
                <a:cs typeface="Arial" panose="020B0604020202020204" pitchFamily="34" charset="0"/>
              </a:rPr>
              <a:t>without liver</a:t>
            </a:r>
            <a:r>
              <a:rPr lang="en-US" sz="3600" b="1" dirty="0">
                <a:solidFill>
                  <a:srgbClr val="002060"/>
                </a:solidFill>
                <a:latin typeface="Calibri" panose="020F0502020204030204" pitchFamily="34" charset="0"/>
                <a:ea typeface="Calibri" panose="020F0502020204030204" pitchFamily="34" charset="0"/>
                <a:cs typeface="Arial" panose="020B0604020202020204" pitchFamily="34" charset="0"/>
              </a:rPr>
              <a:t> </a:t>
            </a:r>
            <a:r>
              <a:rPr lang="en-US" sz="3200" b="1" dirty="0">
                <a:solidFill>
                  <a:srgbClr val="002060"/>
                </a:solidFill>
                <a:latin typeface="Calibri" panose="020F0502020204030204" pitchFamily="34" charset="0"/>
                <a:ea typeface="Calibri" panose="020F0502020204030204" pitchFamily="34" charset="0"/>
                <a:cs typeface="Arial" panose="020B0604020202020204" pitchFamily="34" charset="0"/>
              </a:rPr>
              <a:t>disease </a:t>
            </a:r>
          </a:p>
          <a:p>
            <a:r>
              <a:rPr lang="en-US" sz="3200" b="1" dirty="0">
                <a:solidFill>
                  <a:srgbClr val="002060"/>
                </a:solidFill>
                <a:latin typeface="Calibri" panose="020F0502020204030204" pitchFamily="34" charset="0"/>
                <a:ea typeface="Calibri" panose="020F0502020204030204" pitchFamily="34" charset="0"/>
                <a:cs typeface="Arial" panose="020B0604020202020204" pitchFamily="34" charset="0"/>
              </a:rPr>
              <a:t>                     </a:t>
            </a:r>
            <a:r>
              <a:rPr lang="en-US" sz="3200" dirty="0">
                <a:latin typeface="Calibri" panose="020F0502020204030204" pitchFamily="34" charset="0"/>
                <a:ea typeface="Calibri" panose="020F0502020204030204" pitchFamily="34" charset="0"/>
                <a:cs typeface="Arial" panose="020B0604020202020204" pitchFamily="34" charset="0"/>
              </a:rPr>
              <a:t>Have </a:t>
            </a:r>
            <a:r>
              <a:rPr lang="en-US" sz="3200" b="1" dirty="0" err="1">
                <a:solidFill>
                  <a:srgbClr val="0070C0"/>
                </a:solidFill>
                <a:latin typeface="Calibri" panose="020F0502020204030204" pitchFamily="34" charset="0"/>
                <a:ea typeface="Calibri" panose="020F0502020204030204" pitchFamily="34" charset="0"/>
                <a:cs typeface="Arial" panose="020B0604020202020204" pitchFamily="34" charset="0"/>
              </a:rPr>
              <a:t>hyperammonaemia</a:t>
            </a:r>
            <a:endParaRPr lang="en-US" sz="3200" b="1" dirty="0">
              <a:solidFill>
                <a:srgbClr val="0070C0"/>
              </a:solidFill>
            </a:endParaRPr>
          </a:p>
        </p:txBody>
      </p:sp>
      <p:sp>
        <p:nvSpPr>
          <p:cNvPr id="5" name="TextBox 4"/>
          <p:cNvSpPr txBox="1"/>
          <p:nvPr/>
        </p:nvSpPr>
        <p:spPr>
          <a:xfrm>
            <a:off x="3339353" y="941508"/>
            <a:ext cx="2465294" cy="707886"/>
          </a:xfrm>
          <a:prstGeom prst="rect">
            <a:avLst/>
          </a:prstGeom>
          <a:noFill/>
        </p:spPr>
        <p:txBody>
          <a:bodyPr wrap="square" rtlCol="0">
            <a:spAutoFit/>
          </a:bodyPr>
          <a:lstStyle/>
          <a:p>
            <a:pPr algn="ctr"/>
            <a:r>
              <a:rPr lang="en-US" sz="4000" b="1" dirty="0">
                <a:latin typeface="Calibri" panose="020F0502020204030204" pitchFamily="34" charset="0"/>
                <a:ea typeface="Calibri" panose="020F0502020204030204" pitchFamily="34" charset="0"/>
                <a:cs typeface="Arial" panose="020B0604020202020204" pitchFamily="34" charset="0"/>
              </a:rPr>
              <a:t>Diagnosis</a:t>
            </a:r>
            <a:r>
              <a:rPr lang="en-US" dirty="0">
                <a:latin typeface="Calibri" panose="020F0502020204030204" pitchFamily="34" charset="0"/>
                <a:ea typeface="Calibri" panose="020F0502020204030204" pitchFamily="34" charset="0"/>
                <a:cs typeface="Arial" panose="020B0604020202020204" pitchFamily="34" charset="0"/>
              </a:rPr>
              <a:t>.</a:t>
            </a:r>
            <a:endParaRPr lang="en-US" dirty="0"/>
          </a:p>
        </p:txBody>
      </p:sp>
      <p:sp>
        <p:nvSpPr>
          <p:cNvPr id="2" name="TextBox 1"/>
          <p:cNvSpPr txBox="1"/>
          <p:nvPr/>
        </p:nvSpPr>
        <p:spPr>
          <a:xfrm>
            <a:off x="2552645" y="3342163"/>
            <a:ext cx="3783105" cy="1015663"/>
          </a:xfrm>
          <a:prstGeom prst="rect">
            <a:avLst/>
          </a:prstGeom>
          <a:noFill/>
        </p:spPr>
        <p:txBody>
          <a:bodyPr wrap="square" rtlCol="0">
            <a:spAutoFit/>
          </a:bodyPr>
          <a:lstStyle/>
          <a:p>
            <a:pPr algn="ctr"/>
            <a:r>
              <a:rPr lang="en-US" sz="6000" b="1" dirty="0">
                <a:solidFill>
                  <a:srgbClr val="FF0000"/>
                </a:solidFill>
              </a:rPr>
              <a:t>YES</a:t>
            </a:r>
          </a:p>
        </p:txBody>
      </p:sp>
    </p:spTree>
    <p:extLst>
      <p:ext uri="{BB962C8B-B14F-4D97-AF65-F5344CB8AC3E}">
        <p14:creationId xmlns:p14="http://schemas.microsoft.com/office/powerpoint/2010/main" val="1956777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Rectangle 4"/>
          <p:cNvSpPr/>
          <p:nvPr/>
        </p:nvSpPr>
        <p:spPr>
          <a:xfrm>
            <a:off x="1102659" y="2525670"/>
            <a:ext cx="7494494" cy="954107"/>
          </a:xfrm>
          <a:prstGeom prst="rect">
            <a:avLst/>
          </a:prstGeom>
        </p:spPr>
        <p:txBody>
          <a:bodyPr wrap="square">
            <a:spAutoFit/>
          </a:bodyPr>
          <a:lstStyle/>
          <a:p>
            <a:r>
              <a:rPr lang="en-US" sz="2800" b="1" dirty="0">
                <a:solidFill>
                  <a:srgbClr val="002060"/>
                </a:solidFill>
                <a:latin typeface="Calibri" panose="020F0502020204030204" pitchFamily="34" charset="0"/>
                <a:ea typeface="Calibri" panose="020F0502020204030204" pitchFamily="34" charset="0"/>
                <a:cs typeface="Arial" panose="020B0604020202020204" pitchFamily="34" charset="0"/>
              </a:rPr>
              <a:t>Is possible that ammonia may remain elevated after clinical HE resolution.</a:t>
            </a:r>
            <a:endParaRPr lang="en-US" sz="2800" b="1" dirty="0">
              <a:solidFill>
                <a:srgbClr val="002060"/>
              </a:solidFill>
            </a:endParaRPr>
          </a:p>
        </p:txBody>
      </p:sp>
      <p:sp>
        <p:nvSpPr>
          <p:cNvPr id="3" name="TextBox 2"/>
          <p:cNvSpPr txBox="1"/>
          <p:nvPr/>
        </p:nvSpPr>
        <p:spPr>
          <a:xfrm>
            <a:off x="2552645" y="3342163"/>
            <a:ext cx="3783105" cy="1015663"/>
          </a:xfrm>
          <a:prstGeom prst="rect">
            <a:avLst/>
          </a:prstGeom>
          <a:noFill/>
        </p:spPr>
        <p:txBody>
          <a:bodyPr wrap="square" rtlCol="0">
            <a:spAutoFit/>
          </a:bodyPr>
          <a:lstStyle/>
          <a:p>
            <a:pPr algn="ctr"/>
            <a:r>
              <a:rPr lang="en-US" sz="6000" b="1" dirty="0">
                <a:solidFill>
                  <a:srgbClr val="FF0000"/>
                </a:solidFill>
              </a:rPr>
              <a:t>YES</a:t>
            </a:r>
          </a:p>
        </p:txBody>
      </p:sp>
    </p:spTree>
    <p:extLst>
      <p:ext uri="{BB962C8B-B14F-4D97-AF65-F5344CB8AC3E}">
        <p14:creationId xmlns:p14="http://schemas.microsoft.com/office/powerpoint/2010/main" val="59589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ubtitle 1"/>
          <p:cNvSpPr>
            <a:spLocks noGrp="1"/>
          </p:cNvSpPr>
          <p:nvPr>
            <p:ph type="subTitle"/>
          </p:nvPr>
        </p:nvSpPr>
        <p:spPr/>
        <p:txBody>
          <a:bodyPr/>
          <a:lstStyle/>
          <a:p>
            <a:r>
              <a:rPr lang="en-US" dirty="0"/>
              <a:t>The role of ammonia measurement in guiding HE treatment ?</a:t>
            </a:r>
          </a:p>
          <a:p>
            <a:r>
              <a:rPr lang="en-US" dirty="0"/>
              <a:t>has been well studied?</a:t>
            </a:r>
          </a:p>
          <a:p>
            <a:endParaRPr lang="en-US" dirty="0"/>
          </a:p>
          <a:p>
            <a:r>
              <a:rPr lang="en-US" dirty="0"/>
              <a:t>                           </a:t>
            </a:r>
            <a:r>
              <a:rPr lang="en-US" b="1" dirty="0">
                <a:solidFill>
                  <a:srgbClr val="FF0000"/>
                </a:solidFill>
              </a:rPr>
              <a:t>NO Has Not </a:t>
            </a:r>
          </a:p>
        </p:txBody>
      </p:sp>
    </p:spTree>
    <p:extLst>
      <p:ext uri="{BB962C8B-B14F-4D97-AF65-F5344CB8AC3E}">
        <p14:creationId xmlns:p14="http://schemas.microsoft.com/office/powerpoint/2010/main" val="774947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animEffect transition="in" filter="fade">
                                      <p:cBhvr>
                                        <p:cTn id="7" dur="1000"/>
                                        <p:tgtEl>
                                          <p:spTgt spid="2">
                                            <p:txEl>
                                              <p:pRg st="3" end="3"/>
                                            </p:txEl>
                                          </p:spTgt>
                                        </p:tgtEl>
                                      </p:cBhvr>
                                    </p:animEffect>
                                    <p:anim calcmode="lin" valueType="num">
                                      <p:cBhvr>
                                        <p:cTn id="8"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265471" y="1276560"/>
            <a:ext cx="8229240" cy="1077218"/>
          </a:xfrm>
          <a:prstGeom prst="rect">
            <a:avLst/>
          </a:prstGeom>
          <a:solidFill>
            <a:schemeClr val="tx2">
              <a:lumMod val="20000"/>
              <a:lumOff val="80000"/>
            </a:schemeClr>
          </a:solidFill>
        </p:spPr>
        <p:txBody>
          <a:bodyPr wrap="square">
            <a:spAutoFit/>
          </a:bodyPr>
          <a:lstStyle/>
          <a:p>
            <a:r>
              <a:rPr lang="en-US" sz="3200" b="1" dirty="0">
                <a:solidFill>
                  <a:srgbClr val="7030A0"/>
                </a:solidFill>
                <a:latin typeface="Calibri" panose="020F0502020204030204" pitchFamily="34" charset="0"/>
                <a:ea typeface="Calibri" panose="020F0502020204030204" pitchFamily="34" charset="0"/>
                <a:cs typeface="Arial" panose="020B0604020202020204" pitchFamily="34" charset="0"/>
              </a:rPr>
              <a:t>Is lowering Ammonia inconsistently associated with clinical treatment response?</a:t>
            </a:r>
            <a:endParaRPr lang="en-US" sz="3200" b="1" dirty="0">
              <a:solidFill>
                <a:srgbClr val="7030A0"/>
              </a:solidFill>
            </a:endParaRPr>
          </a:p>
        </p:txBody>
      </p:sp>
      <p:sp>
        <p:nvSpPr>
          <p:cNvPr id="4" name="TextBox 3"/>
          <p:cNvSpPr txBox="1"/>
          <p:nvPr/>
        </p:nvSpPr>
        <p:spPr>
          <a:xfrm>
            <a:off x="1272987" y="3639670"/>
            <a:ext cx="5576047" cy="2954655"/>
          </a:xfrm>
          <a:prstGeom prst="rect">
            <a:avLst/>
          </a:prstGeom>
          <a:noFill/>
        </p:spPr>
        <p:txBody>
          <a:bodyPr wrap="square" rtlCol="0">
            <a:spAutoFit/>
          </a:bodyPr>
          <a:lstStyle/>
          <a:p>
            <a:r>
              <a:rPr lang="en-US" sz="2400" dirty="0">
                <a:solidFill>
                  <a:srgbClr val="7030A0"/>
                </a:solidFill>
              </a:rPr>
              <a:t>Is lowering ammonia drug expensive ?</a:t>
            </a:r>
          </a:p>
          <a:p>
            <a:r>
              <a:rPr lang="en-US" sz="2400" dirty="0"/>
              <a:t>Is it with many side effects ?</a:t>
            </a:r>
          </a:p>
          <a:p>
            <a:r>
              <a:rPr lang="en-US" sz="2400" dirty="0">
                <a:solidFill>
                  <a:srgbClr val="7030A0"/>
                </a:solidFill>
              </a:rPr>
              <a:t>Is it not easily  available?</a:t>
            </a:r>
          </a:p>
          <a:p>
            <a:endParaRPr lang="en-US" dirty="0">
              <a:solidFill>
                <a:srgbClr val="7030A0"/>
              </a:solidFill>
            </a:endParaRPr>
          </a:p>
          <a:p>
            <a:endParaRPr lang="en-US" dirty="0">
              <a:solidFill>
                <a:srgbClr val="7030A0"/>
              </a:solidFill>
            </a:endParaRPr>
          </a:p>
          <a:p>
            <a:endParaRPr lang="en-US" dirty="0">
              <a:solidFill>
                <a:srgbClr val="7030A0"/>
              </a:solidFill>
            </a:endParaRPr>
          </a:p>
          <a:p>
            <a:endParaRPr lang="en-US" dirty="0">
              <a:solidFill>
                <a:srgbClr val="7030A0"/>
              </a:solidFill>
            </a:endParaRPr>
          </a:p>
          <a:p>
            <a:r>
              <a:rPr lang="en-US" sz="2400" b="1" dirty="0">
                <a:solidFill>
                  <a:srgbClr val="7030A0"/>
                </a:solidFill>
              </a:rPr>
              <a:t>Is it effective </a:t>
            </a:r>
          </a:p>
          <a:p>
            <a:endParaRPr lang="en-US" dirty="0"/>
          </a:p>
        </p:txBody>
      </p:sp>
      <p:sp>
        <p:nvSpPr>
          <p:cNvPr id="5" name="Subtitle 4"/>
          <p:cNvSpPr txBox="1">
            <a:spLocks noGrp="1"/>
          </p:cNvSpPr>
          <p:nvPr>
            <p:ph type="subTitle"/>
          </p:nvPr>
        </p:nvSpPr>
        <p:spPr>
          <a:prstGeom prst="rect">
            <a:avLst/>
          </a:prstGeom>
          <a:noFill/>
        </p:spPr>
        <p:txBody>
          <a:bodyPr wrap="square" rtlCol="0">
            <a:spAutoFit/>
          </a:bodyPr>
          <a:lstStyle/>
          <a:p>
            <a:pPr algn="ctr"/>
            <a:r>
              <a:rPr lang="en-US" sz="6000" b="1" dirty="0">
                <a:solidFill>
                  <a:srgbClr val="FF0000"/>
                </a:solidFill>
              </a:rPr>
              <a:t>YES</a:t>
            </a:r>
          </a:p>
        </p:txBody>
      </p:sp>
      <p:sp>
        <p:nvSpPr>
          <p:cNvPr id="7" name="TextBox 6"/>
          <p:cNvSpPr txBox="1"/>
          <p:nvPr/>
        </p:nvSpPr>
        <p:spPr>
          <a:xfrm rot="18253060">
            <a:off x="6175163" y="3954548"/>
            <a:ext cx="1413415" cy="769441"/>
          </a:xfrm>
          <a:prstGeom prst="rect">
            <a:avLst/>
          </a:prstGeom>
          <a:solidFill>
            <a:schemeClr val="accent2">
              <a:lumMod val="40000"/>
              <a:lumOff val="60000"/>
            </a:schemeClr>
          </a:solidFill>
          <a:effectLst>
            <a:softEdge rad="127000"/>
          </a:effectLst>
        </p:spPr>
        <p:txBody>
          <a:bodyPr wrap="square" rtlCol="0">
            <a:spAutoFit/>
          </a:bodyPr>
          <a:lstStyle/>
          <a:p>
            <a:pPr algn="ctr"/>
            <a:r>
              <a:rPr lang="en-US" sz="4400" b="1" dirty="0">
                <a:solidFill>
                  <a:srgbClr val="FF0000"/>
                </a:solidFill>
                <a:effectLst>
                  <a:outerShdw blurRad="38100" dist="38100" dir="2700000" algn="tl">
                    <a:srgbClr val="000000">
                      <a:alpha val="43137"/>
                    </a:srgbClr>
                  </a:outerShdw>
                </a:effectLst>
              </a:rPr>
              <a:t>NO</a:t>
            </a:r>
          </a:p>
        </p:txBody>
      </p:sp>
      <p:sp>
        <p:nvSpPr>
          <p:cNvPr id="8" name="TextBox 7"/>
          <p:cNvSpPr txBox="1"/>
          <p:nvPr/>
        </p:nvSpPr>
        <p:spPr>
          <a:xfrm>
            <a:off x="4571820" y="5795495"/>
            <a:ext cx="1317812" cy="646331"/>
          </a:xfrm>
          <a:prstGeom prst="rect">
            <a:avLst/>
          </a:prstGeom>
          <a:solidFill>
            <a:schemeClr val="tx2">
              <a:lumMod val="75000"/>
            </a:schemeClr>
          </a:solidFill>
          <a:effectLst>
            <a:softEdge rad="127000"/>
          </a:effectLst>
        </p:spPr>
        <p:txBody>
          <a:bodyPr wrap="square" rtlCol="0">
            <a:spAutoFit/>
          </a:bodyPr>
          <a:lstStyle/>
          <a:p>
            <a:pPr algn="ctr"/>
            <a:r>
              <a:rPr lang="en-US" sz="3600" b="1" dirty="0">
                <a:solidFill>
                  <a:srgbClr val="FF0000"/>
                </a:solidFill>
                <a:effectLst>
                  <a:outerShdw blurRad="38100" dist="38100" dir="2700000" algn="tl">
                    <a:srgbClr val="000000">
                      <a:alpha val="43137"/>
                    </a:srgbClr>
                  </a:outerShdw>
                </a:effectLst>
              </a:rPr>
              <a:t>YES</a:t>
            </a:r>
          </a:p>
        </p:txBody>
      </p:sp>
    </p:spTree>
    <p:extLst>
      <p:ext uri="{BB962C8B-B14F-4D97-AF65-F5344CB8AC3E}">
        <p14:creationId xmlns:p14="http://schemas.microsoft.com/office/powerpoint/2010/main" val="4139178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additive="base">
                                        <p:cTn id="14"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4">
                                            <p:txEl>
                                              <p:pRg st="1" end="1"/>
                                            </p:txEl>
                                          </p:spTgt>
                                        </p:tgtEl>
                                        <p:attrNameLst>
                                          <p:attrName>style.visibility</p:attrName>
                                        </p:attrNameLst>
                                      </p:cBhvr>
                                      <p:to>
                                        <p:strVal val="visible"/>
                                      </p:to>
                                    </p:set>
                                    <p:animEffect transition="in" filter="fade">
                                      <p:cBhvr>
                                        <p:cTn id="26" dur="1000"/>
                                        <p:tgtEl>
                                          <p:spTgt spid="4">
                                            <p:txEl>
                                              <p:pRg st="1" end="1"/>
                                            </p:txEl>
                                          </p:spTgt>
                                        </p:tgtEl>
                                      </p:cBhvr>
                                    </p:animEffect>
                                    <p:anim calcmode="lin" valueType="num">
                                      <p:cBhvr>
                                        <p:cTn id="2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4">
                                            <p:txEl>
                                              <p:pRg st="2" end="2"/>
                                            </p:txEl>
                                          </p:spTgt>
                                        </p:tgtEl>
                                        <p:attrNameLst>
                                          <p:attrName>style.visibility</p:attrName>
                                        </p:attrNameLst>
                                      </p:cBhvr>
                                      <p:to>
                                        <p:strVal val="visible"/>
                                      </p:to>
                                    </p:set>
                                    <p:anim calcmode="lin" valueType="num">
                                      <p:cBhvr additive="base">
                                        <p:cTn id="33"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6" presetClass="entr" presetSubtype="0" fill="hold" grpId="0"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wipe(down)">
                                      <p:cBhvr>
                                        <p:cTn id="39" dur="580">
                                          <p:stCondLst>
                                            <p:cond delay="0"/>
                                          </p:stCondLst>
                                        </p:cTn>
                                        <p:tgtEl>
                                          <p:spTgt spid="7"/>
                                        </p:tgtEl>
                                      </p:cBhvr>
                                    </p:animEffect>
                                    <p:anim calcmode="lin" valueType="num">
                                      <p:cBhvr>
                                        <p:cTn id="40" dur="1822" tmFilter="0,0; 0.14,0.36; 0.43,0.73; 0.71,0.91; 1.0,1.0">
                                          <p:stCondLst>
                                            <p:cond delay="0"/>
                                          </p:stCondLst>
                                        </p:cTn>
                                        <p:tgtEl>
                                          <p:spTgt spid="7"/>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7"/>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7"/>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7"/>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7"/>
                                        </p:tgtEl>
                                        <p:attrNameLst>
                                          <p:attrName>ppt_y</p:attrName>
                                        </p:attrNameLst>
                                      </p:cBhvr>
                                      <p:tavLst>
                                        <p:tav tm="0" fmla="#ppt_y-sin(pi*$)/81">
                                          <p:val>
                                            <p:fltVal val="0"/>
                                          </p:val>
                                        </p:tav>
                                        <p:tav tm="100000">
                                          <p:val>
                                            <p:fltVal val="1"/>
                                          </p:val>
                                        </p:tav>
                                      </p:tavLst>
                                    </p:anim>
                                    <p:animScale>
                                      <p:cBhvr>
                                        <p:cTn id="45" dur="26">
                                          <p:stCondLst>
                                            <p:cond delay="650"/>
                                          </p:stCondLst>
                                        </p:cTn>
                                        <p:tgtEl>
                                          <p:spTgt spid="7"/>
                                        </p:tgtEl>
                                      </p:cBhvr>
                                      <p:to x="100000" y="60000"/>
                                    </p:animScale>
                                    <p:animScale>
                                      <p:cBhvr>
                                        <p:cTn id="46" dur="166" decel="50000">
                                          <p:stCondLst>
                                            <p:cond delay="676"/>
                                          </p:stCondLst>
                                        </p:cTn>
                                        <p:tgtEl>
                                          <p:spTgt spid="7"/>
                                        </p:tgtEl>
                                      </p:cBhvr>
                                      <p:to x="100000" y="100000"/>
                                    </p:animScale>
                                    <p:animScale>
                                      <p:cBhvr>
                                        <p:cTn id="47" dur="26">
                                          <p:stCondLst>
                                            <p:cond delay="1312"/>
                                          </p:stCondLst>
                                        </p:cTn>
                                        <p:tgtEl>
                                          <p:spTgt spid="7"/>
                                        </p:tgtEl>
                                      </p:cBhvr>
                                      <p:to x="100000" y="80000"/>
                                    </p:animScale>
                                    <p:animScale>
                                      <p:cBhvr>
                                        <p:cTn id="48" dur="166" decel="50000">
                                          <p:stCondLst>
                                            <p:cond delay="1338"/>
                                          </p:stCondLst>
                                        </p:cTn>
                                        <p:tgtEl>
                                          <p:spTgt spid="7"/>
                                        </p:tgtEl>
                                      </p:cBhvr>
                                      <p:to x="100000" y="100000"/>
                                    </p:animScale>
                                    <p:animScale>
                                      <p:cBhvr>
                                        <p:cTn id="49" dur="26">
                                          <p:stCondLst>
                                            <p:cond delay="1642"/>
                                          </p:stCondLst>
                                        </p:cTn>
                                        <p:tgtEl>
                                          <p:spTgt spid="7"/>
                                        </p:tgtEl>
                                      </p:cBhvr>
                                      <p:to x="100000" y="90000"/>
                                    </p:animScale>
                                    <p:animScale>
                                      <p:cBhvr>
                                        <p:cTn id="50" dur="166" decel="50000">
                                          <p:stCondLst>
                                            <p:cond delay="1668"/>
                                          </p:stCondLst>
                                        </p:cTn>
                                        <p:tgtEl>
                                          <p:spTgt spid="7"/>
                                        </p:tgtEl>
                                      </p:cBhvr>
                                      <p:to x="100000" y="100000"/>
                                    </p:animScale>
                                    <p:animScale>
                                      <p:cBhvr>
                                        <p:cTn id="51" dur="26">
                                          <p:stCondLst>
                                            <p:cond delay="1808"/>
                                          </p:stCondLst>
                                        </p:cTn>
                                        <p:tgtEl>
                                          <p:spTgt spid="7"/>
                                        </p:tgtEl>
                                      </p:cBhvr>
                                      <p:to x="100000" y="95000"/>
                                    </p:animScale>
                                    <p:animScale>
                                      <p:cBhvr>
                                        <p:cTn id="52" dur="166" decel="50000">
                                          <p:stCondLst>
                                            <p:cond delay="1834"/>
                                          </p:stCondLst>
                                        </p:cTn>
                                        <p:tgtEl>
                                          <p:spTgt spid="7"/>
                                        </p:tgtEl>
                                      </p:cBhvr>
                                      <p:to x="100000" y="100000"/>
                                    </p:animScale>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4">
                                            <p:txEl>
                                              <p:pRg st="7" end="7"/>
                                            </p:txEl>
                                          </p:spTgt>
                                        </p:tgtEl>
                                        <p:attrNameLst>
                                          <p:attrName>style.visibility</p:attrName>
                                        </p:attrNameLst>
                                      </p:cBhvr>
                                      <p:to>
                                        <p:strVal val="visible"/>
                                      </p:to>
                                    </p:set>
                                    <p:anim calcmode="lin" valueType="num">
                                      <p:cBhvr additive="base">
                                        <p:cTn id="57"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additive="base">
                                        <p:cTn id="63" dur="500" fill="hold"/>
                                        <p:tgtEl>
                                          <p:spTgt spid="8"/>
                                        </p:tgtEl>
                                        <p:attrNameLst>
                                          <p:attrName>ppt_x</p:attrName>
                                        </p:attrNameLst>
                                      </p:cBhvr>
                                      <p:tavLst>
                                        <p:tav tm="0">
                                          <p:val>
                                            <p:strVal val="#ppt_x"/>
                                          </p:val>
                                        </p:tav>
                                        <p:tav tm="100000">
                                          <p:val>
                                            <p:strVal val="#ppt_x"/>
                                          </p:val>
                                        </p:tav>
                                      </p:tavLst>
                                    </p:anim>
                                    <p:anim calcmode="lin" valueType="num">
                                      <p:cBhvr additive="base">
                                        <p:cTn id="6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8"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ubtitle 1"/>
          <p:cNvSpPr>
            <a:spLocks noGrp="1"/>
          </p:cNvSpPr>
          <p:nvPr>
            <p:ph type="subTitle"/>
          </p:nvPr>
        </p:nvSpPr>
        <p:spPr>
          <a:xfrm>
            <a:off x="309717" y="634341"/>
            <a:ext cx="8229240" cy="5589318"/>
          </a:xfrm>
        </p:spPr>
        <p:txBody>
          <a:bodyPr/>
          <a:lstStyle/>
          <a:p>
            <a:r>
              <a:rPr lang="en-US" sz="4400" b="1" dirty="0">
                <a:solidFill>
                  <a:srgbClr val="002060"/>
                </a:solidFill>
              </a:rPr>
              <a:t>Would you use/try  </a:t>
            </a:r>
          </a:p>
          <a:p>
            <a:r>
              <a:rPr lang="en-US" dirty="0"/>
              <a:t>A drug which is </a:t>
            </a:r>
            <a:br>
              <a:rPr lang="en-US" dirty="0"/>
            </a:br>
            <a:r>
              <a:rPr lang="en-US" dirty="0"/>
              <a:t> -</a:t>
            </a:r>
            <a:r>
              <a:rPr lang="en-US" b="1" dirty="0">
                <a:solidFill>
                  <a:srgbClr val="0070C0"/>
                </a:solidFill>
              </a:rPr>
              <a:t>Safe</a:t>
            </a:r>
            <a:r>
              <a:rPr lang="en-US" dirty="0"/>
              <a:t> </a:t>
            </a:r>
            <a:br>
              <a:rPr lang="en-US" dirty="0"/>
            </a:br>
            <a:r>
              <a:rPr lang="en-US" dirty="0"/>
              <a:t>-</a:t>
            </a:r>
            <a:r>
              <a:rPr lang="en-US" b="1" dirty="0">
                <a:solidFill>
                  <a:srgbClr val="0070C0"/>
                </a:solidFill>
              </a:rPr>
              <a:t>Cheap</a:t>
            </a:r>
            <a:r>
              <a:rPr lang="en-US" dirty="0"/>
              <a:t>,</a:t>
            </a:r>
            <a:br>
              <a:rPr lang="en-US" dirty="0"/>
            </a:br>
            <a:r>
              <a:rPr lang="en-US" dirty="0"/>
              <a:t> -been </a:t>
            </a:r>
            <a:r>
              <a:rPr lang="en-US" b="1" dirty="0">
                <a:solidFill>
                  <a:srgbClr val="0070C0"/>
                </a:solidFill>
              </a:rPr>
              <a:t>Long in use</a:t>
            </a:r>
            <a:br>
              <a:rPr lang="en-US" b="1" dirty="0">
                <a:solidFill>
                  <a:srgbClr val="0070C0"/>
                </a:solidFill>
              </a:rPr>
            </a:br>
            <a:r>
              <a:rPr lang="en-US" b="1" dirty="0">
                <a:solidFill>
                  <a:srgbClr val="0070C0"/>
                </a:solidFill>
              </a:rPr>
              <a:t> </a:t>
            </a:r>
            <a:r>
              <a:rPr lang="en-US" dirty="0"/>
              <a:t>- </a:t>
            </a:r>
            <a:r>
              <a:rPr lang="en-US" b="1" dirty="0">
                <a:solidFill>
                  <a:srgbClr val="0070C0"/>
                </a:solidFill>
              </a:rPr>
              <a:t>effective </a:t>
            </a:r>
            <a:r>
              <a:rPr lang="en-US" dirty="0"/>
              <a:t>in lowering Ammonia</a:t>
            </a:r>
            <a:r>
              <a:rPr lang="en-US" b="1" dirty="0"/>
              <a:t>. </a:t>
            </a:r>
            <a:br>
              <a:rPr lang="en-US" b="1" dirty="0"/>
            </a:br>
            <a:r>
              <a:rPr lang="en-US" b="1" dirty="0"/>
              <a:t> -</a:t>
            </a:r>
            <a:r>
              <a:rPr lang="en-US" dirty="0"/>
              <a:t>with </a:t>
            </a:r>
            <a:r>
              <a:rPr lang="en-US" b="1" dirty="0">
                <a:solidFill>
                  <a:srgbClr val="0070C0"/>
                </a:solidFill>
              </a:rPr>
              <a:t>good clinical response</a:t>
            </a:r>
            <a:br>
              <a:rPr lang="en-US" dirty="0"/>
            </a:br>
            <a:r>
              <a:rPr lang="en-US" dirty="0"/>
              <a:t>     in patients with</a:t>
            </a:r>
            <a:br>
              <a:rPr lang="en-US" dirty="0"/>
            </a:br>
            <a:r>
              <a:rPr lang="en-US" dirty="0"/>
              <a:t> </a:t>
            </a:r>
            <a:r>
              <a:rPr lang="en-US" b="1" i="1" u="sng" dirty="0">
                <a:solidFill>
                  <a:srgbClr val="0070C0"/>
                </a:solidFill>
              </a:rPr>
              <a:t>overt HE &amp; known chronic liver disease </a:t>
            </a:r>
          </a:p>
          <a:p>
            <a:r>
              <a:rPr lang="en-US" b="1" dirty="0">
                <a:solidFill>
                  <a:srgbClr val="7030A0"/>
                </a:solidFill>
              </a:rPr>
              <a:t>without checking the Ammonia</a:t>
            </a:r>
            <a:r>
              <a:rPr lang="en-US" dirty="0"/>
              <a:t>. </a:t>
            </a:r>
          </a:p>
        </p:txBody>
      </p:sp>
    </p:spTree>
    <p:extLst>
      <p:ext uri="{BB962C8B-B14F-4D97-AF65-F5344CB8AC3E}">
        <p14:creationId xmlns:p14="http://schemas.microsoft.com/office/powerpoint/2010/main" val="36074765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fade">
                                      <p:cBhvr>
                                        <p:cTn id="7" dur="500"/>
                                        <p:tgtEl>
                                          <p:spTgt spid="2">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
                                            <p:txEl>
                                              <p:pRg st="2" end="2"/>
                                            </p:txEl>
                                          </p:spTgt>
                                        </p:tgtEl>
                                        <p:attrNameLst>
                                          <p:attrName>style.visibility</p:attrName>
                                        </p:attrNameLst>
                                      </p:cBhvr>
                                      <p:to>
                                        <p:strVal val="visible"/>
                                      </p:to>
                                    </p:set>
                                    <p:animEffect transition="in" filter="fade">
                                      <p:cBhvr>
                                        <p:cTn id="12" dur="1000"/>
                                        <p:tgtEl>
                                          <p:spTgt spid="2">
                                            <p:txEl>
                                              <p:pRg st="2" end="2"/>
                                            </p:txEl>
                                          </p:spTgt>
                                        </p:tgtEl>
                                      </p:cBhvr>
                                    </p:animEffect>
                                    <p:anim calcmode="lin" valueType="num">
                                      <p:cBhvr>
                                        <p:cTn id="13"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2"/>
          <p:cNvSpPr>
            <a:spLocks noGrp="1"/>
          </p:cNvSpPr>
          <p:nvPr>
            <p:ph type="title"/>
          </p:nvPr>
        </p:nvSpPr>
        <p:spPr>
          <a:xfrm>
            <a:off x="206478" y="878284"/>
            <a:ext cx="8229240" cy="1144800"/>
          </a:xfrm>
        </p:spPr>
        <p:txBody>
          <a:bodyPr/>
          <a:lstStyle/>
          <a:p>
            <a:br>
              <a:rPr lang="en-US" b="1" dirty="0">
                <a:solidFill>
                  <a:srgbClr val="002060"/>
                </a:solidFill>
              </a:rPr>
            </a:br>
            <a:r>
              <a:rPr lang="en-US" b="1" dirty="0">
                <a:solidFill>
                  <a:srgbClr val="002060"/>
                </a:solidFill>
              </a:rPr>
              <a:t>     Would you use/try  </a:t>
            </a:r>
            <a:br>
              <a:rPr lang="en-US" b="1" dirty="0">
                <a:solidFill>
                  <a:srgbClr val="002060"/>
                </a:solidFill>
              </a:rPr>
            </a:br>
            <a:endParaRPr lang="en-US" dirty="0"/>
          </a:p>
        </p:txBody>
      </p:sp>
      <p:sp>
        <p:nvSpPr>
          <p:cNvPr id="2" name="Subtitle 1"/>
          <p:cNvSpPr>
            <a:spLocks noGrp="1"/>
          </p:cNvSpPr>
          <p:nvPr>
            <p:ph type="body"/>
          </p:nvPr>
        </p:nvSpPr>
        <p:spPr>
          <a:xfrm>
            <a:off x="457200" y="3256945"/>
            <a:ext cx="8229240" cy="1144800"/>
          </a:xfrm>
        </p:spPr>
        <p:txBody>
          <a:bodyPr>
            <a:noAutofit/>
          </a:bodyPr>
          <a:lstStyle/>
          <a:p>
            <a:r>
              <a:rPr lang="en-US" sz="2400" dirty="0"/>
              <a:t>A drug which is</a:t>
            </a:r>
          </a:p>
          <a:p>
            <a:r>
              <a:rPr lang="en-US" sz="2400" dirty="0"/>
              <a:t> -</a:t>
            </a:r>
            <a:r>
              <a:rPr lang="en-US" sz="2400" b="1" dirty="0">
                <a:solidFill>
                  <a:srgbClr val="0070C0"/>
                </a:solidFill>
              </a:rPr>
              <a:t>Safe</a:t>
            </a:r>
          </a:p>
          <a:p>
            <a:r>
              <a:rPr lang="en-US" sz="2400" dirty="0"/>
              <a:t> -</a:t>
            </a:r>
            <a:r>
              <a:rPr lang="en-US" sz="2400" b="1" dirty="0">
                <a:solidFill>
                  <a:srgbClr val="0070C0"/>
                </a:solidFill>
              </a:rPr>
              <a:t>Cheap</a:t>
            </a:r>
            <a:endParaRPr lang="en-US" sz="2400" dirty="0"/>
          </a:p>
          <a:p>
            <a:r>
              <a:rPr lang="en-US" sz="2400" dirty="0"/>
              <a:t>-been </a:t>
            </a:r>
            <a:r>
              <a:rPr lang="en-US" sz="2400" b="1" dirty="0">
                <a:solidFill>
                  <a:srgbClr val="0070C0"/>
                </a:solidFill>
              </a:rPr>
              <a:t>Long in use</a:t>
            </a:r>
          </a:p>
          <a:p>
            <a:r>
              <a:rPr lang="en-US" sz="2400" dirty="0"/>
              <a:t>- </a:t>
            </a:r>
            <a:r>
              <a:rPr lang="en-US" sz="2400" b="1" dirty="0">
                <a:solidFill>
                  <a:srgbClr val="0070C0"/>
                </a:solidFill>
              </a:rPr>
              <a:t>effective </a:t>
            </a:r>
            <a:r>
              <a:rPr lang="en-US" sz="2400" dirty="0"/>
              <a:t>in lowering Ammonia</a:t>
            </a:r>
            <a:r>
              <a:rPr lang="en-US" sz="2400" b="1" dirty="0"/>
              <a:t>.</a:t>
            </a:r>
          </a:p>
          <a:p>
            <a:r>
              <a:rPr lang="en-US" sz="2400" b="1" dirty="0"/>
              <a:t> -</a:t>
            </a:r>
            <a:r>
              <a:rPr lang="en-US" sz="2400" dirty="0"/>
              <a:t>with </a:t>
            </a:r>
            <a:r>
              <a:rPr lang="en-US" sz="2400" b="1" dirty="0">
                <a:solidFill>
                  <a:srgbClr val="0070C0"/>
                </a:solidFill>
              </a:rPr>
              <a:t>good clinical response</a:t>
            </a:r>
            <a:br>
              <a:rPr lang="en-US" sz="2400" dirty="0"/>
            </a:br>
            <a:r>
              <a:rPr lang="en-US" sz="2400" dirty="0"/>
              <a:t>     in patients with</a:t>
            </a:r>
            <a:br>
              <a:rPr lang="en-US" sz="2400" dirty="0"/>
            </a:br>
            <a:r>
              <a:rPr lang="en-US" sz="2400" dirty="0"/>
              <a:t> </a:t>
            </a:r>
            <a:r>
              <a:rPr lang="en-US" sz="2400" b="1" i="1" u="sng" dirty="0">
                <a:solidFill>
                  <a:srgbClr val="0070C0"/>
                </a:solidFill>
              </a:rPr>
              <a:t>overt HE &amp; known chronic liver disease </a:t>
            </a:r>
          </a:p>
          <a:p>
            <a:endParaRPr lang="en-US" sz="2400" b="1" i="1" u="sng" dirty="0">
              <a:solidFill>
                <a:srgbClr val="0070C0"/>
              </a:solidFill>
            </a:endParaRPr>
          </a:p>
          <a:p>
            <a:r>
              <a:rPr lang="en-US" sz="2400" b="1" dirty="0">
                <a:solidFill>
                  <a:srgbClr val="7030A0"/>
                </a:solidFill>
              </a:rPr>
              <a:t>without checking the Ammonia</a:t>
            </a:r>
            <a:r>
              <a:rPr lang="en-US" sz="2400" dirty="0"/>
              <a:t>. </a:t>
            </a:r>
          </a:p>
        </p:txBody>
      </p:sp>
    </p:spTree>
    <p:extLst>
      <p:ext uri="{BB962C8B-B14F-4D97-AF65-F5344CB8AC3E}">
        <p14:creationId xmlns:p14="http://schemas.microsoft.com/office/powerpoint/2010/main" val="314058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
                                            <p:txEl>
                                              <p:pRg st="7" end="7"/>
                                            </p:txEl>
                                          </p:spTgt>
                                        </p:tgtEl>
                                        <p:attrNameLst>
                                          <p:attrName>style.visibility</p:attrName>
                                        </p:attrNameLst>
                                      </p:cBhvr>
                                      <p:to>
                                        <p:strVal val="visible"/>
                                      </p:to>
                                    </p:set>
                                    <p:animEffect transition="in" filter="fade">
                                      <p:cBhvr>
                                        <p:cTn id="37"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15503" y="1843087"/>
            <a:ext cx="8075596" cy="3171825"/>
          </a:xfrm>
          <a:prstGeom prst="rect">
            <a:avLst/>
          </a:prstGeom>
        </p:spPr>
      </p:pic>
      <p:sp>
        <p:nvSpPr>
          <p:cNvPr id="5" name="TextBox 4"/>
          <p:cNvSpPr txBox="1"/>
          <p:nvPr/>
        </p:nvSpPr>
        <p:spPr>
          <a:xfrm>
            <a:off x="3676851" y="1963554"/>
            <a:ext cx="1164656" cy="1039528"/>
          </a:xfrm>
          <a:prstGeom prst="rect">
            <a:avLst/>
          </a:prstGeom>
          <a:solidFill>
            <a:schemeClr val="bg1"/>
          </a:solidFill>
        </p:spPr>
        <p:txBody>
          <a:bodyPr wrap="square" rtlCol="0">
            <a:spAutoFit/>
          </a:bodyPr>
          <a:lstStyle/>
          <a:p>
            <a:endParaRPr lang="en-US" dirty="0"/>
          </a:p>
        </p:txBody>
      </p:sp>
      <p:sp>
        <p:nvSpPr>
          <p:cNvPr id="6" name="TextBox 5"/>
          <p:cNvSpPr txBox="1"/>
          <p:nvPr/>
        </p:nvSpPr>
        <p:spPr>
          <a:xfrm>
            <a:off x="3917483" y="5135379"/>
            <a:ext cx="1058779" cy="369332"/>
          </a:xfrm>
          <a:prstGeom prst="rect">
            <a:avLst/>
          </a:prstGeom>
          <a:noFill/>
        </p:spPr>
        <p:txBody>
          <a:bodyPr wrap="square" rtlCol="0">
            <a:spAutoFit/>
          </a:bodyPr>
          <a:lstStyle/>
          <a:p>
            <a:r>
              <a:rPr lang="en-US" dirty="0"/>
              <a:t>2022</a:t>
            </a:r>
          </a:p>
        </p:txBody>
      </p:sp>
    </p:spTree>
    <p:extLst>
      <p:ext uri="{BB962C8B-B14F-4D97-AF65-F5344CB8AC3E}">
        <p14:creationId xmlns:p14="http://schemas.microsoft.com/office/powerpoint/2010/main" val="32278825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ubtitle 3"/>
          <p:cNvSpPr>
            <a:spLocks noGrp="1"/>
          </p:cNvSpPr>
          <p:nvPr>
            <p:ph type="subTitle"/>
          </p:nvPr>
        </p:nvSpPr>
        <p:spPr/>
        <p:txBody>
          <a:bodyPr/>
          <a:lstStyle/>
          <a:p>
            <a:pPr marL="0" indent="0">
              <a:buNone/>
            </a:pPr>
            <a:r>
              <a:rPr lang="en-US" dirty="0"/>
              <a:t>	</a:t>
            </a:r>
          </a:p>
        </p:txBody>
      </p:sp>
      <p:pic>
        <p:nvPicPr>
          <p:cNvPr id="6" name="Picture 5"/>
          <p:cNvPicPr>
            <a:picLocks noChangeAspect="1"/>
          </p:cNvPicPr>
          <p:nvPr/>
        </p:nvPicPr>
        <p:blipFill>
          <a:blip r:embed="rId2"/>
          <a:stretch>
            <a:fillRect/>
          </a:stretch>
        </p:blipFill>
        <p:spPr>
          <a:xfrm>
            <a:off x="164082" y="2172402"/>
            <a:ext cx="8437783" cy="2488088"/>
          </a:xfrm>
          <a:prstGeom prst="rect">
            <a:avLst/>
          </a:prstGeom>
        </p:spPr>
      </p:pic>
    </p:spTree>
    <p:extLst>
      <p:ext uri="{BB962C8B-B14F-4D97-AF65-F5344CB8AC3E}">
        <p14:creationId xmlns:p14="http://schemas.microsoft.com/office/powerpoint/2010/main" val="9980652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Subtitle 1"/>
          <p:cNvSpPr>
            <a:spLocks noGrp="1"/>
          </p:cNvSpPr>
          <p:nvPr>
            <p:ph type="subTitle"/>
          </p:nvPr>
        </p:nvSpPr>
        <p:spPr>
          <a:xfrm>
            <a:off x="280219" y="775080"/>
            <a:ext cx="8229240" cy="5307840"/>
          </a:xfrm>
        </p:spPr>
        <p:txBody>
          <a:bodyPr/>
          <a:lstStyle/>
          <a:p>
            <a:r>
              <a:rPr lang="en-US" b="1" dirty="0"/>
              <a:t>Tailoring HE therapy using</a:t>
            </a:r>
            <a:br>
              <a:rPr lang="en-US" b="1" dirty="0"/>
            </a:br>
            <a:r>
              <a:rPr lang="en-US" b="1" dirty="0"/>
              <a:t>ammonia monitoring</a:t>
            </a:r>
            <a:br>
              <a:rPr lang="en-US" b="1" dirty="0"/>
            </a:br>
            <a:r>
              <a:rPr lang="en-US" b="1" dirty="0"/>
              <a:t>        </a:t>
            </a:r>
          </a:p>
          <a:p>
            <a:endParaRPr lang="en-US" b="1" dirty="0"/>
          </a:p>
          <a:p>
            <a:r>
              <a:rPr lang="en-US" b="1" dirty="0"/>
              <a:t>  </a:t>
            </a:r>
            <a:r>
              <a:rPr lang="en-US" b="1" u="sng" dirty="0">
                <a:solidFill>
                  <a:srgbClr val="0070C0"/>
                </a:solidFill>
              </a:rPr>
              <a:t>cannot be routinely recommended. </a:t>
            </a:r>
          </a:p>
          <a:p>
            <a:endParaRPr lang="en-US" b="1" dirty="0"/>
          </a:p>
          <a:p>
            <a:endParaRPr lang="en-US" b="1" dirty="0"/>
          </a:p>
          <a:p>
            <a:r>
              <a:rPr lang="en-US" sz="2000" b="1" dirty="0">
                <a:solidFill>
                  <a:srgbClr val="92D050"/>
                </a:solidFill>
              </a:rPr>
              <a:t>                                                      EASL Guidelines 2022</a:t>
            </a:r>
            <a:endParaRPr lang="en-US" sz="2000" dirty="0">
              <a:solidFill>
                <a:srgbClr val="92D050"/>
              </a:solidFill>
            </a:endParaRPr>
          </a:p>
        </p:txBody>
      </p:sp>
    </p:spTree>
    <p:extLst>
      <p:ext uri="{BB962C8B-B14F-4D97-AF65-F5344CB8AC3E}">
        <p14:creationId xmlns:p14="http://schemas.microsoft.com/office/powerpoint/2010/main" val="42260279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subTitle"/>
          </p:nvPr>
        </p:nvSpPr>
        <p:spPr>
          <a:xfrm>
            <a:off x="117987" y="1055265"/>
            <a:ext cx="8229240" cy="5307840"/>
          </a:xfrm>
        </p:spPr>
        <p:txBody>
          <a:bodyPr/>
          <a:lstStyle/>
          <a:p>
            <a:r>
              <a:rPr lang="en-US" b="1" dirty="0"/>
              <a:t>Ammonia level has negative predictive value,</a:t>
            </a:r>
            <a:r>
              <a:rPr lang="en-US" dirty="0"/>
              <a:t> </a:t>
            </a:r>
            <a:br>
              <a:rPr lang="en-US" dirty="0"/>
            </a:br>
            <a:br>
              <a:rPr lang="en-US" dirty="0"/>
            </a:br>
            <a:r>
              <a:rPr lang="en-US" dirty="0"/>
              <a:t>                               </a:t>
            </a:r>
            <a:r>
              <a:rPr lang="en-US" b="1" dirty="0"/>
              <a:t>and </a:t>
            </a:r>
            <a:br>
              <a:rPr lang="en-US" b="1" dirty="0"/>
            </a:br>
            <a:r>
              <a:rPr lang="en-US" b="1" dirty="0"/>
              <a:t>normal ammonia in a patient with cirrhosis and delirium should prompt renewed </a:t>
            </a:r>
            <a:br>
              <a:rPr lang="en-US" b="1" dirty="0"/>
            </a:br>
            <a:r>
              <a:rPr lang="en-US" b="1" dirty="0"/>
              <a:t>                                 or </a:t>
            </a:r>
            <a:br>
              <a:rPr lang="en-US" b="1" dirty="0"/>
            </a:br>
            <a:r>
              <a:rPr lang="en-US" b="1" dirty="0"/>
              <a:t>further differential diagnostic work- up for other causes of delirium</a:t>
            </a:r>
            <a:endParaRPr lang="en-US" dirty="0"/>
          </a:p>
        </p:txBody>
      </p:sp>
    </p:spTree>
    <p:extLst>
      <p:ext uri="{BB962C8B-B14F-4D97-AF65-F5344CB8AC3E}">
        <p14:creationId xmlns:p14="http://schemas.microsoft.com/office/powerpoint/2010/main" val="16842858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160733" y="1073427"/>
            <a:ext cx="8229240" cy="1144800"/>
          </a:xfrm>
        </p:spPr>
        <p:txBody>
          <a:bodyPr/>
          <a:lstStyle/>
          <a:p>
            <a:pPr algn="ctr"/>
            <a:br>
              <a:rPr lang="en-US" b="1" dirty="0">
                <a:effectLst>
                  <a:outerShdw blurRad="38100" dist="38100" dir="2700000" algn="tl">
                    <a:srgbClr val="000000">
                      <a:alpha val="43137"/>
                    </a:srgbClr>
                  </a:outerShdw>
                </a:effectLst>
              </a:rPr>
            </a:br>
            <a:r>
              <a:rPr lang="en-US" b="1" dirty="0">
                <a:solidFill>
                  <a:srgbClr val="7030A0"/>
                </a:solidFill>
                <a:effectLst>
                  <a:outerShdw blurRad="38100" dist="38100" dir="2700000" algn="tl">
                    <a:srgbClr val="000000">
                      <a:alpha val="43137"/>
                    </a:srgbClr>
                  </a:outerShdw>
                </a:effectLst>
              </a:rPr>
              <a:t>DEFINITION OF HE</a:t>
            </a:r>
            <a:br>
              <a:rPr lang="en-US" b="1" dirty="0">
                <a:effectLst>
                  <a:outerShdw blurRad="38100" dist="38100" dir="2700000" algn="tl">
                    <a:srgbClr val="000000">
                      <a:alpha val="43137"/>
                    </a:srgbClr>
                  </a:outerShdw>
                </a:effectLst>
              </a:rPr>
            </a:br>
            <a:endParaRPr lang="en-US" b="1" dirty="0">
              <a:effectLst>
                <a:outerShdw blurRad="38100" dist="38100" dir="2700000" algn="tl">
                  <a:srgbClr val="000000">
                    <a:alpha val="43137"/>
                  </a:srgbClr>
                </a:outerShdw>
              </a:effectLst>
            </a:endParaRPr>
          </a:p>
        </p:txBody>
      </p:sp>
      <p:sp>
        <p:nvSpPr>
          <p:cNvPr id="3" name="Subtitle 2"/>
          <p:cNvSpPr>
            <a:spLocks noGrp="1"/>
          </p:cNvSpPr>
          <p:nvPr>
            <p:ph type="subTitle"/>
          </p:nvPr>
        </p:nvSpPr>
        <p:spPr>
          <a:xfrm>
            <a:off x="497927" y="2069432"/>
            <a:ext cx="8860055" cy="4667399"/>
          </a:xfrm>
        </p:spPr>
        <p:txBody>
          <a:bodyPr/>
          <a:lstStyle/>
          <a:p>
            <a:r>
              <a:rPr lang="en-US" sz="3200" dirty="0">
                <a:solidFill>
                  <a:srgbClr val="00B0F0"/>
                </a:solidFill>
              </a:rPr>
              <a:t>  </a:t>
            </a:r>
            <a:br>
              <a:rPr lang="en-US" sz="3200" dirty="0">
                <a:solidFill>
                  <a:srgbClr val="00B0F0"/>
                </a:solidFill>
              </a:rPr>
            </a:br>
            <a:r>
              <a:rPr lang="en-US" sz="3200" dirty="0">
                <a:solidFill>
                  <a:srgbClr val="00B0F0"/>
                </a:solidFill>
              </a:rPr>
              <a:t> </a:t>
            </a:r>
            <a:r>
              <a:rPr lang="en-US" sz="3200" b="1" dirty="0">
                <a:solidFill>
                  <a:srgbClr val="0070C0"/>
                </a:solidFill>
              </a:rPr>
              <a:t>is a brain dysfunction caused by liver</a:t>
            </a:r>
            <a:br>
              <a:rPr lang="en-US" sz="3200" b="1" dirty="0">
                <a:solidFill>
                  <a:srgbClr val="0070C0"/>
                </a:solidFill>
              </a:rPr>
            </a:br>
            <a:r>
              <a:rPr lang="en-US" sz="3200" b="1" dirty="0">
                <a:solidFill>
                  <a:srgbClr val="0070C0"/>
                </a:solidFill>
              </a:rPr>
              <a:t>        insufficiency and/or PSS</a:t>
            </a:r>
            <a:br>
              <a:rPr lang="en-US" sz="3200" dirty="0">
                <a:solidFill>
                  <a:srgbClr val="00B0F0"/>
                </a:solidFill>
              </a:rPr>
            </a:br>
            <a:br>
              <a:rPr lang="en-US" sz="3200" dirty="0">
                <a:solidFill>
                  <a:srgbClr val="00B0F0"/>
                </a:solidFill>
              </a:rPr>
            </a:br>
            <a:r>
              <a:rPr lang="en-US" sz="3200" dirty="0">
                <a:solidFill>
                  <a:srgbClr val="00B0F0"/>
                </a:solidFill>
              </a:rPr>
              <a:t> </a:t>
            </a:r>
          </a:p>
          <a:p>
            <a:endParaRPr lang="en-US" sz="3200" dirty="0">
              <a:solidFill>
                <a:srgbClr val="00B0F0"/>
              </a:solidFill>
            </a:endParaRPr>
          </a:p>
          <a:p>
            <a:endParaRPr lang="en-US" sz="3200" dirty="0">
              <a:solidFill>
                <a:srgbClr val="00B0F0"/>
              </a:solidFill>
            </a:endParaRPr>
          </a:p>
          <a:p>
            <a:endParaRPr lang="en-US" sz="3200" dirty="0">
              <a:solidFill>
                <a:srgbClr val="00B0F0"/>
              </a:solidFill>
            </a:endParaRPr>
          </a:p>
          <a:p>
            <a:endParaRPr lang="en-US" sz="3200" dirty="0">
              <a:solidFill>
                <a:srgbClr val="00B0F0"/>
              </a:solidFill>
            </a:endParaRPr>
          </a:p>
          <a:p>
            <a:r>
              <a:rPr lang="en-US" sz="1200" dirty="0">
                <a:solidFill>
                  <a:srgbClr val="00B0F0"/>
                </a:solidFill>
              </a:rPr>
              <a:t>            manifests as a wide</a:t>
            </a:r>
            <a:r>
              <a:rPr lang="en-US" sz="1200" dirty="0"/>
              <a:t> </a:t>
            </a:r>
            <a:r>
              <a:rPr lang="en-US" sz="1200" dirty="0">
                <a:solidFill>
                  <a:srgbClr val="7030A0"/>
                </a:solidFill>
              </a:rPr>
              <a:t>spectrum</a:t>
            </a:r>
            <a:r>
              <a:rPr lang="en-US" sz="1200" dirty="0">
                <a:solidFill>
                  <a:srgbClr val="00B0F0"/>
                </a:solidFill>
              </a:rPr>
              <a:t> of neurological or psychiatric abnormalities ranging from </a:t>
            </a:r>
            <a:br>
              <a:rPr lang="en-US" sz="1600" dirty="0">
                <a:solidFill>
                  <a:srgbClr val="00B0F0"/>
                </a:solidFill>
              </a:rPr>
            </a:br>
            <a:r>
              <a:rPr lang="en-US" sz="1600" dirty="0">
                <a:solidFill>
                  <a:srgbClr val="00B0F0"/>
                </a:solidFill>
              </a:rPr>
              <a:t>                                  </a:t>
            </a:r>
            <a:r>
              <a:rPr lang="en-US" sz="1800" dirty="0">
                <a:solidFill>
                  <a:srgbClr val="7030A0"/>
                </a:solidFill>
              </a:rPr>
              <a:t>subclinical alterations to coma.</a:t>
            </a:r>
            <a:br>
              <a:rPr lang="en-US" sz="2800" dirty="0">
                <a:solidFill>
                  <a:srgbClr val="7030A0"/>
                </a:solidFill>
              </a:rPr>
            </a:br>
            <a:endParaRPr lang="en-US" dirty="0">
              <a:solidFill>
                <a:srgbClr val="7030A0"/>
              </a:solidFill>
            </a:endParaRPr>
          </a:p>
        </p:txBody>
      </p:sp>
    </p:spTree>
    <p:extLst>
      <p:ext uri="{BB962C8B-B14F-4D97-AF65-F5344CB8AC3E}">
        <p14:creationId xmlns:p14="http://schemas.microsoft.com/office/powerpoint/2010/main" val="20372247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600200" y="2381250"/>
            <a:ext cx="5943600" cy="2095500"/>
          </a:xfrm>
          <a:prstGeom prst="rect">
            <a:avLst/>
          </a:prstGeom>
        </p:spPr>
      </p:pic>
      <p:sp>
        <p:nvSpPr>
          <p:cNvPr id="4" name="Rectangle 3"/>
          <p:cNvSpPr/>
          <p:nvPr/>
        </p:nvSpPr>
        <p:spPr>
          <a:xfrm>
            <a:off x="2761444" y="5117957"/>
            <a:ext cx="3415238" cy="369332"/>
          </a:xfrm>
          <a:prstGeom prst="rect">
            <a:avLst/>
          </a:prstGeom>
          <a:solidFill>
            <a:schemeClr val="accent2">
              <a:lumMod val="20000"/>
              <a:lumOff val="80000"/>
            </a:schemeClr>
          </a:solidFill>
        </p:spPr>
        <p:txBody>
          <a:bodyPr wrap="square">
            <a:spAutoFit/>
          </a:bodyPr>
          <a:lstStyle/>
          <a:p>
            <a:r>
              <a:rPr lang="en-US" b="1" dirty="0">
                <a:solidFill>
                  <a:srgbClr val="92D050"/>
                </a:solidFill>
              </a:rPr>
              <a:t>    EASL Guidelines 2022</a:t>
            </a:r>
            <a:endParaRPr lang="en-US" dirty="0"/>
          </a:p>
        </p:txBody>
      </p:sp>
    </p:spTree>
    <p:extLst>
      <p:ext uri="{BB962C8B-B14F-4D97-AF65-F5344CB8AC3E}">
        <p14:creationId xmlns:p14="http://schemas.microsoft.com/office/powerpoint/2010/main" val="39732612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idx="4294967295"/>
          </p:nvPr>
        </p:nvSpPr>
        <p:spPr>
          <a:xfrm>
            <a:off x="424522" y="1015711"/>
            <a:ext cx="7391400" cy="1344682"/>
          </a:xfrm>
          <a:prstGeom prst="rect">
            <a:avLst/>
          </a:prstGeom>
        </p:spPr>
        <p:txBody>
          <a:bodyPr/>
          <a:lstStyle/>
          <a:p>
            <a:r>
              <a:rPr lang="en-US" dirty="0"/>
              <a:t>High serum ammonia levels alone</a:t>
            </a:r>
            <a:br>
              <a:rPr lang="en-US" dirty="0"/>
            </a:br>
            <a:r>
              <a:rPr lang="en-US" dirty="0"/>
              <a:t> </a:t>
            </a:r>
            <a:r>
              <a:rPr lang="en-US" sz="3200" b="1" dirty="0">
                <a:solidFill>
                  <a:srgbClr val="002060"/>
                </a:solidFill>
              </a:rPr>
              <a:t>add No value </a:t>
            </a:r>
            <a:r>
              <a:rPr lang="en-US" dirty="0"/>
              <a:t>to patients with chronic liver disease who experience HE.</a:t>
            </a:r>
          </a:p>
          <a:p>
            <a:endParaRPr lang="en-US" dirty="0"/>
          </a:p>
          <a:p>
            <a:endParaRPr lang="en-US" dirty="0"/>
          </a:p>
        </p:txBody>
      </p:sp>
      <p:sp>
        <p:nvSpPr>
          <p:cNvPr id="4" name="Rectangle 1"/>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rgbClr val="5B616B"/>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200" b="0" i="0" u="none" strike="noStrike" cap="none" normalizeH="0" baseline="0">
                <a:ln>
                  <a:noFill/>
                </a:ln>
                <a:solidFill>
                  <a:srgbClr val="0071BC"/>
                </a:solidFill>
                <a:effectLst/>
                <a:latin typeface="BlinkMacSystemFont"/>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 name="Rectangle 2"/>
          <p:cNvSpPr>
            <a:spLocks noChangeArrowheads="1"/>
          </p:cNvSpPr>
          <p:nvPr/>
        </p:nvSpPr>
        <p:spPr bwMode="auto">
          <a:xfrm>
            <a:off x="89647" y="1748118"/>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a:ln>
                <a:noFill/>
              </a:ln>
              <a:solidFill>
                <a:srgbClr val="5B616B"/>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br>
              <a:rPr kumimoji="0" lang="en-US" altLang="en-US" sz="1200" b="0" i="0" u="none" strike="noStrike" cap="none" normalizeH="0" baseline="0">
                <a:ln>
                  <a:noFill/>
                </a:ln>
                <a:solidFill>
                  <a:srgbClr val="0071BC"/>
                </a:solidFill>
                <a:effectLst/>
                <a:latin typeface="BlinkMacSystemFont"/>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 name="Rectangle 3"/>
          <p:cNvSpPr>
            <a:spLocks noChangeArrowheads="1"/>
          </p:cNvSpPr>
          <p:nvPr/>
        </p:nvSpPr>
        <p:spPr bwMode="auto">
          <a:xfrm>
            <a:off x="242047" y="1808185"/>
            <a:ext cx="65" cy="1846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5B616B"/>
              </a:solidFill>
              <a:effectLst/>
              <a:latin typeface="BlinkMacSystemFont"/>
            </a:endParaRPr>
          </a:p>
        </p:txBody>
      </p:sp>
      <p:sp>
        <p:nvSpPr>
          <p:cNvPr id="7" name="Rectangle 4"/>
          <p:cNvSpPr>
            <a:spLocks noChangeArrowheads="1"/>
          </p:cNvSpPr>
          <p:nvPr/>
        </p:nvSpPr>
        <p:spPr bwMode="auto">
          <a:xfrm>
            <a:off x="152400" y="152400"/>
            <a:ext cx="9144000" cy="0"/>
          </a:xfrm>
          <a:prstGeom prst="rect">
            <a:avLst/>
          </a:prstGeom>
          <a:solidFill>
            <a:srgbClr val="FFC000"/>
          </a:solidFill>
          <a:ln>
            <a:noFill/>
          </a:ln>
          <a:effec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5B616B"/>
              </a:solidFill>
              <a:effectLst/>
              <a:latin typeface="BlinkMacSystemFon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0" i="0" u="none" strike="noStrike" cap="none" normalizeH="0" baseline="0" dirty="0">
                <a:ln>
                  <a:noFill/>
                </a:ln>
                <a:solidFill>
                  <a:srgbClr val="0071BC"/>
                </a:solidFill>
                <a:effectLst/>
                <a:latin typeface="BlinkMacSystemFont"/>
              </a:rPr>
              <a:t>. </a:t>
            </a:r>
            <a:r>
              <a:rPr kumimoji="0" lang="en-US" altLang="en-US" sz="6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46785" y="6046694"/>
            <a:ext cx="8403914" cy="555057"/>
          </a:xfrm>
          <a:prstGeom prst="rect">
            <a:avLst/>
          </a:prstGeom>
        </p:spPr>
      </p:pic>
      <p:graphicFrame>
        <p:nvGraphicFramePr>
          <p:cNvPr id="2" name="Diagram 1"/>
          <p:cNvGraphicFramePr/>
          <p:nvPr>
            <p:extLst>
              <p:ext uri="{D42A27DB-BD31-4B8C-83A1-F6EECF244321}">
                <p14:modId xmlns:p14="http://schemas.microsoft.com/office/powerpoint/2010/main" val="3942671646"/>
              </p:ext>
            </p:extLst>
          </p:nvPr>
        </p:nvGraphicFramePr>
        <p:xfrm>
          <a:off x="3388659" y="2360392"/>
          <a:ext cx="4043082" cy="34287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234526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ext Placeholder 2"/>
          <p:cNvSpPr>
            <a:spLocks noGrp="1"/>
          </p:cNvSpPr>
          <p:nvPr>
            <p:ph type="body"/>
          </p:nvPr>
        </p:nvSpPr>
        <p:spPr>
          <a:xfrm>
            <a:off x="457200" y="2394933"/>
            <a:ext cx="8229240" cy="3977280"/>
          </a:xfrm>
          <a:prstGeom prst="rect">
            <a:avLst/>
          </a:prstGeom>
        </p:spPr>
        <p:txBody>
          <a:bodyPr>
            <a:normAutofit/>
          </a:bodyPr>
          <a:lstStyle/>
          <a:p>
            <a:r>
              <a:rPr lang="en-US" dirty="0"/>
              <a:t>patients with cirrhosis and 2 episodes of overt HE</a:t>
            </a:r>
            <a:br>
              <a:rPr lang="en-US" dirty="0"/>
            </a:br>
            <a:r>
              <a:rPr lang="en-US" dirty="0"/>
              <a:t>              </a:t>
            </a:r>
          </a:p>
          <a:p>
            <a:pPr marL="0" indent="0">
              <a:buNone/>
            </a:pPr>
            <a:r>
              <a:rPr lang="en-US" dirty="0"/>
              <a:t>                        showed</a:t>
            </a:r>
            <a:br>
              <a:rPr lang="en-US" dirty="0"/>
            </a:br>
            <a:br>
              <a:rPr lang="en-US" dirty="0"/>
            </a:br>
            <a:r>
              <a:rPr lang="en-US" dirty="0"/>
              <a:t>The level of ammonia after recovery was predictive</a:t>
            </a:r>
            <a:br>
              <a:rPr lang="en-US" dirty="0"/>
            </a:br>
            <a:r>
              <a:rPr lang="en-US" dirty="0"/>
              <a:t> of the onset of new episodes of HE</a:t>
            </a:r>
            <a:br>
              <a:rPr lang="en-US" dirty="0"/>
            </a:br>
            <a:br>
              <a:rPr lang="en-US" dirty="0"/>
            </a:br>
            <a:br>
              <a:rPr lang="en-US" dirty="0"/>
            </a:br>
            <a:r>
              <a:rPr lang="en-US" dirty="0"/>
              <a:t>even with mild </a:t>
            </a:r>
            <a:r>
              <a:rPr lang="en-US" dirty="0" err="1"/>
              <a:t>hyperammonaemia</a:t>
            </a:r>
            <a:endParaRPr lang="en-US" dirty="0"/>
          </a:p>
        </p:txBody>
      </p:sp>
      <p:sp>
        <p:nvSpPr>
          <p:cNvPr id="2" name="Title 1"/>
          <p:cNvSpPr>
            <a:spLocks noGrp="1"/>
          </p:cNvSpPr>
          <p:nvPr>
            <p:ph type="title"/>
          </p:nvPr>
        </p:nvSpPr>
        <p:spPr>
          <a:xfrm>
            <a:off x="457200" y="1033017"/>
            <a:ext cx="8229240" cy="1144800"/>
          </a:xfrm>
          <a:prstGeom prst="rect">
            <a:avLst/>
          </a:prstGeom>
        </p:spPr>
        <p:txBody>
          <a:bodyPr/>
          <a:lstStyle/>
          <a:p>
            <a:pPr algn="ctr"/>
            <a:r>
              <a:rPr lang="en-US" b="1" dirty="0"/>
              <a:t>A post hoc analysis </a:t>
            </a:r>
          </a:p>
        </p:txBody>
      </p:sp>
    </p:spTree>
    <p:extLst>
      <p:ext uri="{BB962C8B-B14F-4D97-AF65-F5344CB8AC3E}">
        <p14:creationId xmlns:p14="http://schemas.microsoft.com/office/powerpoint/2010/main" val="3188852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2"/>
          <p:cNvSpPr/>
          <p:nvPr/>
        </p:nvSpPr>
        <p:spPr>
          <a:xfrm>
            <a:off x="154004" y="1305342"/>
            <a:ext cx="8989995" cy="4247317"/>
          </a:xfrm>
          <a:prstGeom prst="rect">
            <a:avLst/>
          </a:prstGeom>
        </p:spPr>
        <p:txBody>
          <a:bodyPr wrap="square">
            <a:spAutoFit/>
          </a:bodyPr>
          <a:lstStyle/>
          <a:p>
            <a:pPr marL="285750" indent="-285750">
              <a:buFont typeface="Wingdings" panose="05000000000000000000" pitchFamily="2" charset="2"/>
              <a:buChar char="q"/>
            </a:pPr>
            <a:r>
              <a:rPr lang="en-US" dirty="0">
                <a:latin typeface="Times New Roman" panose="02020603050405020304" pitchFamily="18" charset="0"/>
              </a:rPr>
              <a:t>Recommendations</a:t>
            </a:r>
            <a:br>
              <a:rPr lang="en-US" dirty="0"/>
            </a:br>
            <a:r>
              <a:rPr lang="en-US" sz="2800" b="1" dirty="0">
                <a:latin typeface="Times New Roman" panose="02020603050405020304" pitchFamily="18" charset="0"/>
              </a:rPr>
              <a:t>Lactulose is recommended as secondary prophylaxis</a:t>
            </a:r>
            <a:br>
              <a:rPr lang="en-US" sz="2800" b="1" dirty="0"/>
            </a:br>
            <a:r>
              <a:rPr lang="en-US" sz="2800" b="1" dirty="0">
                <a:latin typeface="Times New Roman" panose="02020603050405020304" pitchFamily="18" charset="0"/>
              </a:rPr>
              <a:t>following a </a:t>
            </a:r>
            <a:r>
              <a:rPr lang="en-US" sz="2800" b="1" dirty="0">
                <a:latin typeface="Courier New" panose="02070309020205020404" pitchFamily="49" charset="0"/>
              </a:rPr>
              <a:t>fi</a:t>
            </a:r>
            <a:r>
              <a:rPr lang="en-US" sz="2800" b="1" dirty="0">
                <a:latin typeface="Times New Roman" panose="02020603050405020304" pitchFamily="18" charset="0"/>
              </a:rPr>
              <a:t>rst episode of overt HE, and should be</a:t>
            </a:r>
            <a:r>
              <a:rPr lang="en-US" sz="2800" b="1" dirty="0"/>
              <a:t> </a:t>
            </a:r>
            <a:r>
              <a:rPr lang="en-US" sz="2800" b="1" dirty="0">
                <a:latin typeface="Times New Roman" panose="02020603050405020304" pitchFamily="18" charset="0"/>
              </a:rPr>
              <a:t>titrated to obtain 2-3 bowel movements per day</a:t>
            </a:r>
            <a:br>
              <a:rPr lang="en-US" sz="2800" b="1" dirty="0">
                <a:latin typeface="Times New Roman" panose="02020603050405020304" pitchFamily="18" charset="0"/>
              </a:rPr>
            </a:br>
            <a:r>
              <a:rPr lang="en-US" sz="2800" b="1" dirty="0">
                <a:latin typeface="Times New Roman" panose="02020603050405020304" pitchFamily="18" charset="0"/>
              </a:rPr>
              <a:t> </a:t>
            </a:r>
            <a:r>
              <a:rPr lang="en-US" sz="2400" b="1" dirty="0">
                <a:solidFill>
                  <a:srgbClr val="00B050"/>
                </a:solidFill>
                <a:latin typeface="Times New Roman" panose="02020603050405020304" pitchFamily="18" charset="0"/>
              </a:rPr>
              <a:t>(</a:t>
            </a:r>
            <a:r>
              <a:rPr lang="en-US" sz="2400" b="1" dirty="0" err="1">
                <a:solidFill>
                  <a:srgbClr val="00B050"/>
                </a:solidFill>
                <a:latin typeface="Times New Roman" panose="02020603050405020304" pitchFamily="18" charset="0"/>
              </a:rPr>
              <a:t>LoE</a:t>
            </a:r>
            <a:r>
              <a:rPr lang="en-US" sz="2400" b="1" dirty="0">
                <a:solidFill>
                  <a:srgbClr val="00B050"/>
                </a:solidFill>
                <a:latin typeface="Times New Roman" panose="02020603050405020304" pitchFamily="18" charset="0"/>
              </a:rPr>
              <a:t> 1,strong recommendation, 96% consensus).</a:t>
            </a:r>
          </a:p>
          <a:p>
            <a:pPr marL="457200" indent="-457200">
              <a:buFont typeface="Wingdings" panose="05000000000000000000" pitchFamily="2" charset="2"/>
              <a:buChar char="q"/>
            </a:pPr>
            <a:br>
              <a:rPr lang="en-US" sz="2400" b="1" dirty="0">
                <a:solidFill>
                  <a:srgbClr val="00B050"/>
                </a:solidFill>
              </a:rPr>
            </a:br>
            <a:r>
              <a:rPr lang="en-US" sz="2800" b="1" dirty="0" err="1">
                <a:latin typeface="Times New Roman" panose="02020603050405020304" pitchFamily="18" charset="0"/>
              </a:rPr>
              <a:t>Rifaximin</a:t>
            </a:r>
            <a:r>
              <a:rPr lang="en-US" sz="2800" b="1" dirty="0">
                <a:latin typeface="Times New Roman" panose="02020603050405020304" pitchFamily="18" charset="0"/>
              </a:rPr>
              <a:t> as an adjunct to lactulose is recommended as</a:t>
            </a:r>
            <a:r>
              <a:rPr lang="en-US" sz="2800" b="1" dirty="0"/>
              <a:t> </a:t>
            </a:r>
            <a:r>
              <a:rPr lang="en-US" sz="2800" b="1" dirty="0">
                <a:latin typeface="Times New Roman" panose="02020603050405020304" pitchFamily="18" charset="0"/>
              </a:rPr>
              <a:t>secondary prophylaxis following &gt;</a:t>
            </a:r>
            <a:r>
              <a:rPr lang="en-US" sz="2800" b="1" dirty="0">
                <a:latin typeface="Courier New" panose="02070309020205020404" pitchFamily="49" charset="0"/>
              </a:rPr>
              <a:t>−</a:t>
            </a:r>
            <a:r>
              <a:rPr lang="en-US" sz="2800" b="1" dirty="0">
                <a:latin typeface="Times New Roman" panose="02020603050405020304" pitchFamily="18" charset="0"/>
              </a:rPr>
              <a:t>1 additional episodes of</a:t>
            </a:r>
            <a:r>
              <a:rPr lang="en-US" sz="2800" b="1" dirty="0"/>
              <a:t> </a:t>
            </a:r>
            <a:r>
              <a:rPr lang="en-US" sz="2800" b="1" dirty="0">
                <a:latin typeface="Times New Roman" panose="02020603050405020304" pitchFamily="18" charset="0"/>
              </a:rPr>
              <a:t>overt HE within 6 months of the </a:t>
            </a:r>
            <a:r>
              <a:rPr lang="en-US" sz="2800" b="1" dirty="0">
                <a:latin typeface="Courier New" panose="02070309020205020404" pitchFamily="49" charset="0"/>
              </a:rPr>
              <a:t>fi</a:t>
            </a:r>
            <a:r>
              <a:rPr lang="en-US" sz="2800" b="1" dirty="0">
                <a:latin typeface="Times New Roman" panose="02020603050405020304" pitchFamily="18" charset="0"/>
              </a:rPr>
              <a:t>rst one </a:t>
            </a:r>
            <a:r>
              <a:rPr lang="en-US" sz="2800" b="1" dirty="0">
                <a:solidFill>
                  <a:srgbClr val="00B050"/>
                </a:solidFill>
                <a:latin typeface="Times New Roman" panose="02020603050405020304" pitchFamily="18" charset="0"/>
              </a:rPr>
              <a:t>(</a:t>
            </a:r>
            <a:r>
              <a:rPr lang="en-US" sz="2400" b="1" dirty="0" err="1">
                <a:solidFill>
                  <a:srgbClr val="00B050"/>
                </a:solidFill>
                <a:latin typeface="Times New Roman" panose="02020603050405020304" pitchFamily="18" charset="0"/>
              </a:rPr>
              <a:t>LoE</a:t>
            </a:r>
            <a:r>
              <a:rPr lang="en-US" sz="2400" b="1" dirty="0">
                <a:solidFill>
                  <a:srgbClr val="00B050"/>
                </a:solidFill>
                <a:latin typeface="Times New Roman" panose="02020603050405020304" pitchFamily="18" charset="0"/>
              </a:rPr>
              <a:t> 2, strong</a:t>
            </a:r>
            <a:r>
              <a:rPr lang="en-US" sz="2400" b="1" dirty="0">
                <a:solidFill>
                  <a:srgbClr val="00B050"/>
                </a:solidFill>
              </a:rPr>
              <a:t> </a:t>
            </a:r>
            <a:r>
              <a:rPr lang="en-US" sz="2400" b="1" dirty="0">
                <a:solidFill>
                  <a:srgbClr val="00B050"/>
                </a:solidFill>
                <a:latin typeface="Times New Roman" panose="02020603050405020304" pitchFamily="18" charset="0"/>
              </a:rPr>
              <a:t>recommendation, 92% consensus</a:t>
            </a:r>
            <a:r>
              <a:rPr lang="en-US" sz="2800" b="1" dirty="0">
                <a:solidFill>
                  <a:srgbClr val="00B050"/>
                </a:solidFill>
                <a:latin typeface="Times New Roman" panose="02020603050405020304" pitchFamily="18" charset="0"/>
              </a:rPr>
              <a:t>)</a:t>
            </a:r>
            <a:endParaRPr lang="en-US" sz="2800" b="1" dirty="0">
              <a:solidFill>
                <a:srgbClr val="00B050"/>
              </a:solidFill>
            </a:endParaRPr>
          </a:p>
        </p:txBody>
      </p:sp>
    </p:spTree>
    <p:extLst>
      <p:ext uri="{BB962C8B-B14F-4D97-AF65-F5344CB8AC3E}">
        <p14:creationId xmlns:p14="http://schemas.microsoft.com/office/powerpoint/2010/main" val="1314121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92520" y="1349798"/>
            <a:ext cx="8093918" cy="3000976"/>
          </a:xfrm>
          <a:prstGeom prst="rect">
            <a:avLst/>
          </a:prstGeom>
        </p:spPr>
      </p:pic>
      <p:pic>
        <p:nvPicPr>
          <p:cNvPr id="4" name="Picture 3">
            <a:extLst>
              <a:ext uri="{FF2B5EF4-FFF2-40B4-BE49-F238E27FC236}">
                <a16:creationId xmlns:a16="http://schemas.microsoft.com/office/drawing/2014/main" id="{C6B993F3-E6EE-4094-9378-12BEA67C96F9}"/>
              </a:ext>
            </a:extLst>
          </p:cNvPr>
          <p:cNvPicPr>
            <a:picLocks noChangeAspect="1"/>
          </p:cNvPicPr>
          <p:nvPr/>
        </p:nvPicPr>
        <p:blipFill>
          <a:blip r:embed="rId3"/>
          <a:stretch>
            <a:fillRect/>
          </a:stretch>
        </p:blipFill>
        <p:spPr>
          <a:xfrm>
            <a:off x="154476" y="4880022"/>
            <a:ext cx="2022667" cy="1564871"/>
          </a:xfrm>
          <a:prstGeom prst="rect">
            <a:avLst/>
          </a:prstGeom>
        </p:spPr>
      </p:pic>
      <p:sp>
        <p:nvSpPr>
          <p:cNvPr id="2" name="Striped Right Arrow 1"/>
          <p:cNvSpPr/>
          <p:nvPr/>
        </p:nvSpPr>
        <p:spPr>
          <a:xfrm rot="17555266">
            <a:off x="5183564" y="4614409"/>
            <a:ext cx="2252261" cy="53122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riped Right Arrow 4"/>
          <p:cNvSpPr/>
          <p:nvPr/>
        </p:nvSpPr>
        <p:spPr>
          <a:xfrm rot="17555266">
            <a:off x="2650254" y="4711913"/>
            <a:ext cx="1458041" cy="531223"/>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91970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xt Placeholder 3"/>
          <p:cNvSpPr>
            <a:spLocks noGrp="1"/>
          </p:cNvSpPr>
          <p:nvPr>
            <p:ph type="body"/>
          </p:nvPr>
        </p:nvSpPr>
        <p:spPr>
          <a:xfrm>
            <a:off x="457380" y="2760678"/>
            <a:ext cx="8229240" cy="2608892"/>
          </a:xfrm>
        </p:spPr>
        <p:txBody>
          <a:bodyPr>
            <a:normAutofit fontScale="55000" lnSpcReduction="20000"/>
          </a:bodyPr>
          <a:lstStyle/>
          <a:p>
            <a:r>
              <a:rPr lang="en-US" dirty="0"/>
              <a:t>In overt HE with clear cut CLD not sure  need to check </a:t>
            </a:r>
          </a:p>
          <a:p>
            <a:r>
              <a:rPr lang="en-US" dirty="0"/>
              <a:t>You could do it at </a:t>
            </a:r>
            <a:r>
              <a:rPr lang="en-US" dirty="0" err="1"/>
              <a:t>firest</a:t>
            </a:r>
            <a:r>
              <a:rPr lang="en-US" dirty="0"/>
              <a:t> as normal level raise question of HE diagnosis </a:t>
            </a:r>
          </a:p>
          <a:p>
            <a:endParaRPr lang="en-US" dirty="0"/>
          </a:p>
          <a:p>
            <a:r>
              <a:rPr lang="en-US" dirty="0"/>
              <a:t>And start therapy without the need to wait level </a:t>
            </a:r>
          </a:p>
          <a:p>
            <a:endParaRPr lang="en-US" dirty="0"/>
          </a:p>
          <a:p>
            <a:r>
              <a:rPr lang="en-US" dirty="0"/>
              <a:t>When start treatment with good response no need </a:t>
            </a:r>
          </a:p>
          <a:p>
            <a:endParaRPr lang="en-US" dirty="0"/>
          </a:p>
          <a:p>
            <a:r>
              <a:rPr lang="en-US" dirty="0"/>
              <a:t>Do not titer the dose of Lactulose according to ammonia level ,be guided by clinical response </a:t>
            </a:r>
          </a:p>
        </p:txBody>
      </p:sp>
      <p:sp>
        <p:nvSpPr>
          <p:cNvPr id="3" name="Title 2"/>
          <p:cNvSpPr>
            <a:spLocks noGrp="1"/>
          </p:cNvSpPr>
          <p:nvPr>
            <p:ph type="title"/>
          </p:nvPr>
        </p:nvSpPr>
        <p:spPr>
          <a:xfrm>
            <a:off x="0" y="1183663"/>
            <a:ext cx="8229240" cy="1144800"/>
          </a:xfrm>
        </p:spPr>
        <p:txBody>
          <a:bodyPr/>
          <a:lstStyle/>
          <a:p>
            <a:pPr algn="ctr"/>
            <a:r>
              <a:rPr lang="en-US" b="1" dirty="0">
                <a:solidFill>
                  <a:srgbClr val="002060"/>
                </a:solidFill>
              </a:rPr>
              <a:t>Conclusions  1</a:t>
            </a:r>
            <a:r>
              <a:rPr lang="en-US" dirty="0"/>
              <a:t> </a:t>
            </a:r>
          </a:p>
        </p:txBody>
      </p:sp>
    </p:spTree>
    <p:extLst>
      <p:ext uri="{BB962C8B-B14F-4D97-AF65-F5344CB8AC3E}">
        <p14:creationId xmlns:p14="http://schemas.microsoft.com/office/powerpoint/2010/main" val="4140447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fade">
                                      <p:cBhvr>
                                        <p:cTn id="15" dur="1000"/>
                                        <p:tgtEl>
                                          <p:spTgt spid="4">
                                            <p:txEl>
                                              <p:pRg st="3" end="3"/>
                                            </p:txEl>
                                          </p:spTgt>
                                        </p:tgtEl>
                                      </p:cBhvr>
                                    </p:animEffect>
                                    <p:anim calcmode="lin" valueType="num">
                                      <p:cBhvr>
                                        <p:cTn id="16"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17"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97616" y="1706880"/>
            <a:ext cx="8086743" cy="4610016"/>
          </a:xfrm>
          <a:prstGeom prst="rect">
            <a:avLst/>
          </a:prstGeom>
          <a:ln w="57150">
            <a:solidFill>
              <a:srgbClr val="0070C0"/>
            </a:solidFill>
          </a:ln>
        </p:spPr>
      </p:pic>
      <p:sp>
        <p:nvSpPr>
          <p:cNvPr id="2" name="Striped Right Arrow 1"/>
          <p:cNvSpPr/>
          <p:nvPr/>
        </p:nvSpPr>
        <p:spPr>
          <a:xfrm>
            <a:off x="164406" y="4190648"/>
            <a:ext cx="304800" cy="235132"/>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triped Right Arrow 4"/>
          <p:cNvSpPr/>
          <p:nvPr/>
        </p:nvSpPr>
        <p:spPr>
          <a:xfrm>
            <a:off x="164406" y="5756646"/>
            <a:ext cx="304800" cy="235132"/>
          </a:xfrm>
          <a:prstGeom prst="stripedRight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6415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68404" y="1986527"/>
            <a:ext cx="5912154" cy="1606633"/>
          </a:xfrm>
          <a:prstGeom prst="rect">
            <a:avLst/>
          </a:prstGeom>
        </p:spPr>
      </p:pic>
      <p:pic>
        <p:nvPicPr>
          <p:cNvPr id="5" name="Picture 4"/>
          <p:cNvPicPr>
            <a:picLocks noChangeAspect="1"/>
          </p:cNvPicPr>
          <p:nvPr/>
        </p:nvPicPr>
        <p:blipFill>
          <a:blip r:embed="rId3"/>
          <a:stretch>
            <a:fillRect/>
          </a:stretch>
        </p:blipFill>
        <p:spPr>
          <a:xfrm>
            <a:off x="1068404" y="3100553"/>
            <a:ext cx="2705100" cy="1692493"/>
          </a:xfrm>
          <a:prstGeom prst="rect">
            <a:avLst/>
          </a:prstGeom>
        </p:spPr>
      </p:pic>
      <p:pic>
        <p:nvPicPr>
          <p:cNvPr id="6" name="Picture 5"/>
          <p:cNvPicPr>
            <a:picLocks noChangeAspect="1"/>
          </p:cNvPicPr>
          <p:nvPr/>
        </p:nvPicPr>
        <p:blipFill>
          <a:blip r:embed="rId4"/>
          <a:stretch>
            <a:fillRect/>
          </a:stretch>
        </p:blipFill>
        <p:spPr>
          <a:xfrm>
            <a:off x="3773504" y="3100553"/>
            <a:ext cx="3207054" cy="1692494"/>
          </a:xfrm>
          <a:prstGeom prst="rect">
            <a:avLst/>
          </a:prstGeom>
        </p:spPr>
      </p:pic>
    </p:spTree>
    <p:extLst>
      <p:ext uri="{BB962C8B-B14F-4D97-AF65-F5344CB8AC3E}">
        <p14:creationId xmlns:p14="http://schemas.microsoft.com/office/powerpoint/2010/main" val="3437652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a:xfrm>
            <a:off x="294967" y="846000"/>
            <a:ext cx="8229240" cy="1144800"/>
          </a:xfrm>
        </p:spPr>
        <p:txBody>
          <a:bodyPr/>
          <a:lstStyle/>
          <a:p>
            <a:pPr algn="ctr"/>
            <a:r>
              <a:rPr lang="en-US" sz="4800" b="1" dirty="0">
                <a:solidFill>
                  <a:srgbClr val="7030A0"/>
                </a:solidFill>
              </a:rPr>
              <a:t>H</a:t>
            </a:r>
            <a:r>
              <a:rPr lang="en-US" sz="4800" dirty="0">
                <a:solidFill>
                  <a:srgbClr val="7030A0"/>
                </a:solidFill>
              </a:rPr>
              <a:t>E</a:t>
            </a:r>
          </a:p>
        </p:txBody>
      </p:sp>
      <p:graphicFrame>
        <p:nvGraphicFramePr>
          <p:cNvPr id="4" name="Diagram 3"/>
          <p:cNvGraphicFramePr/>
          <p:nvPr>
            <p:extLst>
              <p:ext uri="{D42A27DB-BD31-4B8C-83A1-F6EECF244321}">
                <p14:modId xmlns:p14="http://schemas.microsoft.com/office/powerpoint/2010/main" val="128405983"/>
              </p:ext>
            </p:extLst>
          </p:nvPr>
        </p:nvGraphicFramePr>
        <p:xfrm>
          <a:off x="457200" y="1418400"/>
          <a:ext cx="7636933" cy="5283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918605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Graphic spid="4"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ubtitle 2"/>
          <p:cNvSpPr>
            <a:spLocks noGrp="1"/>
          </p:cNvSpPr>
          <p:nvPr>
            <p:ph type="subTitle"/>
          </p:nvPr>
        </p:nvSpPr>
        <p:spPr>
          <a:xfrm>
            <a:off x="228600" y="1301793"/>
            <a:ext cx="8686800" cy="4254413"/>
          </a:xfrm>
        </p:spPr>
        <p:txBody>
          <a:bodyPr/>
          <a:lstStyle/>
          <a:p>
            <a:pPr marL="0" indent="0">
              <a:buNone/>
            </a:pPr>
            <a:br>
              <a:rPr lang="en-US" sz="3200" dirty="0"/>
            </a:br>
            <a:r>
              <a:rPr lang="en-US" sz="3200" b="1" u="sng" dirty="0">
                <a:solidFill>
                  <a:srgbClr val="002060"/>
                </a:solidFill>
              </a:rPr>
              <a:t>West Haven Criteria </a:t>
            </a:r>
            <a:r>
              <a:rPr lang="en-US" sz="3200" dirty="0">
                <a:solidFill>
                  <a:srgbClr val="0070C0"/>
                </a:solidFill>
              </a:rPr>
              <a:t>(Grade I-IV)  +Glasgow scale in IV</a:t>
            </a:r>
          </a:p>
          <a:p>
            <a:pPr marL="0" indent="0">
              <a:buNone/>
            </a:pPr>
            <a:endParaRPr lang="en-US" b="1" u="sng" dirty="0">
              <a:solidFill>
                <a:srgbClr val="002060"/>
              </a:solidFill>
            </a:endParaRPr>
          </a:p>
          <a:p>
            <a:r>
              <a:rPr lang="en-US" b="1" u="sng" dirty="0">
                <a:solidFill>
                  <a:srgbClr val="002060"/>
                </a:solidFill>
              </a:rPr>
              <a:t>SONIC</a:t>
            </a:r>
            <a:r>
              <a:rPr lang="en-US" dirty="0"/>
              <a:t> </a:t>
            </a:r>
            <a:br>
              <a:rPr lang="en-US" dirty="0"/>
            </a:br>
            <a:r>
              <a:rPr lang="en-US" sz="4000" b="1" u="sng" dirty="0">
                <a:solidFill>
                  <a:srgbClr val="C00000"/>
                </a:solidFill>
              </a:rPr>
              <a:t>covert</a:t>
            </a:r>
            <a:r>
              <a:rPr lang="en-US" sz="4000" b="1" u="sng" dirty="0"/>
              <a:t> </a:t>
            </a:r>
            <a:r>
              <a:rPr lang="en-US" sz="4000" b="1" u="sng" dirty="0">
                <a:solidFill>
                  <a:srgbClr val="C00000"/>
                </a:solidFill>
              </a:rPr>
              <a:t>HE</a:t>
            </a:r>
            <a:r>
              <a:rPr lang="en-US" sz="4000" b="1" u="sng" dirty="0"/>
              <a:t> </a:t>
            </a:r>
            <a:r>
              <a:rPr lang="en-US" sz="3200" b="1" dirty="0"/>
              <a:t>(CHE) </a:t>
            </a:r>
            <a:r>
              <a:rPr lang="en-US" sz="2800" dirty="0"/>
              <a:t>includes </a:t>
            </a:r>
            <a:br>
              <a:rPr lang="en-US" sz="2800" dirty="0"/>
            </a:br>
            <a:r>
              <a:rPr lang="en-US" sz="2800" b="1" dirty="0">
                <a:solidFill>
                  <a:schemeClr val="tx2">
                    <a:lumMod val="40000"/>
                    <a:lumOff val="60000"/>
                  </a:schemeClr>
                </a:solidFill>
              </a:rPr>
              <a:t>minimal and Grade I HE</a:t>
            </a:r>
            <a:endParaRPr lang="en-US" sz="2800" dirty="0">
              <a:solidFill>
                <a:schemeClr val="tx2">
                  <a:lumMod val="40000"/>
                  <a:lumOff val="60000"/>
                </a:schemeClr>
              </a:solidFill>
            </a:endParaRPr>
          </a:p>
          <a:p>
            <a:r>
              <a:rPr lang="en-US" sz="2800" dirty="0">
                <a:solidFill>
                  <a:schemeClr val="tx2">
                    <a:lumMod val="40000"/>
                    <a:lumOff val="60000"/>
                  </a:schemeClr>
                </a:solidFill>
              </a:rPr>
              <a:t> </a:t>
            </a:r>
            <a:br>
              <a:rPr lang="en-US" dirty="0">
                <a:solidFill>
                  <a:schemeClr val="tx2">
                    <a:lumMod val="40000"/>
                    <a:lumOff val="60000"/>
                  </a:schemeClr>
                </a:solidFill>
              </a:rPr>
            </a:br>
            <a:r>
              <a:rPr lang="en-US" b="1" u="sng" dirty="0">
                <a:solidFill>
                  <a:srgbClr val="C00000"/>
                </a:solidFill>
              </a:rPr>
              <a:t>overt </a:t>
            </a:r>
            <a:r>
              <a:rPr lang="en-US" sz="3600" b="1" u="sng" dirty="0">
                <a:solidFill>
                  <a:srgbClr val="C00000"/>
                </a:solidFill>
              </a:rPr>
              <a:t>HE </a:t>
            </a:r>
            <a:r>
              <a:rPr lang="en-US" sz="3600" dirty="0"/>
              <a:t>(</a:t>
            </a:r>
            <a:r>
              <a:rPr lang="en-US" sz="3600" b="1" dirty="0"/>
              <a:t>OHE) </a:t>
            </a:r>
            <a:br>
              <a:rPr lang="en-US" dirty="0"/>
            </a:br>
            <a:r>
              <a:rPr lang="en-US" sz="3600" dirty="0"/>
              <a:t>encompasses Grade II-IV HE</a:t>
            </a:r>
            <a:r>
              <a:rPr lang="en-US" dirty="0"/>
              <a:t>.</a:t>
            </a:r>
          </a:p>
        </p:txBody>
      </p:sp>
    </p:spTree>
    <p:extLst>
      <p:ext uri="{BB962C8B-B14F-4D97-AF65-F5344CB8AC3E}">
        <p14:creationId xmlns:p14="http://schemas.microsoft.com/office/powerpoint/2010/main" val="16508565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2749043232"/>
              </p:ext>
            </p:extLst>
          </p:nvPr>
        </p:nvGraphicFramePr>
        <p:xfrm>
          <a:off x="1103697" y="1945199"/>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6633411" y="2531406"/>
            <a:ext cx="577516" cy="646331"/>
          </a:xfrm>
          <a:prstGeom prst="rect">
            <a:avLst/>
          </a:prstGeom>
          <a:noFill/>
        </p:spPr>
        <p:txBody>
          <a:bodyPr wrap="square" rtlCol="0">
            <a:spAutoFit/>
          </a:bodyPr>
          <a:lstStyle/>
          <a:p>
            <a:r>
              <a:rPr lang="en-US" sz="3600" b="1" dirty="0">
                <a:solidFill>
                  <a:srgbClr val="FF0000"/>
                </a:solidFill>
                <a:latin typeface="Algerian" panose="04020705040A02060702" pitchFamily="82" charset="0"/>
              </a:rPr>
              <a:t>N</a:t>
            </a:r>
          </a:p>
        </p:txBody>
      </p:sp>
      <p:sp>
        <p:nvSpPr>
          <p:cNvPr id="6" name="TextBox 5"/>
          <p:cNvSpPr txBox="1"/>
          <p:nvPr/>
        </p:nvSpPr>
        <p:spPr>
          <a:xfrm>
            <a:off x="5653239" y="3477364"/>
            <a:ext cx="3115376" cy="369332"/>
          </a:xfrm>
          <a:prstGeom prst="rect">
            <a:avLst/>
          </a:prstGeom>
          <a:noFill/>
        </p:spPr>
        <p:txBody>
          <a:bodyPr wrap="square" rtlCol="0">
            <a:spAutoFit/>
          </a:bodyPr>
          <a:lstStyle/>
          <a:p>
            <a:r>
              <a:rPr lang="en-US" dirty="0"/>
              <a:t>minor or </a:t>
            </a:r>
            <a:r>
              <a:rPr lang="en-US" dirty="0">
                <a:solidFill>
                  <a:srgbClr val="FF0000"/>
                </a:solidFill>
                <a:latin typeface="Algerian" panose="04020705040A02060702" pitchFamily="82" charset="0"/>
              </a:rPr>
              <a:t>N</a:t>
            </a:r>
            <a:r>
              <a:rPr lang="en-US" dirty="0"/>
              <a:t>o signs/symptoms</a:t>
            </a:r>
          </a:p>
        </p:txBody>
      </p:sp>
      <p:sp>
        <p:nvSpPr>
          <p:cNvPr id="7" name="TextBox 6"/>
          <p:cNvSpPr txBox="1"/>
          <p:nvPr/>
        </p:nvSpPr>
        <p:spPr>
          <a:xfrm>
            <a:off x="5771148" y="1385956"/>
            <a:ext cx="2868328" cy="646331"/>
          </a:xfrm>
          <a:prstGeom prst="rect">
            <a:avLst/>
          </a:prstGeom>
          <a:noFill/>
        </p:spPr>
        <p:txBody>
          <a:bodyPr wrap="square" rtlCol="0">
            <a:spAutoFit/>
          </a:bodyPr>
          <a:lstStyle/>
          <a:p>
            <a:r>
              <a:rPr lang="en-US" dirty="0">
                <a:solidFill>
                  <a:srgbClr val="FF0000"/>
                </a:solidFill>
                <a:latin typeface="Algerian" panose="04020705040A02060702" pitchFamily="82" charset="0"/>
              </a:rPr>
              <a:t>N</a:t>
            </a:r>
            <a:r>
              <a:rPr lang="en-US" dirty="0"/>
              <a:t>europsychological and/or </a:t>
            </a:r>
            <a:r>
              <a:rPr lang="en-US" dirty="0">
                <a:solidFill>
                  <a:srgbClr val="FF0000"/>
                </a:solidFill>
                <a:latin typeface="Algerian" panose="04020705040A02060702" pitchFamily="82" charset="0"/>
              </a:rPr>
              <a:t>N</a:t>
            </a:r>
            <a:r>
              <a:rPr lang="en-US" dirty="0"/>
              <a:t>europhysiological tests</a:t>
            </a:r>
          </a:p>
        </p:txBody>
      </p:sp>
      <p:sp>
        <p:nvSpPr>
          <p:cNvPr id="8" name="TextBox 7"/>
          <p:cNvSpPr txBox="1"/>
          <p:nvPr/>
        </p:nvSpPr>
        <p:spPr>
          <a:xfrm>
            <a:off x="375385" y="2892589"/>
            <a:ext cx="1071612" cy="584775"/>
          </a:xfrm>
          <a:prstGeom prst="rect">
            <a:avLst/>
          </a:prstGeom>
          <a:noFill/>
        </p:spPr>
        <p:txBody>
          <a:bodyPr wrap="square" rtlCol="0">
            <a:spAutoFit/>
          </a:bodyPr>
          <a:lstStyle/>
          <a:p>
            <a:r>
              <a:rPr lang="en-US" sz="3200" b="1" dirty="0"/>
              <a:t>HE</a:t>
            </a:r>
          </a:p>
        </p:txBody>
      </p:sp>
      <p:pic>
        <p:nvPicPr>
          <p:cNvPr id="9" name="Picture 8">
            <a:extLst>
              <a:ext uri="{FF2B5EF4-FFF2-40B4-BE49-F238E27FC236}">
                <a16:creationId xmlns:a16="http://schemas.microsoft.com/office/drawing/2014/main" id="{F74A93A2-721A-49A2-AA6F-F4448851E5F0}"/>
              </a:ext>
            </a:extLst>
          </p:cNvPr>
          <p:cNvPicPr>
            <a:picLocks noChangeAspect="1"/>
          </p:cNvPicPr>
          <p:nvPr/>
        </p:nvPicPr>
        <p:blipFill>
          <a:blip r:embed="rId7"/>
          <a:stretch>
            <a:fillRect/>
          </a:stretch>
        </p:blipFill>
        <p:spPr>
          <a:xfrm>
            <a:off x="3091727" y="4746953"/>
            <a:ext cx="1655833" cy="1262246"/>
          </a:xfrm>
          <a:prstGeom prst="rect">
            <a:avLst/>
          </a:prstGeom>
          <a:effectLst>
            <a:softEdge rad="317500"/>
          </a:effectLst>
        </p:spPr>
      </p:pic>
      <p:pic>
        <p:nvPicPr>
          <p:cNvPr id="2" name="Picture 1"/>
          <p:cNvPicPr>
            <a:picLocks noChangeAspect="1"/>
          </p:cNvPicPr>
          <p:nvPr/>
        </p:nvPicPr>
        <p:blipFill>
          <a:blip r:embed="rId8"/>
          <a:stretch>
            <a:fillRect/>
          </a:stretch>
        </p:blipFill>
        <p:spPr>
          <a:xfrm>
            <a:off x="75397" y="1151910"/>
            <a:ext cx="1609725" cy="1114425"/>
          </a:xfrm>
          <a:prstGeom prst="rect">
            <a:avLst/>
          </a:prstGeom>
        </p:spPr>
      </p:pic>
      <p:sp>
        <p:nvSpPr>
          <p:cNvPr id="3" name="Rectangle 2"/>
          <p:cNvSpPr/>
          <p:nvPr/>
        </p:nvSpPr>
        <p:spPr>
          <a:xfrm>
            <a:off x="499367" y="5827108"/>
            <a:ext cx="8225245" cy="1200329"/>
          </a:xfrm>
          <a:prstGeom prst="rect">
            <a:avLst/>
          </a:prstGeom>
        </p:spPr>
        <p:txBody>
          <a:bodyPr wrap="square">
            <a:spAutoFit/>
          </a:bodyPr>
          <a:lstStyle/>
          <a:p>
            <a:endParaRPr lang="en-US" b="1" u="sng" dirty="0">
              <a:solidFill>
                <a:srgbClr val="002060"/>
              </a:solidFill>
            </a:endParaRPr>
          </a:p>
          <a:p>
            <a:r>
              <a:rPr lang="en-US" b="1" u="sng" dirty="0">
                <a:solidFill>
                  <a:srgbClr val="002060"/>
                </a:solidFill>
              </a:rPr>
              <a:t>SONIC</a:t>
            </a:r>
            <a:r>
              <a:rPr lang="en-US" dirty="0"/>
              <a:t> </a:t>
            </a:r>
            <a:r>
              <a:rPr lang="en-US" sz="1100" dirty="0"/>
              <a:t>(Spectrum of Neuro-cognitive Impairment in Cirrhosis) </a:t>
            </a:r>
            <a:br>
              <a:rPr lang="en-US" dirty="0"/>
            </a:br>
            <a:br>
              <a:rPr lang="en-US" dirty="0"/>
            </a:br>
            <a:endParaRPr lang="en-US" dirty="0"/>
          </a:p>
        </p:txBody>
      </p:sp>
    </p:spTree>
    <p:extLst>
      <p:ext uri="{BB962C8B-B14F-4D97-AF65-F5344CB8AC3E}">
        <p14:creationId xmlns:p14="http://schemas.microsoft.com/office/powerpoint/2010/main" val="11635589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03369" y="111895"/>
            <a:ext cx="8742248" cy="5046744"/>
          </a:xfrm>
          <a:prstGeom prst="rect">
            <a:avLst/>
          </a:prstGeom>
          <a:noFill/>
          <a:ln>
            <a:solidFill>
              <a:srgbClr val="FFFF00"/>
            </a:solidFill>
          </a:ln>
        </p:spPr>
      </p:pic>
      <p:pic>
        <p:nvPicPr>
          <p:cNvPr id="5" name="Picture 4"/>
          <p:cNvPicPr>
            <a:picLocks noChangeAspect="1"/>
          </p:cNvPicPr>
          <p:nvPr/>
        </p:nvPicPr>
        <p:blipFill>
          <a:blip r:embed="rId4"/>
          <a:stretch>
            <a:fillRect/>
          </a:stretch>
        </p:blipFill>
        <p:spPr>
          <a:xfrm>
            <a:off x="300889" y="5158639"/>
            <a:ext cx="8544728" cy="866776"/>
          </a:xfrm>
          <a:prstGeom prst="rect">
            <a:avLst/>
          </a:prstGeom>
          <a:ln w="6350">
            <a:solidFill>
              <a:schemeClr val="tx1"/>
            </a:solidFill>
          </a:ln>
        </p:spPr>
      </p:pic>
      <p:sp>
        <p:nvSpPr>
          <p:cNvPr id="6" name="TextBox 5"/>
          <p:cNvSpPr txBox="1"/>
          <p:nvPr/>
        </p:nvSpPr>
        <p:spPr>
          <a:xfrm>
            <a:off x="3962400" y="3069021"/>
            <a:ext cx="927251" cy="316780"/>
          </a:xfrm>
          <a:prstGeom prst="rect">
            <a:avLst/>
          </a:prstGeom>
          <a:noFill/>
          <a:ln w="76200">
            <a:solidFill>
              <a:srgbClr val="FFFF00"/>
            </a:solidFill>
          </a:ln>
          <a:effectLst/>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a:endParaRPr>
          </a:p>
        </p:txBody>
      </p:sp>
      <p:sp>
        <p:nvSpPr>
          <p:cNvPr id="2" name="Rectangle 1"/>
          <p:cNvSpPr/>
          <p:nvPr/>
        </p:nvSpPr>
        <p:spPr>
          <a:xfrm>
            <a:off x="2360023" y="1114698"/>
            <a:ext cx="1375954" cy="243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rPr>
              <a:t>symptoms</a:t>
            </a:r>
          </a:p>
        </p:txBody>
      </p:sp>
      <p:sp>
        <p:nvSpPr>
          <p:cNvPr id="7" name="Rectangle 6"/>
          <p:cNvSpPr/>
          <p:nvPr/>
        </p:nvSpPr>
        <p:spPr>
          <a:xfrm>
            <a:off x="5351416" y="1114698"/>
            <a:ext cx="1149532" cy="243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a:rPr>
              <a:t>Signs</a:t>
            </a:r>
          </a:p>
        </p:txBody>
      </p:sp>
      <p:sp>
        <p:nvSpPr>
          <p:cNvPr id="3" name="TextBox 2"/>
          <p:cNvSpPr txBox="1"/>
          <p:nvPr/>
        </p:nvSpPr>
        <p:spPr>
          <a:xfrm>
            <a:off x="6932023" y="5268861"/>
            <a:ext cx="1637211"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a:rPr>
              <a:t>Glasgow scale</a:t>
            </a:r>
          </a:p>
        </p:txBody>
      </p:sp>
      <p:pic>
        <p:nvPicPr>
          <p:cNvPr id="8" name="Picture 7"/>
          <p:cNvPicPr>
            <a:picLocks noChangeAspect="1"/>
          </p:cNvPicPr>
          <p:nvPr/>
        </p:nvPicPr>
        <p:blipFill>
          <a:blip r:embed="rId5"/>
          <a:stretch>
            <a:fillRect/>
          </a:stretch>
        </p:blipFill>
        <p:spPr>
          <a:xfrm>
            <a:off x="7235892" y="0"/>
            <a:ext cx="1609725" cy="783771"/>
          </a:xfrm>
          <a:prstGeom prst="rect">
            <a:avLst/>
          </a:prstGeom>
        </p:spPr>
      </p:pic>
    </p:spTree>
    <p:extLst>
      <p:ext uri="{BB962C8B-B14F-4D97-AF65-F5344CB8AC3E}">
        <p14:creationId xmlns:p14="http://schemas.microsoft.com/office/powerpoint/2010/main" val="1994532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additive="base">
                                        <p:cTn id="15" dur="500" fill="hold"/>
                                        <p:tgtEl>
                                          <p:spTgt spid="6"/>
                                        </p:tgtEl>
                                        <p:attrNameLst>
                                          <p:attrName>ppt_x</p:attrName>
                                        </p:attrNameLst>
                                      </p:cBhvr>
                                      <p:tavLst>
                                        <p:tav tm="0">
                                          <p:val>
                                            <p:strVal val="#ppt_x"/>
                                          </p:val>
                                        </p:tav>
                                        <p:tav tm="100000">
                                          <p:val>
                                            <p:strVal val="#ppt_x"/>
                                          </p:val>
                                        </p:tav>
                                      </p:tavLst>
                                    </p:anim>
                                    <p:anim calcmode="lin" valueType="num">
                                      <p:cBhvr additive="base">
                                        <p:cTn id="1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924025" y="2560320"/>
            <a:ext cx="6824312" cy="2616101"/>
          </a:xfrm>
          <a:prstGeom prst="rect">
            <a:avLst/>
          </a:prstGeom>
        </p:spPr>
        <p:txBody>
          <a:bodyPr wrap="square">
            <a:spAutoFit/>
          </a:bodyPr>
          <a:lstStyle/>
          <a:p>
            <a:pPr algn="ctr"/>
            <a:r>
              <a:rPr lang="en-US" sz="2400" dirty="0" err="1">
                <a:latin typeface="Times New Roman" panose="02020603050405020304" pitchFamily="18" charset="0"/>
              </a:rPr>
              <a:t>Recognised</a:t>
            </a:r>
            <a:r>
              <a:rPr lang="en-US" sz="2400" dirty="0">
                <a:latin typeface="Times New Roman" panose="02020603050405020304" pitchFamily="18" charset="0"/>
              </a:rPr>
              <a:t> precipitating events are </a:t>
            </a:r>
            <a:br>
              <a:rPr lang="en-US" sz="2400" dirty="0">
                <a:latin typeface="Times New Roman" panose="02020603050405020304" pitchFamily="18" charset="0"/>
              </a:rPr>
            </a:br>
            <a:r>
              <a:rPr lang="en-US" sz="2400" dirty="0">
                <a:latin typeface="Times New Roman" panose="02020603050405020304" pitchFamily="18" charset="0"/>
              </a:rPr>
              <a:t> </a:t>
            </a:r>
            <a:r>
              <a:rPr lang="en-US" sz="2800" b="1" dirty="0">
                <a:solidFill>
                  <a:srgbClr val="0070C0"/>
                </a:solidFill>
                <a:latin typeface="Times New Roman" panose="02020603050405020304" pitchFamily="18" charset="0"/>
              </a:rPr>
              <a:t>Constipation</a:t>
            </a:r>
            <a:br>
              <a:rPr lang="en-US" sz="2800" b="1" dirty="0">
                <a:solidFill>
                  <a:srgbClr val="0070C0"/>
                </a:solidFill>
                <a:latin typeface="Times New Roman" panose="02020603050405020304" pitchFamily="18" charset="0"/>
              </a:rPr>
            </a:br>
            <a:r>
              <a:rPr lang="en-US" sz="2800" b="1" dirty="0">
                <a:solidFill>
                  <a:srgbClr val="0070C0"/>
                </a:solidFill>
                <a:latin typeface="Times New Roman" panose="02020603050405020304" pitchFamily="18" charset="0"/>
              </a:rPr>
              <a:t> Gastrointestinal bleeding,</a:t>
            </a:r>
            <a:br>
              <a:rPr lang="en-US" sz="2800" b="1" dirty="0">
                <a:solidFill>
                  <a:srgbClr val="0070C0"/>
                </a:solidFill>
              </a:rPr>
            </a:br>
            <a:r>
              <a:rPr lang="en-US" sz="2800" b="1" dirty="0">
                <a:solidFill>
                  <a:srgbClr val="0070C0"/>
                </a:solidFill>
              </a:rPr>
              <a:t> </a:t>
            </a:r>
            <a:r>
              <a:rPr lang="en-US" sz="2800" b="1" dirty="0">
                <a:solidFill>
                  <a:srgbClr val="0070C0"/>
                </a:solidFill>
                <a:latin typeface="Times New Roman" panose="02020603050405020304" pitchFamily="18" charset="0"/>
              </a:rPr>
              <a:t>Infections</a:t>
            </a:r>
            <a:br>
              <a:rPr lang="en-US" sz="2800" b="1" dirty="0">
                <a:solidFill>
                  <a:srgbClr val="0070C0"/>
                </a:solidFill>
                <a:latin typeface="Times New Roman" panose="02020603050405020304" pitchFamily="18" charset="0"/>
              </a:rPr>
            </a:br>
            <a:r>
              <a:rPr lang="en-US" sz="2800" b="1" dirty="0">
                <a:solidFill>
                  <a:srgbClr val="0070C0"/>
                </a:solidFill>
                <a:latin typeface="Times New Roman" panose="02020603050405020304" pitchFamily="18" charset="0"/>
              </a:rPr>
              <a:t> Hyponatremia</a:t>
            </a:r>
            <a:br>
              <a:rPr lang="en-US" sz="2800" b="1" dirty="0">
                <a:solidFill>
                  <a:srgbClr val="0070C0"/>
                </a:solidFill>
                <a:latin typeface="Times New Roman" panose="02020603050405020304" pitchFamily="18" charset="0"/>
              </a:rPr>
            </a:br>
            <a:r>
              <a:rPr lang="en-US" sz="2800" b="1" dirty="0">
                <a:solidFill>
                  <a:srgbClr val="0070C0"/>
                </a:solidFill>
                <a:latin typeface="Times New Roman" panose="02020603050405020304" pitchFamily="18" charset="0"/>
              </a:rPr>
              <a:t> Dehydration/Diuretic overdose</a:t>
            </a:r>
            <a:r>
              <a:rPr lang="en-US" sz="2400" dirty="0">
                <a:latin typeface="Times New Roman" panose="02020603050405020304" pitchFamily="18" charset="0"/>
              </a:rPr>
              <a:t>. </a:t>
            </a:r>
            <a:endParaRPr lang="en-US" sz="2400" dirty="0"/>
          </a:p>
        </p:txBody>
      </p:sp>
    </p:spTree>
    <p:extLst>
      <p:ext uri="{BB962C8B-B14F-4D97-AF65-F5344CB8AC3E}">
        <p14:creationId xmlns:p14="http://schemas.microsoft.com/office/powerpoint/2010/main" val="251726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xt Placeholder 6"/>
          <p:cNvSpPr>
            <a:spLocks noGrp="1"/>
          </p:cNvSpPr>
          <p:nvPr>
            <p:ph type="body"/>
          </p:nvPr>
        </p:nvSpPr>
        <p:spPr>
          <a:xfrm>
            <a:off x="197224" y="1604520"/>
            <a:ext cx="8946776" cy="3977280"/>
          </a:xfrm>
        </p:spPr>
        <p:txBody>
          <a:bodyPr/>
          <a:lstStyle/>
          <a:p>
            <a:endParaRPr lang="en-US" dirty="0"/>
          </a:p>
          <a:p>
            <a:endParaRPr lang="en-US" dirty="0"/>
          </a:p>
          <a:p>
            <a:r>
              <a:rPr lang="en-US" sz="4000" b="1" dirty="0"/>
              <a:t>The most critical pathophysiologic mechanism of HE is </a:t>
            </a:r>
            <a:br>
              <a:rPr lang="en-US" sz="4000" b="1" dirty="0"/>
            </a:br>
            <a:br>
              <a:rPr lang="en-US" b="1" dirty="0"/>
            </a:br>
            <a:r>
              <a:rPr lang="en-US" b="1" dirty="0"/>
              <a:t>                    </a:t>
            </a:r>
            <a:r>
              <a:rPr lang="en-US" sz="3600" b="1" dirty="0">
                <a:solidFill>
                  <a:srgbClr val="00B0F0"/>
                </a:solidFill>
              </a:rPr>
              <a:t>cerebral edema </a:t>
            </a:r>
            <a:br>
              <a:rPr lang="en-US" sz="3600" b="1" dirty="0">
                <a:solidFill>
                  <a:srgbClr val="00B0F0"/>
                </a:solidFill>
              </a:rPr>
            </a:br>
            <a:r>
              <a:rPr lang="en-US" sz="3600" b="1" dirty="0">
                <a:solidFill>
                  <a:srgbClr val="00B0F0"/>
                </a:solidFill>
              </a:rPr>
              <a:t>following systemic </a:t>
            </a:r>
            <a:r>
              <a:rPr lang="en-US" sz="3600" b="1" dirty="0" err="1">
                <a:solidFill>
                  <a:srgbClr val="00B0F0"/>
                </a:solidFill>
              </a:rPr>
              <a:t>hyperammonemia</a:t>
            </a:r>
            <a:r>
              <a:rPr lang="en-US" b="1" dirty="0"/>
              <a:t>. </a:t>
            </a:r>
          </a:p>
          <a:p>
            <a:endParaRPr lang="en-US" dirty="0"/>
          </a:p>
        </p:txBody>
      </p:sp>
      <p:sp>
        <p:nvSpPr>
          <p:cNvPr id="6" name="Title 5"/>
          <p:cNvSpPr>
            <a:spLocks noGrp="1"/>
          </p:cNvSpPr>
          <p:nvPr>
            <p:ph type="title"/>
          </p:nvPr>
        </p:nvSpPr>
        <p:spPr/>
        <p:txBody>
          <a:bodyPr/>
          <a:lstStyle/>
          <a:p>
            <a:endParaRPr lang="en-US"/>
          </a:p>
        </p:txBody>
      </p:sp>
    </p:spTree>
    <p:extLst>
      <p:ext uri="{BB962C8B-B14F-4D97-AF65-F5344CB8AC3E}">
        <p14:creationId xmlns:p14="http://schemas.microsoft.com/office/powerpoint/2010/main" val="261728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7769</TotalTime>
  <Words>1698</Words>
  <Application>Microsoft Office PowerPoint</Application>
  <PresentationFormat>On-screen Show (4:3)</PresentationFormat>
  <Paragraphs>144</Paragraphs>
  <Slides>37</Slides>
  <Notes>6</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37</vt:i4>
      </vt:variant>
    </vt:vector>
  </HeadingPairs>
  <TitlesOfParts>
    <vt:vector size="49" baseType="lpstr">
      <vt:lpstr>Algerian</vt:lpstr>
      <vt:lpstr>Arial</vt:lpstr>
      <vt:lpstr>BlinkMacSystemFont</vt:lpstr>
      <vt:lpstr>Calibri</vt:lpstr>
      <vt:lpstr>Constantia</vt:lpstr>
      <vt:lpstr>Courier New</vt:lpstr>
      <vt:lpstr>Open Sans</vt:lpstr>
      <vt:lpstr>Times New Roman</vt:lpstr>
      <vt:lpstr>Wingdings</vt:lpstr>
      <vt:lpstr>Wingdings 2</vt:lpstr>
      <vt:lpstr>Office Theme</vt:lpstr>
      <vt:lpstr>سمة Office</vt:lpstr>
      <vt:lpstr>PowerPoint Presentation</vt:lpstr>
      <vt:lpstr> NH3 in Hepatic  encephalopathy  </vt:lpstr>
      <vt:lpstr> DEFINITION OF HE </vt:lpstr>
      <vt:lpstr>HE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HE</vt:lpstr>
      <vt:lpstr>PowerPoint Presentation</vt:lpstr>
      <vt:lpstr>PowerPoint Presentation</vt:lpstr>
      <vt:lpstr>PowerPoint Presentation</vt:lpstr>
      <vt:lpstr>   </vt:lpstr>
      <vt:lpstr>PowerPoint Presentation</vt:lpstr>
      <vt:lpstr>PowerPoint Presentation</vt:lpstr>
      <vt:lpstr>PowerPoint Presentation</vt:lpstr>
      <vt:lpstr>PowerPoint Presentation</vt:lpstr>
      <vt:lpstr>PowerPoint Presentation</vt:lpstr>
      <vt:lpstr>PowerPoint Presentation</vt:lpstr>
      <vt:lpstr>      Would you use/try   </vt:lpstr>
      <vt:lpstr>PowerPoint Presentation</vt:lpstr>
      <vt:lpstr>PowerPoint Presentation</vt:lpstr>
      <vt:lpstr>PowerPoint Presentation</vt:lpstr>
      <vt:lpstr>PowerPoint Presentation</vt:lpstr>
      <vt:lpstr>PowerPoint Presentation</vt:lpstr>
      <vt:lpstr>PowerPoint Presentation</vt:lpstr>
      <vt:lpstr>A post hoc analysis </vt:lpstr>
      <vt:lpstr>PowerPoint Presentation</vt:lpstr>
      <vt:lpstr>PowerPoint Presentation</vt:lpstr>
      <vt:lpstr>Conclusions  1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DR-Nazer</dc:creator>
  <dc:description/>
  <cp:lastModifiedBy>Tarek Hijazi</cp:lastModifiedBy>
  <cp:revision>162</cp:revision>
  <dcterms:modified xsi:type="dcterms:W3CDTF">2022-10-07T06:12:20Z</dcterms:modified>
  <dc:language>en-US</dc:language>
</cp:coreProperties>
</file>