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1" r:id="rId4"/>
    <p:sldId id="269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0" r:id="rId14"/>
    <p:sldId id="266" r:id="rId15"/>
    <p:sldId id="267" r:id="rId16"/>
    <p:sldId id="268" r:id="rId17"/>
    <p:sldId id="273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9CEF3-11FC-4B36-B618-226EF2FD0C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ar-SY" dirty="0">
                <a:solidFill>
                  <a:srgbClr val="002060"/>
                </a:solidFill>
              </a:rPr>
              <a:t>ملاحظات حول تدبير القرحة النازفة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53142D-11C1-48A2-8C4D-330AFE371A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089401"/>
            <a:ext cx="9448800" cy="685800"/>
          </a:xfrm>
        </p:spPr>
        <p:txBody>
          <a:bodyPr>
            <a:noAutofit/>
          </a:bodyPr>
          <a:lstStyle/>
          <a:p>
            <a:pPr algn="ctr"/>
            <a:r>
              <a:rPr lang="ar-SY" sz="4400" dirty="0">
                <a:solidFill>
                  <a:srgbClr val="C00000"/>
                </a:solidFill>
              </a:rPr>
              <a:t>بشر موفق دعبول</a:t>
            </a:r>
          </a:p>
        </p:txBody>
      </p:sp>
    </p:spTree>
    <p:extLst>
      <p:ext uri="{BB962C8B-B14F-4D97-AF65-F5344CB8AC3E}">
        <p14:creationId xmlns:p14="http://schemas.microsoft.com/office/powerpoint/2010/main" val="2101583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3825D-363C-4FFB-A3A0-5F50C47B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088" y="736237"/>
            <a:ext cx="3392658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 5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3C7D8-3D5F-4098-B1C4-E98F15F2D4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150" y="2194559"/>
            <a:ext cx="5581650" cy="4024125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sz="2400" dirty="0">
                <a:solidFill>
                  <a:schemeClr val="bg1"/>
                </a:solidFill>
              </a:rPr>
              <a:t>Which one of the following statements is true in regards to the endoscopic therapy: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Injection therapy is enough in most cases.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Clips are more effective than thermal therapy.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Standard approach include thermal coagulation or clips and can be combined with injection therapy.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Endoscopic therapy should be used in all types of bleeding ulcers.</a:t>
            </a:r>
          </a:p>
          <a:p>
            <a:pPr marL="0" indent="0" algn="l" rtl="0">
              <a:buNone/>
            </a:pPr>
            <a:endParaRPr lang="ar-SY" sz="2400" dirty="0">
              <a:solidFill>
                <a:schemeClr val="bg1"/>
              </a:solidFill>
            </a:endParaRPr>
          </a:p>
        </p:txBody>
      </p:sp>
      <p:pic>
        <p:nvPicPr>
          <p:cNvPr id="6" name="عنصر نائب للمحتوى 5">
            <a:extLst>
              <a:ext uri="{FF2B5EF4-FFF2-40B4-BE49-F238E27FC236}">
                <a16:creationId xmlns:a16="http://schemas.microsoft.com/office/drawing/2014/main" id="{D4F151C6-1D7B-A404-634C-CB765ABB0D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2194559"/>
            <a:ext cx="5657850" cy="3634741"/>
          </a:xfrm>
        </p:spPr>
      </p:pic>
    </p:spTree>
    <p:extLst>
      <p:ext uri="{BB962C8B-B14F-4D97-AF65-F5344CB8AC3E}">
        <p14:creationId xmlns:p14="http://schemas.microsoft.com/office/powerpoint/2010/main" val="2405374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75766-BC74-4EBD-B5C4-DC49DCB8C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9155" y="764373"/>
            <a:ext cx="3547403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 6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6E7E0-C5F2-4DCF-86B0-46B35FFC0A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2155" y="2208627"/>
            <a:ext cx="5334000" cy="4024125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sz="2400" dirty="0">
                <a:solidFill>
                  <a:schemeClr val="bg1"/>
                </a:solidFill>
              </a:rPr>
              <a:t>Which one of the following statements is false in regards to injection therapy: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Easy to be administered.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Can produce a cleaner field.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Higher dilution (1/100,000) is recommended in the GEJ or in cardiac patients.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Ethanolamine is also recommended.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Absolute ethanol can also be used.</a:t>
            </a:r>
            <a:endParaRPr lang="ar-SY" sz="2400" dirty="0">
              <a:solidFill>
                <a:schemeClr val="bg1"/>
              </a:solidFill>
            </a:endParaRPr>
          </a:p>
        </p:txBody>
      </p:sp>
      <p:pic>
        <p:nvPicPr>
          <p:cNvPr id="6" name="عنصر نائب للمحتوى 5">
            <a:extLst>
              <a:ext uri="{FF2B5EF4-FFF2-40B4-BE49-F238E27FC236}">
                <a16:creationId xmlns:a16="http://schemas.microsoft.com/office/drawing/2014/main" id="{50393CED-BA8B-0CBF-7546-CC0BB954AD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1" y="2066926"/>
            <a:ext cx="5334000" cy="3829049"/>
          </a:xfrm>
        </p:spPr>
      </p:pic>
    </p:spTree>
    <p:extLst>
      <p:ext uri="{BB962C8B-B14F-4D97-AF65-F5344CB8AC3E}">
        <p14:creationId xmlns:p14="http://schemas.microsoft.com/office/powerpoint/2010/main" val="3321332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74930-4FAB-45EF-9C27-D9212FB04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685" y="764373"/>
            <a:ext cx="8610600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Alternative approaches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988C3-39D3-4E8C-B4A5-7E4AE9A19C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Fibrin sealant needs to be repeated daily until the visible vessel disappear.</a:t>
            </a:r>
          </a:p>
          <a:p>
            <a:pPr algn="l" rtl="0"/>
            <a:r>
              <a:rPr lang="en-US" dirty="0">
                <a:solidFill>
                  <a:schemeClr val="bg1"/>
                </a:solidFill>
              </a:rPr>
              <a:t>Hemostatic sprays: a </a:t>
            </a:r>
            <a:r>
              <a:rPr lang="en-US" dirty="0" err="1">
                <a:solidFill>
                  <a:schemeClr val="bg1"/>
                </a:solidFill>
              </a:rPr>
              <a:t>nanopowder</a:t>
            </a:r>
            <a:r>
              <a:rPr lang="en-US" dirty="0">
                <a:solidFill>
                  <a:schemeClr val="bg1"/>
                </a:solidFill>
              </a:rPr>
              <a:t> or starched-derived that promotes hemostasis. </a:t>
            </a:r>
          </a:p>
          <a:p>
            <a:pPr algn="l" rtl="0"/>
            <a:r>
              <a:rPr lang="en-US" dirty="0">
                <a:solidFill>
                  <a:schemeClr val="bg1"/>
                </a:solidFill>
              </a:rPr>
              <a:t>Easy to apply, and is recommended as a temporizing measure to stop bleeding when conventional modalities fail or are not available. It can be used in GI malignancies.</a:t>
            </a:r>
          </a:p>
          <a:p>
            <a:pPr algn="l" rtl="0"/>
            <a:endParaRPr lang="en-US" dirty="0">
              <a:solidFill>
                <a:schemeClr val="bg1"/>
              </a:solidFill>
            </a:endParaRPr>
          </a:p>
          <a:p>
            <a:pPr algn="l" rtl="0"/>
            <a:endParaRPr lang="ar-SY" dirty="0">
              <a:solidFill>
                <a:schemeClr val="bg1"/>
              </a:solidFill>
            </a:endParaRPr>
          </a:p>
        </p:txBody>
      </p:sp>
      <p:pic>
        <p:nvPicPr>
          <p:cNvPr id="10" name="عنصر نائب للمحتوى 9">
            <a:extLst>
              <a:ext uri="{FF2B5EF4-FFF2-40B4-BE49-F238E27FC236}">
                <a16:creationId xmlns:a16="http://schemas.microsoft.com/office/drawing/2014/main" id="{DDAB2601-B8B6-080C-56F1-E1DE48E594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72250" y="2194559"/>
            <a:ext cx="4933950" cy="3899068"/>
          </a:xfrm>
        </p:spPr>
      </p:pic>
    </p:spTree>
    <p:extLst>
      <p:ext uri="{BB962C8B-B14F-4D97-AF65-F5344CB8AC3E}">
        <p14:creationId xmlns:p14="http://schemas.microsoft.com/office/powerpoint/2010/main" val="764553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C9DB765-4E8E-804C-8ED0-ACFE5DA10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976" y="2057400"/>
            <a:ext cx="5334000" cy="402412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It  needs less experience, but should be followed by additional endoscopic treatment since the rebleeding rate may reach up to 10-50%, while the initial success rate is 75-100%.</a:t>
            </a:r>
          </a:p>
          <a:p>
            <a:pPr algn="l" rtl="0">
              <a:lnSpc>
                <a:spcPct val="150000"/>
              </a:lnSpc>
            </a:pPr>
            <a:endParaRPr lang="ar-SY" sz="2400" dirty="0">
              <a:solidFill>
                <a:schemeClr val="bg1"/>
              </a:solidFill>
            </a:endParaRPr>
          </a:p>
        </p:txBody>
      </p:sp>
      <p:pic>
        <p:nvPicPr>
          <p:cNvPr id="10" name="عنصر نائب للمحتوى 9">
            <a:extLst>
              <a:ext uri="{FF2B5EF4-FFF2-40B4-BE49-F238E27FC236}">
                <a16:creationId xmlns:a16="http://schemas.microsoft.com/office/drawing/2014/main" id="{A17E3827-BCB9-610A-45EF-A9ECEAE58E2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96026" y="2057400"/>
            <a:ext cx="5048250" cy="4161283"/>
          </a:xfrm>
        </p:spPr>
      </p:pic>
    </p:spTree>
    <p:extLst>
      <p:ext uri="{BB962C8B-B14F-4D97-AF65-F5344CB8AC3E}">
        <p14:creationId xmlns:p14="http://schemas.microsoft.com/office/powerpoint/2010/main" val="3924265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1921A-6C71-4B2F-B760-BAC69D4C9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4755" y="764373"/>
            <a:ext cx="8610600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 look endoscopy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ED869-223B-4B62-9DB6-97A2CF1D5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14" y="2027298"/>
            <a:ext cx="10820400" cy="402412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</a:rPr>
              <a:t>The recommendations are against the second look unless: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Visualization was limited.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The endoscopic therapy was suboptimal.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If there is an active recurrent bleeding.</a:t>
            </a:r>
            <a:endParaRPr lang="ar-SY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603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99C36-816E-4A44-9E14-EE4AF4BAD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849" y="750304"/>
            <a:ext cx="11000935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criteria defining recurrent bleed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BB538-0B24-4D08-AE42-367F84D91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578" y="2222696"/>
            <a:ext cx="10820400" cy="4024125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solidFill>
                  <a:schemeClr val="bg1"/>
                </a:solidFill>
              </a:rPr>
              <a:t>Hematemesis &gt; 6 </a:t>
            </a:r>
            <a:r>
              <a:rPr lang="en-US" sz="2800" dirty="0" err="1">
                <a:solidFill>
                  <a:schemeClr val="bg1"/>
                </a:solidFill>
              </a:rPr>
              <a:t>hrs</a:t>
            </a:r>
            <a:r>
              <a:rPr lang="en-US" sz="2800" dirty="0">
                <a:solidFill>
                  <a:schemeClr val="bg1"/>
                </a:solidFill>
              </a:rPr>
              <a:t> after endoscopy.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Melena or hematochezia after stool color normalization.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Tachycardia &gt; 110, or hypotension &lt; 9 after stability.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Hemoglobin drop &gt; 2g after 2 stable readings.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Persistent tachycardia or hypotension &gt; 8 </a:t>
            </a:r>
            <a:r>
              <a:rPr lang="en-US" sz="2800" dirty="0" err="1">
                <a:solidFill>
                  <a:schemeClr val="bg1"/>
                </a:solidFill>
              </a:rPr>
              <a:t>hrs</a:t>
            </a:r>
            <a:r>
              <a:rPr lang="en-US" sz="2800" dirty="0">
                <a:solidFill>
                  <a:schemeClr val="bg1"/>
                </a:solidFill>
              </a:rPr>
              <a:t> after index endoscopy with persistent melena or hematochezia.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Persistent drop of </a:t>
            </a:r>
            <a:r>
              <a:rPr lang="en-US" sz="2800" dirty="0" err="1">
                <a:solidFill>
                  <a:schemeClr val="bg1"/>
                </a:solidFill>
              </a:rPr>
              <a:t>hgb</a:t>
            </a:r>
            <a:r>
              <a:rPr lang="en-US" sz="2800" dirty="0">
                <a:solidFill>
                  <a:schemeClr val="bg1"/>
                </a:solidFill>
              </a:rPr>
              <a:t> &gt; 3 g in 24 </a:t>
            </a:r>
            <a:r>
              <a:rPr lang="en-US" sz="2800" dirty="0" err="1">
                <a:solidFill>
                  <a:schemeClr val="bg1"/>
                </a:solidFill>
              </a:rPr>
              <a:t>hrs</a:t>
            </a:r>
            <a:r>
              <a:rPr lang="en-US" sz="2800" dirty="0">
                <a:solidFill>
                  <a:schemeClr val="bg1"/>
                </a:solidFill>
              </a:rPr>
              <a:t> with melena or hematochezia.</a:t>
            </a:r>
            <a:endParaRPr lang="ar-SY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082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886FC-DD8D-47CC-A7EB-3DDFF2A73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84" y="764373"/>
            <a:ext cx="10820400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Endoscopy for recurrent bleeding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BE133-EAE4-40DC-B3ED-8685859CA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372" y="2182044"/>
            <a:ext cx="10820400" cy="4024125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solidFill>
                  <a:schemeClr val="bg1"/>
                </a:solidFill>
              </a:rPr>
              <a:t>It works in up to 75% of cases. The rest will need surgery.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Same endoscopic therapy can be used or different one.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Over-the-scope clip (OTSC) is a promising therapeutic option.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Emergency surgery is associated with high mortality rate ( up to 36%).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Interventional angiography success rate is 50-98% but with less complications. </a:t>
            </a:r>
            <a:endParaRPr lang="ar-SY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330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E1CE8A-409C-4159-81BD-BA104CA1C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129" y="1172975"/>
            <a:ext cx="11053483" cy="5685025"/>
          </a:xfrm>
        </p:spPr>
      </p:pic>
    </p:spTree>
    <p:extLst>
      <p:ext uri="{BB962C8B-B14F-4D97-AF65-F5344CB8AC3E}">
        <p14:creationId xmlns:p14="http://schemas.microsoft.com/office/powerpoint/2010/main" val="1406384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C6E211-AA22-4067-B23B-541A09D749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471" y="1196789"/>
            <a:ext cx="10838329" cy="5661211"/>
          </a:xfrm>
        </p:spPr>
      </p:pic>
    </p:spTree>
    <p:extLst>
      <p:ext uri="{BB962C8B-B14F-4D97-AF65-F5344CB8AC3E}">
        <p14:creationId xmlns:p14="http://schemas.microsoft.com/office/powerpoint/2010/main" val="4013162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ECF6-AF6D-4C54-9A54-A8D857B65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9157" y="746788"/>
            <a:ext cx="4743157" cy="1293028"/>
          </a:xfrm>
        </p:spPr>
        <p:txBody>
          <a:bodyPr/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836C1-8AAB-44CB-BAB5-34876008B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14" y="2185563"/>
            <a:ext cx="10820400" cy="4024125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>
                <a:solidFill>
                  <a:schemeClr val="bg1"/>
                </a:solidFill>
              </a:rPr>
              <a:t>Most cases stop spontaneously.</a:t>
            </a:r>
          </a:p>
          <a:p>
            <a:pPr algn="l" rtl="0"/>
            <a:r>
              <a:rPr lang="en-US" sz="3200" dirty="0">
                <a:solidFill>
                  <a:schemeClr val="bg1"/>
                </a:solidFill>
              </a:rPr>
              <a:t>Despite advances in endoscopic and pharmacological therapy, the mortality rate did not improve.</a:t>
            </a:r>
          </a:p>
          <a:p>
            <a:pPr algn="l" rtl="0"/>
            <a:r>
              <a:rPr lang="en-US" sz="3200" dirty="0">
                <a:solidFill>
                  <a:schemeClr val="bg1"/>
                </a:solidFill>
              </a:rPr>
              <a:t>High risk stigmata: active bleeding, visible vessel, adherent clot.</a:t>
            </a:r>
          </a:p>
          <a:p>
            <a:pPr algn="l" rtl="0"/>
            <a:r>
              <a:rPr lang="en-US" sz="3200" dirty="0">
                <a:solidFill>
                  <a:schemeClr val="bg1"/>
                </a:solidFill>
              </a:rPr>
              <a:t>Low risk stigmata: flat pigmented spot, clean base ulcer. </a:t>
            </a:r>
            <a:endParaRPr lang="ar-SY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18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>
            <a:extLst>
              <a:ext uri="{FF2B5EF4-FFF2-40B4-BE49-F238E27FC236}">
                <a16:creationId xmlns:a16="http://schemas.microsoft.com/office/drawing/2014/main" id="{4301971D-AA99-0E17-4F3B-721FC58B3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Y"/>
          </a:p>
        </p:txBody>
      </p:sp>
      <p:pic>
        <p:nvPicPr>
          <p:cNvPr id="12" name="عنصر نائب للمحتوى 11">
            <a:extLst>
              <a:ext uri="{FF2B5EF4-FFF2-40B4-BE49-F238E27FC236}">
                <a16:creationId xmlns:a16="http://schemas.microsoft.com/office/drawing/2014/main" id="{96AD5028-BB18-9612-79A6-B2E48A44B74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6096000" cy="6943725"/>
          </a:xfrm>
        </p:spPr>
      </p:pic>
      <p:pic>
        <p:nvPicPr>
          <p:cNvPr id="14" name="عنصر نائب للمحتوى 13">
            <a:extLst>
              <a:ext uri="{FF2B5EF4-FFF2-40B4-BE49-F238E27FC236}">
                <a16:creationId xmlns:a16="http://schemas.microsoft.com/office/drawing/2014/main" id="{B685C6FF-C1C3-59B1-AE2E-D8AF485DA3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15025" y="0"/>
            <a:ext cx="6276975" cy="6857999"/>
          </a:xfrm>
        </p:spPr>
      </p:pic>
    </p:spTree>
    <p:extLst>
      <p:ext uri="{BB962C8B-B14F-4D97-AF65-F5344CB8AC3E}">
        <p14:creationId xmlns:p14="http://schemas.microsoft.com/office/powerpoint/2010/main" val="371360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3662BA-FF10-A53F-32C0-7FECF5B85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7293" y="764373"/>
            <a:ext cx="3659945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 1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7D886FB-F012-3E9B-B844-FFFC70270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988" y="1955409"/>
            <a:ext cx="10820400" cy="4360985"/>
          </a:xfrm>
        </p:spPr>
        <p:txBody>
          <a:bodyPr>
            <a:noAutofit/>
          </a:bodyPr>
          <a:lstStyle/>
          <a:p>
            <a:pPr algn="l" rtl="0">
              <a:lnSpc>
                <a:spcPct val="100000"/>
              </a:lnSpc>
            </a:pPr>
            <a:r>
              <a:rPr lang="en-US" sz="2400" dirty="0">
                <a:solidFill>
                  <a:schemeClr val="bg1"/>
                </a:solidFill>
              </a:rPr>
              <a:t>A 74 YOM who presented with 3 </a:t>
            </a:r>
            <a:r>
              <a:rPr lang="en-US" sz="2400" dirty="0" err="1">
                <a:solidFill>
                  <a:schemeClr val="bg1"/>
                </a:solidFill>
              </a:rPr>
              <a:t>hrs</a:t>
            </a:r>
            <a:r>
              <a:rPr lang="en-US" sz="2400" dirty="0">
                <a:solidFill>
                  <a:schemeClr val="bg1"/>
                </a:solidFill>
              </a:rPr>
              <a:t> history of hematemesis. He feels dizzy, looks pale, is known to have CAD, and is on ASA for 10 years. BP is 10/6, </a:t>
            </a:r>
            <a:r>
              <a:rPr lang="en-US" sz="2400" dirty="0" err="1">
                <a:solidFill>
                  <a:schemeClr val="bg1"/>
                </a:solidFill>
              </a:rPr>
              <a:t>hgb</a:t>
            </a:r>
            <a:r>
              <a:rPr lang="en-US" sz="2400" dirty="0">
                <a:solidFill>
                  <a:schemeClr val="bg1"/>
                </a:solidFill>
              </a:rPr>
              <a:t> is 10, you are called by the ER physician asking for an urgent consult and informing you that the patient and the family are very anxious.</a:t>
            </a:r>
          </a:p>
          <a:p>
            <a:pPr marL="0" indent="0" algn="l" rtl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bg1"/>
                </a:solidFill>
              </a:rPr>
              <a:t>   how soon are you supposed to scope this </a:t>
            </a:r>
            <a:r>
              <a:rPr lang="en-US" sz="2400" dirty="0" err="1">
                <a:solidFill>
                  <a:schemeClr val="bg1"/>
                </a:solidFill>
              </a:rPr>
              <a:t>pt</a:t>
            </a:r>
            <a:r>
              <a:rPr lang="en-US" sz="2400" dirty="0">
                <a:solidFill>
                  <a:schemeClr val="bg1"/>
                </a:solidFill>
              </a:rPr>
              <a:t>?</a:t>
            </a:r>
          </a:p>
          <a:p>
            <a:pPr marL="457200" indent="-457200" algn="l" rtl="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As soon as possible.</a:t>
            </a:r>
          </a:p>
          <a:p>
            <a:pPr marL="457200" indent="-457200" algn="l" rtl="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Within 4 hrs.</a:t>
            </a:r>
          </a:p>
          <a:p>
            <a:pPr marL="457200" indent="-457200" algn="l" rtl="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In 12-24 hrs.</a:t>
            </a:r>
          </a:p>
          <a:p>
            <a:pPr marL="457200" indent="-457200" algn="l" rtl="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Not before he is completely stable.</a:t>
            </a:r>
          </a:p>
        </p:txBody>
      </p:sp>
    </p:spTree>
    <p:extLst>
      <p:ext uri="{BB962C8B-B14F-4D97-AF65-F5344CB8AC3E}">
        <p14:creationId xmlns:p14="http://schemas.microsoft.com/office/powerpoint/2010/main" val="227006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53A0D-035B-4BF6-A346-5B06084FB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7294" y="764373"/>
            <a:ext cx="3462997" cy="1293028"/>
          </a:xfrm>
        </p:spPr>
        <p:txBody>
          <a:bodyPr/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A405A-E966-4A56-878B-7CE8B19EB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446" y="2236763"/>
            <a:ext cx="10820400" cy="4024125"/>
          </a:xfrm>
        </p:spPr>
        <p:txBody>
          <a:bodyPr>
            <a:noAutofit/>
          </a:bodyPr>
          <a:lstStyle/>
          <a:p>
            <a:pPr algn="l" rtl="0"/>
            <a:r>
              <a:rPr lang="en-US" sz="2400" dirty="0">
                <a:solidFill>
                  <a:schemeClr val="bg1"/>
                </a:solidFill>
              </a:rPr>
              <a:t>Which one of the following statements is wrong regarding the initial approach to the bleeding ulcer: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Patient can be managed on an outpatient bases if stable and have a pigmented spot.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Blood transfusion should be initiated if </a:t>
            </a:r>
            <a:r>
              <a:rPr lang="en-US" sz="2400" dirty="0" err="1">
                <a:solidFill>
                  <a:schemeClr val="bg1"/>
                </a:solidFill>
              </a:rPr>
              <a:t>hgb</a:t>
            </a:r>
            <a:r>
              <a:rPr lang="en-US" sz="2400" dirty="0">
                <a:solidFill>
                  <a:schemeClr val="bg1"/>
                </a:solidFill>
              </a:rPr>
              <a:t> &lt; 7.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One large bore IV line should be enough.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Older age, anticoagulation treatment, and CAD are considered high risk comorbidities.</a:t>
            </a:r>
          </a:p>
          <a:p>
            <a:pPr marL="0" indent="0" algn="l" rtl="0">
              <a:buNone/>
            </a:pPr>
            <a:endParaRPr lang="ar-SY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13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3E122-BCF7-45B2-A072-A61F7A19D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9495" y="778441"/>
            <a:ext cx="3645877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 3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39934-D8B4-4199-AF28-F5445AAEB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649" y="2071469"/>
            <a:ext cx="10820400" cy="4543865"/>
          </a:xfrm>
        </p:spPr>
        <p:txBody>
          <a:bodyPr vert="horz" lIns="91440" tIns="45720" rIns="91440" bIns="45720" rtlCol="0"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Which one of the following statements is true regarding pharmacologic therapy: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 IV PPI can be started before endoscopy.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 IV PPI can be started after endoscopy.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 IV PPI can be given in high bolus (80 mg) the 8 mg per hour.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 IV PPI can be given twice daily.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All of the above are correct.</a:t>
            </a:r>
            <a:endParaRPr lang="ar-SY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18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32C93-A9B2-4F1C-8ED8-83A7D76FC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223" y="737791"/>
            <a:ext cx="4996375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Oral therapy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B239F-8366-410F-B49E-B39FB4AD6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</a:rPr>
              <a:t>High risk ulcers should be treated with twice daily oral PPI after the first 72 </a:t>
            </a:r>
            <a:r>
              <a:rPr lang="en-US" sz="2800" dirty="0" err="1">
                <a:solidFill>
                  <a:schemeClr val="bg1"/>
                </a:solidFill>
              </a:rPr>
              <a:t>hrs</a:t>
            </a:r>
            <a:r>
              <a:rPr lang="en-US" sz="2800" dirty="0">
                <a:solidFill>
                  <a:schemeClr val="bg1"/>
                </a:solidFill>
              </a:rPr>
              <a:t> of IV PPI, and for 2 weeks and then once daily. </a:t>
            </a:r>
          </a:p>
          <a:p>
            <a:pPr algn="l" rtl="0"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</a:rPr>
              <a:t>Low risk ulcers can be treated with once daily oral PPI upon endoscopy.</a:t>
            </a:r>
          </a:p>
          <a:p>
            <a:pPr algn="l" rtl="0"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</a:rPr>
              <a:t>H. pylori should be eliminated.</a:t>
            </a:r>
          </a:p>
          <a:p>
            <a:pPr algn="l" rtl="0"/>
            <a:endParaRPr lang="en-US" sz="3200" dirty="0">
              <a:solidFill>
                <a:schemeClr val="bg1"/>
              </a:solidFill>
            </a:endParaRPr>
          </a:p>
          <a:p>
            <a:pPr algn="l" rtl="0"/>
            <a:endParaRPr lang="ar-SY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299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E8EF8-D382-467C-B4FC-24F05CBFF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9155" y="764373"/>
            <a:ext cx="4025705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 4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6402A-9E12-488C-958B-0DC08DF2B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649" y="2222696"/>
            <a:ext cx="10820400" cy="4024125"/>
          </a:xfrm>
        </p:spPr>
        <p:txBody>
          <a:bodyPr vert="horz" lIns="91440" tIns="45720" rIns="91440" bIns="45720" rtlCol="0">
            <a:noAutofit/>
          </a:bodyPr>
          <a:lstStyle/>
          <a:p>
            <a:pPr algn="l" rtl="0"/>
            <a:r>
              <a:rPr lang="en-US" sz="2400" dirty="0">
                <a:solidFill>
                  <a:schemeClr val="bg1"/>
                </a:solidFill>
              </a:rPr>
              <a:t>Which of the following statements is false in regards to the treatment of bleeding ulcer with somatostatin and </a:t>
            </a:r>
            <a:r>
              <a:rPr lang="en-US" sz="2400" dirty="0" err="1">
                <a:solidFill>
                  <a:schemeClr val="bg1"/>
                </a:solidFill>
              </a:rPr>
              <a:t>octeriotide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They can inhibit gastric acid secretion.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They have gastric cytoprotective effects.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They are more effective than PPI and endoscopic therapy.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Their role is limited to settings were endoscopy is not available or contraindicated.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The </a:t>
            </a:r>
            <a:r>
              <a:rPr lang="en-US" sz="2400" dirty="0" err="1">
                <a:solidFill>
                  <a:schemeClr val="bg1"/>
                </a:solidFill>
              </a:rPr>
              <a:t>octeriotide</a:t>
            </a:r>
            <a:r>
              <a:rPr lang="en-US" sz="2400" dirty="0">
                <a:solidFill>
                  <a:schemeClr val="bg1"/>
                </a:solidFill>
              </a:rPr>
              <a:t> dose is 50 mcg bolus followed by an infusion of 25 mcg/hr. </a:t>
            </a:r>
            <a:endParaRPr lang="ar-SY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099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5B7C8-1C7D-44E2-8D98-EEEB2A83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6619" y="764373"/>
            <a:ext cx="8610600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Managing adherent clot</a:t>
            </a:r>
            <a:endParaRPr lang="ar-S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72EE9-3EF2-493B-96E7-60EB4041E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7820" y="1927273"/>
            <a:ext cx="5882642" cy="4529798"/>
          </a:xfrm>
        </p:spPr>
        <p:txBody>
          <a:bodyPr>
            <a:noAutofit/>
          </a:bodyPr>
          <a:lstStyle/>
          <a:p>
            <a:pPr algn="just" rtl="0"/>
            <a:r>
              <a:rPr lang="en-US" dirty="0">
                <a:solidFill>
                  <a:schemeClr val="bg1"/>
                </a:solidFill>
              </a:rPr>
              <a:t>The safest approach is to try to remove the clot gently with suction and gentle irrigation, and apply thermal therapy afterwards.</a:t>
            </a:r>
          </a:p>
          <a:p>
            <a:pPr algn="just" rtl="0"/>
            <a:r>
              <a:rPr lang="en-US" dirty="0">
                <a:solidFill>
                  <a:schemeClr val="bg1"/>
                </a:solidFill>
              </a:rPr>
              <a:t>Using the cold snare to remove the clot is recommended if: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The ulcer site is easily reached.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Thermal therapy is available.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Enough experience is available.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Surgical / interventional radiology support are available.</a:t>
            </a:r>
          </a:p>
          <a:p>
            <a:pPr algn="just" rtl="0"/>
            <a:r>
              <a:rPr lang="en-US" dirty="0">
                <a:solidFill>
                  <a:schemeClr val="bg1"/>
                </a:solidFill>
              </a:rPr>
              <a:t>Results of meta-analysis are not </a:t>
            </a:r>
            <a:r>
              <a:rPr lang="en-US" dirty="0" err="1">
                <a:solidFill>
                  <a:schemeClr val="bg1"/>
                </a:solidFill>
              </a:rPr>
              <a:t>consistant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ar-SY" dirty="0">
              <a:solidFill>
                <a:schemeClr val="bg1"/>
              </a:solidFill>
            </a:endParaRPr>
          </a:p>
        </p:txBody>
      </p:sp>
      <p:pic>
        <p:nvPicPr>
          <p:cNvPr id="8" name="عنصر نائب للمحتوى 7">
            <a:extLst>
              <a:ext uri="{FF2B5EF4-FFF2-40B4-BE49-F238E27FC236}">
                <a16:creationId xmlns:a16="http://schemas.microsoft.com/office/drawing/2014/main" id="{D4E9DD0D-06F7-3872-6E1B-AD612CC504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5100" y="2057401"/>
            <a:ext cx="4610099" cy="3762374"/>
          </a:xfrm>
        </p:spPr>
      </p:pic>
    </p:spTree>
    <p:extLst>
      <p:ext uri="{BB962C8B-B14F-4D97-AF65-F5344CB8AC3E}">
        <p14:creationId xmlns:p14="http://schemas.microsoft.com/office/powerpoint/2010/main" val="2337422295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888</TotalTime>
  <Words>855</Words>
  <Application>Microsoft Office PowerPoint</Application>
  <PresentationFormat>Widescreen</PresentationFormat>
  <Paragraphs>82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Century Gothic</vt:lpstr>
      <vt:lpstr>Vapor Trail</vt:lpstr>
      <vt:lpstr>ملاحظات حول تدبير القرحة النازفة</vt:lpstr>
      <vt:lpstr>Introduction</vt:lpstr>
      <vt:lpstr>PowerPoint Presentation</vt:lpstr>
      <vt:lpstr>Question 1</vt:lpstr>
      <vt:lpstr>Question 2</vt:lpstr>
      <vt:lpstr>Question 3</vt:lpstr>
      <vt:lpstr>Oral therapy</vt:lpstr>
      <vt:lpstr>Question 4</vt:lpstr>
      <vt:lpstr>Managing adherent clot</vt:lpstr>
      <vt:lpstr>Question 5</vt:lpstr>
      <vt:lpstr>Question 6</vt:lpstr>
      <vt:lpstr>Alternative approaches</vt:lpstr>
      <vt:lpstr>PowerPoint Presentation</vt:lpstr>
      <vt:lpstr>Second look endoscopy</vt:lpstr>
      <vt:lpstr>The criteria defining recurrent bleed</vt:lpstr>
      <vt:lpstr>Endoscopy for recurrent bleeding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ملاحظات حول تدبير القرحة النازفة</dc:title>
  <dc:creator>Abd Alrahman Daaboul</dc:creator>
  <cp:lastModifiedBy>Diala Hazeem</cp:lastModifiedBy>
  <cp:revision>27</cp:revision>
  <dcterms:created xsi:type="dcterms:W3CDTF">2022-09-01T19:06:58Z</dcterms:created>
  <dcterms:modified xsi:type="dcterms:W3CDTF">2022-10-07T04:45:17Z</dcterms:modified>
</cp:coreProperties>
</file>